
<file path=[Content_Types].xml><?xml version="1.0" encoding="utf-8"?>
<Types xmlns="http://schemas.openxmlformats.org/package/2006/content-types">
  <Default Extension="emf" ContentType="image/x-emf"/>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tiff" ContentType="image/tiff"/>
  <Default Extension="wdp" ContentType="image/vnd.ms-photo"/>
  <Default Extension="wmv" ContentType="video/x-ms-wmv"/>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slides/slide175.xml" ContentType="application/vnd.openxmlformats-officedocument.presentationml.slide+xml"/>
  <Override PartName="/ppt/slides/slide176.xml" ContentType="application/vnd.openxmlformats-officedocument.presentationml.slide+xml"/>
  <Override PartName="/ppt/slides/slide177.xml" ContentType="application/vnd.openxmlformats-officedocument.presentationml.slide+xml"/>
  <Override PartName="/ppt/slides/slide178.xml" ContentType="application/vnd.openxmlformats-officedocument.presentationml.slide+xml"/>
  <Override PartName="/ppt/slides/slide179.xml" ContentType="application/vnd.openxmlformats-officedocument.presentationml.slide+xml"/>
  <Override PartName="/ppt/slides/slide180.xml" ContentType="application/vnd.openxmlformats-officedocument.presentationml.slide+xml"/>
  <Override PartName="/ppt/slides/slide181.xml" ContentType="application/vnd.openxmlformats-officedocument.presentationml.slide+xml"/>
  <Override PartName="/ppt/slides/slide182.xml" ContentType="application/vnd.openxmlformats-officedocument.presentationml.slide+xml"/>
  <Override PartName="/ppt/slides/slide18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3"/>
    <p:sldMasterId id="2147483668" r:id="rId4"/>
  </p:sldMasterIdLst>
  <p:notesMasterIdLst>
    <p:notesMasterId r:id="rId188"/>
  </p:notesMasterIdLst>
  <p:sldIdLst>
    <p:sldId id="2147482431" r:id="rId5"/>
    <p:sldId id="2147474698" r:id="rId6"/>
    <p:sldId id="1017" r:id="rId7"/>
    <p:sldId id="1016" r:id="rId8"/>
    <p:sldId id="1014" r:id="rId9"/>
    <p:sldId id="274" r:id="rId10"/>
    <p:sldId id="995" r:id="rId11"/>
    <p:sldId id="454" r:id="rId12"/>
    <p:sldId id="1009" r:id="rId13"/>
    <p:sldId id="450" r:id="rId14"/>
    <p:sldId id="451" r:id="rId15"/>
    <p:sldId id="770" r:id="rId16"/>
    <p:sldId id="781" r:id="rId17"/>
    <p:sldId id="783" r:id="rId18"/>
    <p:sldId id="1001" r:id="rId19"/>
    <p:sldId id="457" r:id="rId20"/>
    <p:sldId id="535" r:id="rId21"/>
    <p:sldId id="1003" r:id="rId22"/>
    <p:sldId id="1006" r:id="rId23"/>
    <p:sldId id="340" r:id="rId24"/>
    <p:sldId id="1011" r:id="rId25"/>
    <p:sldId id="1007" r:id="rId26"/>
    <p:sldId id="1000" r:id="rId27"/>
    <p:sldId id="462" r:id="rId28"/>
    <p:sldId id="998" r:id="rId29"/>
    <p:sldId id="458" r:id="rId30"/>
    <p:sldId id="1004" r:id="rId31"/>
    <p:sldId id="1005" r:id="rId32"/>
    <p:sldId id="463" r:id="rId33"/>
    <p:sldId id="996" r:id="rId34"/>
    <p:sldId id="464" r:id="rId35"/>
    <p:sldId id="997" r:id="rId36"/>
    <p:sldId id="465" r:id="rId37"/>
    <p:sldId id="992" r:id="rId38"/>
    <p:sldId id="1008" r:id="rId39"/>
    <p:sldId id="1013" r:id="rId40"/>
    <p:sldId id="409" r:id="rId41"/>
    <p:sldId id="1012" r:id="rId42"/>
    <p:sldId id="466" r:id="rId43"/>
    <p:sldId id="864" r:id="rId44"/>
    <p:sldId id="838" r:id="rId45"/>
    <p:sldId id="316" r:id="rId46"/>
    <p:sldId id="1135" r:id="rId47"/>
    <p:sldId id="1159" r:id="rId48"/>
    <p:sldId id="1304" r:id="rId49"/>
    <p:sldId id="1106" r:id="rId50"/>
    <p:sldId id="1187" r:id="rId51"/>
    <p:sldId id="1165" r:id="rId52"/>
    <p:sldId id="1307" r:id="rId53"/>
    <p:sldId id="1308" r:id="rId54"/>
    <p:sldId id="1309" r:id="rId55"/>
    <p:sldId id="1310" r:id="rId56"/>
    <p:sldId id="1312" r:id="rId57"/>
    <p:sldId id="1313" r:id="rId58"/>
    <p:sldId id="1314" r:id="rId59"/>
    <p:sldId id="1315" r:id="rId60"/>
    <p:sldId id="1316" r:id="rId61"/>
    <p:sldId id="1317" r:id="rId62"/>
    <p:sldId id="1318" r:id="rId63"/>
    <p:sldId id="1319" r:id="rId64"/>
    <p:sldId id="1320" r:id="rId65"/>
    <p:sldId id="1322" r:id="rId66"/>
    <p:sldId id="1323" r:id="rId67"/>
    <p:sldId id="1324" r:id="rId68"/>
    <p:sldId id="1325" r:id="rId69"/>
    <p:sldId id="1326" r:id="rId70"/>
    <p:sldId id="1327" r:id="rId71"/>
    <p:sldId id="1328" r:id="rId72"/>
    <p:sldId id="1329" r:id="rId73"/>
    <p:sldId id="1330" r:id="rId74"/>
    <p:sldId id="1331" r:id="rId75"/>
    <p:sldId id="1332" r:id="rId76"/>
    <p:sldId id="1333" r:id="rId77"/>
    <p:sldId id="1334" r:id="rId78"/>
    <p:sldId id="1335" r:id="rId79"/>
    <p:sldId id="1336" r:id="rId80"/>
    <p:sldId id="1337" r:id="rId81"/>
    <p:sldId id="1338" r:id="rId82"/>
    <p:sldId id="1339" r:id="rId83"/>
    <p:sldId id="1340" r:id="rId84"/>
    <p:sldId id="1341" r:id="rId85"/>
    <p:sldId id="1342" r:id="rId86"/>
    <p:sldId id="1343" r:id="rId87"/>
    <p:sldId id="1344" r:id="rId88"/>
    <p:sldId id="1345" r:id="rId89"/>
    <p:sldId id="1346" r:id="rId90"/>
    <p:sldId id="1347" r:id="rId91"/>
    <p:sldId id="1348" r:id="rId92"/>
    <p:sldId id="1349" r:id="rId93"/>
    <p:sldId id="1350" r:id="rId94"/>
    <p:sldId id="1351" r:id="rId95"/>
    <p:sldId id="1311" r:id="rId96"/>
    <p:sldId id="256" r:id="rId97"/>
    <p:sldId id="278" r:id="rId98"/>
    <p:sldId id="1193" r:id="rId99"/>
    <p:sldId id="1194" r:id="rId100"/>
    <p:sldId id="314" r:id="rId101"/>
    <p:sldId id="302" r:id="rId102"/>
    <p:sldId id="303" r:id="rId103"/>
    <p:sldId id="318" r:id="rId104"/>
    <p:sldId id="317" r:id="rId105"/>
    <p:sldId id="304" r:id="rId106"/>
    <p:sldId id="319" r:id="rId107"/>
    <p:sldId id="320" r:id="rId108"/>
    <p:sldId id="305" r:id="rId109"/>
    <p:sldId id="306" r:id="rId110"/>
    <p:sldId id="307" r:id="rId111"/>
    <p:sldId id="308" r:id="rId112"/>
    <p:sldId id="309" r:id="rId113"/>
    <p:sldId id="310" r:id="rId114"/>
    <p:sldId id="311" r:id="rId115"/>
    <p:sldId id="313" r:id="rId116"/>
    <p:sldId id="321" r:id="rId117"/>
    <p:sldId id="322" r:id="rId118"/>
    <p:sldId id="323" r:id="rId119"/>
    <p:sldId id="324" r:id="rId120"/>
    <p:sldId id="325" r:id="rId121"/>
    <p:sldId id="326" r:id="rId122"/>
    <p:sldId id="327" r:id="rId123"/>
    <p:sldId id="257" r:id="rId124"/>
    <p:sldId id="1132" r:id="rId125"/>
    <p:sldId id="258" r:id="rId126"/>
    <p:sldId id="1133" r:id="rId127"/>
    <p:sldId id="1052" r:id="rId128"/>
    <p:sldId id="350" r:id="rId129"/>
    <p:sldId id="1134" r:id="rId130"/>
    <p:sldId id="1184" r:id="rId131"/>
    <p:sldId id="1171" r:id="rId132"/>
    <p:sldId id="1172" r:id="rId133"/>
    <p:sldId id="1177" r:id="rId134"/>
    <p:sldId id="2147473150" r:id="rId135"/>
    <p:sldId id="1191" r:id="rId136"/>
    <p:sldId id="1121" r:id="rId137"/>
    <p:sldId id="1180" r:id="rId138"/>
    <p:sldId id="1173" r:id="rId139"/>
    <p:sldId id="1175" r:id="rId140"/>
    <p:sldId id="1174" r:id="rId141"/>
    <p:sldId id="1176" r:id="rId142"/>
    <p:sldId id="1178" r:id="rId143"/>
    <p:sldId id="1179" r:id="rId144"/>
    <p:sldId id="1181" r:id="rId145"/>
    <p:sldId id="1182" r:id="rId146"/>
    <p:sldId id="1183" r:id="rId147"/>
    <p:sldId id="1185" r:id="rId148"/>
    <p:sldId id="1186" r:id="rId149"/>
    <p:sldId id="1188" r:id="rId150"/>
    <p:sldId id="1189" r:id="rId151"/>
    <p:sldId id="1190" r:id="rId152"/>
    <p:sldId id="1192" r:id="rId153"/>
    <p:sldId id="610" r:id="rId154"/>
    <p:sldId id="1448942835" r:id="rId155"/>
    <p:sldId id="593" r:id="rId156"/>
    <p:sldId id="594" r:id="rId157"/>
    <p:sldId id="1448942828" r:id="rId158"/>
    <p:sldId id="1448942829" r:id="rId159"/>
    <p:sldId id="1448942831" r:id="rId160"/>
    <p:sldId id="621" r:id="rId161"/>
    <p:sldId id="1448942840" r:id="rId162"/>
    <p:sldId id="1448942841" r:id="rId163"/>
    <p:sldId id="2147473141" r:id="rId164"/>
    <p:sldId id="2147473144" r:id="rId165"/>
    <p:sldId id="2147473145" r:id="rId166"/>
    <p:sldId id="1448942836" r:id="rId167"/>
    <p:sldId id="1448942838" r:id="rId168"/>
    <p:sldId id="2147473134" r:id="rId169"/>
    <p:sldId id="2147473146" r:id="rId170"/>
    <p:sldId id="2147473147" r:id="rId171"/>
    <p:sldId id="2147472900" r:id="rId172"/>
    <p:sldId id="2147473142" r:id="rId173"/>
    <p:sldId id="2147472903" r:id="rId174"/>
    <p:sldId id="1448942842" r:id="rId175"/>
    <p:sldId id="2147473040" r:id="rId176"/>
    <p:sldId id="2147473052" r:id="rId177"/>
    <p:sldId id="2147473048" r:id="rId178"/>
    <p:sldId id="2147473054" r:id="rId179"/>
    <p:sldId id="2147473055" r:id="rId180"/>
    <p:sldId id="2147473135" r:id="rId181"/>
    <p:sldId id="2147473100" r:id="rId182"/>
    <p:sldId id="2147473051" r:id="rId183"/>
    <p:sldId id="2147473152" r:id="rId184"/>
    <p:sldId id="2147473151" r:id="rId185"/>
    <p:sldId id="2147482432" r:id="rId186"/>
    <p:sldId id="2147482433" r:id="rId18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818"/>
    <p:restoredTop sz="85000"/>
  </p:normalViewPr>
  <p:slideViewPr>
    <p:cSldViewPr snapToGrid="0">
      <p:cViewPr varScale="1">
        <p:scale>
          <a:sx n="97" d="100"/>
          <a:sy n="97" d="100"/>
        </p:scale>
        <p:origin x="720" y="78"/>
      </p:cViewPr>
      <p:guideLst/>
    </p:cSldViewPr>
  </p:slideViewPr>
  <p:notesTextViewPr>
    <p:cViewPr>
      <p:scale>
        <a:sx n="1" d="1"/>
        <a:sy n="1" d="1"/>
      </p:scale>
      <p:origin x="0" y="0"/>
    </p:cViewPr>
  </p:notesTextViewPr>
  <p:sorterViewPr>
    <p:cViewPr varScale="1">
      <p:scale>
        <a:sx n="1" d="1"/>
        <a:sy n="1" d="1"/>
      </p:scale>
      <p:origin x="0" y="-46758"/>
    </p:cViewPr>
  </p:sorterViewPr>
  <p:gridSpacing cx="76200" cy="76200"/>
</p:viewPr>
</file>

<file path=ppt/_rels/presentation.xml.rels><?xml version="1.0" encoding="UTF-8" standalone="yes"?>
<Relationships xmlns="http://schemas.openxmlformats.org/package/2006/relationships"><Relationship Id="rId117" Type="http://schemas.openxmlformats.org/officeDocument/2006/relationships/slide" Target="slides/slide113.xml"/><Relationship Id="rId21" Type="http://schemas.openxmlformats.org/officeDocument/2006/relationships/slide" Target="slides/slide17.xml"/><Relationship Id="rId42" Type="http://schemas.openxmlformats.org/officeDocument/2006/relationships/slide" Target="slides/slide38.xml"/><Relationship Id="rId63" Type="http://schemas.openxmlformats.org/officeDocument/2006/relationships/slide" Target="slides/slide59.xml"/><Relationship Id="rId84" Type="http://schemas.openxmlformats.org/officeDocument/2006/relationships/slide" Target="slides/slide80.xml"/><Relationship Id="rId138" Type="http://schemas.openxmlformats.org/officeDocument/2006/relationships/slide" Target="slides/slide134.xml"/><Relationship Id="rId159" Type="http://schemas.openxmlformats.org/officeDocument/2006/relationships/slide" Target="slides/slide155.xml"/><Relationship Id="rId170" Type="http://schemas.openxmlformats.org/officeDocument/2006/relationships/slide" Target="slides/slide166.xml"/><Relationship Id="rId191" Type="http://schemas.openxmlformats.org/officeDocument/2006/relationships/theme" Target="theme/theme1.xml"/><Relationship Id="rId107" Type="http://schemas.openxmlformats.org/officeDocument/2006/relationships/slide" Target="slides/slide103.xml"/><Relationship Id="rId11" Type="http://schemas.openxmlformats.org/officeDocument/2006/relationships/slide" Target="slides/slide7.xml"/><Relationship Id="rId32" Type="http://schemas.openxmlformats.org/officeDocument/2006/relationships/slide" Target="slides/slide28.xml"/><Relationship Id="rId53" Type="http://schemas.openxmlformats.org/officeDocument/2006/relationships/slide" Target="slides/slide49.xml"/><Relationship Id="rId74" Type="http://schemas.openxmlformats.org/officeDocument/2006/relationships/slide" Target="slides/slide70.xml"/><Relationship Id="rId128" Type="http://schemas.openxmlformats.org/officeDocument/2006/relationships/slide" Target="slides/slide124.xml"/><Relationship Id="rId149" Type="http://schemas.openxmlformats.org/officeDocument/2006/relationships/slide" Target="slides/slide145.xml"/><Relationship Id="rId5" Type="http://schemas.openxmlformats.org/officeDocument/2006/relationships/slide" Target="slides/slide1.xml"/><Relationship Id="rId95" Type="http://schemas.openxmlformats.org/officeDocument/2006/relationships/slide" Target="slides/slide91.xml"/><Relationship Id="rId160" Type="http://schemas.openxmlformats.org/officeDocument/2006/relationships/slide" Target="slides/slide156.xml"/><Relationship Id="rId181" Type="http://schemas.openxmlformats.org/officeDocument/2006/relationships/slide" Target="slides/slide177.xml"/><Relationship Id="rId22" Type="http://schemas.openxmlformats.org/officeDocument/2006/relationships/slide" Target="slides/slide18.xml"/><Relationship Id="rId43" Type="http://schemas.openxmlformats.org/officeDocument/2006/relationships/slide" Target="slides/slide39.xml"/><Relationship Id="rId64" Type="http://schemas.openxmlformats.org/officeDocument/2006/relationships/slide" Target="slides/slide60.xml"/><Relationship Id="rId118" Type="http://schemas.openxmlformats.org/officeDocument/2006/relationships/slide" Target="slides/slide114.xml"/><Relationship Id="rId139" Type="http://schemas.openxmlformats.org/officeDocument/2006/relationships/slide" Target="slides/slide135.xml"/><Relationship Id="rId85" Type="http://schemas.openxmlformats.org/officeDocument/2006/relationships/slide" Target="slides/slide81.xml"/><Relationship Id="rId150" Type="http://schemas.openxmlformats.org/officeDocument/2006/relationships/slide" Target="slides/slide146.xml"/><Relationship Id="rId171" Type="http://schemas.openxmlformats.org/officeDocument/2006/relationships/slide" Target="slides/slide167.xml"/><Relationship Id="rId192" Type="http://schemas.openxmlformats.org/officeDocument/2006/relationships/tableStyles" Target="tableStyles.xml"/><Relationship Id="rId12" Type="http://schemas.openxmlformats.org/officeDocument/2006/relationships/slide" Target="slides/slide8.xml"/><Relationship Id="rId33" Type="http://schemas.openxmlformats.org/officeDocument/2006/relationships/slide" Target="slides/slide29.xml"/><Relationship Id="rId108" Type="http://schemas.openxmlformats.org/officeDocument/2006/relationships/slide" Target="slides/slide104.xml"/><Relationship Id="rId129" Type="http://schemas.openxmlformats.org/officeDocument/2006/relationships/slide" Target="slides/slide125.xml"/><Relationship Id="rId54" Type="http://schemas.openxmlformats.org/officeDocument/2006/relationships/slide" Target="slides/slide50.xml"/><Relationship Id="rId75" Type="http://schemas.openxmlformats.org/officeDocument/2006/relationships/slide" Target="slides/slide71.xml"/><Relationship Id="rId96" Type="http://schemas.openxmlformats.org/officeDocument/2006/relationships/slide" Target="slides/slide92.xml"/><Relationship Id="rId140" Type="http://schemas.openxmlformats.org/officeDocument/2006/relationships/slide" Target="slides/slide136.xml"/><Relationship Id="rId161" Type="http://schemas.openxmlformats.org/officeDocument/2006/relationships/slide" Target="slides/slide157.xml"/><Relationship Id="rId182" Type="http://schemas.openxmlformats.org/officeDocument/2006/relationships/slide" Target="slides/slide178.xml"/><Relationship Id="rId6" Type="http://schemas.openxmlformats.org/officeDocument/2006/relationships/slide" Target="slides/slide2.xml"/><Relationship Id="rId23" Type="http://schemas.openxmlformats.org/officeDocument/2006/relationships/slide" Target="slides/slide19.xml"/><Relationship Id="rId119" Type="http://schemas.openxmlformats.org/officeDocument/2006/relationships/slide" Target="slides/slide115.xml"/><Relationship Id="rId44" Type="http://schemas.openxmlformats.org/officeDocument/2006/relationships/slide" Target="slides/slide40.xml"/><Relationship Id="rId65" Type="http://schemas.openxmlformats.org/officeDocument/2006/relationships/slide" Target="slides/slide61.xml"/><Relationship Id="rId86" Type="http://schemas.openxmlformats.org/officeDocument/2006/relationships/slide" Target="slides/slide82.xml"/><Relationship Id="rId130" Type="http://schemas.openxmlformats.org/officeDocument/2006/relationships/slide" Target="slides/slide126.xml"/><Relationship Id="rId151" Type="http://schemas.openxmlformats.org/officeDocument/2006/relationships/slide" Target="slides/slide147.xml"/><Relationship Id="rId172" Type="http://schemas.openxmlformats.org/officeDocument/2006/relationships/slide" Target="slides/slide168.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109" Type="http://schemas.openxmlformats.org/officeDocument/2006/relationships/slide" Target="slides/slide10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slide" Target="slides/slide93.xml"/><Relationship Id="rId104" Type="http://schemas.openxmlformats.org/officeDocument/2006/relationships/slide" Target="slides/slide100.xml"/><Relationship Id="rId120" Type="http://schemas.openxmlformats.org/officeDocument/2006/relationships/slide" Target="slides/slide116.xml"/><Relationship Id="rId125" Type="http://schemas.openxmlformats.org/officeDocument/2006/relationships/slide" Target="slides/slide121.xml"/><Relationship Id="rId141" Type="http://schemas.openxmlformats.org/officeDocument/2006/relationships/slide" Target="slides/slide137.xml"/><Relationship Id="rId146" Type="http://schemas.openxmlformats.org/officeDocument/2006/relationships/slide" Target="slides/slide142.xml"/><Relationship Id="rId167" Type="http://schemas.openxmlformats.org/officeDocument/2006/relationships/slide" Target="slides/slide163.xml"/><Relationship Id="rId188" Type="http://schemas.openxmlformats.org/officeDocument/2006/relationships/notesMaster" Target="notesMasters/notesMaster1.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slide" Target="slides/slide88.xml"/><Relationship Id="rId162" Type="http://schemas.openxmlformats.org/officeDocument/2006/relationships/slide" Target="slides/slide158.xml"/><Relationship Id="rId183" Type="http://schemas.openxmlformats.org/officeDocument/2006/relationships/slide" Target="slides/slide179.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110" Type="http://schemas.openxmlformats.org/officeDocument/2006/relationships/slide" Target="slides/slide106.xml"/><Relationship Id="rId115" Type="http://schemas.openxmlformats.org/officeDocument/2006/relationships/slide" Target="slides/slide111.xml"/><Relationship Id="rId131" Type="http://schemas.openxmlformats.org/officeDocument/2006/relationships/slide" Target="slides/slide127.xml"/><Relationship Id="rId136" Type="http://schemas.openxmlformats.org/officeDocument/2006/relationships/slide" Target="slides/slide132.xml"/><Relationship Id="rId157" Type="http://schemas.openxmlformats.org/officeDocument/2006/relationships/slide" Target="slides/slide153.xml"/><Relationship Id="rId178" Type="http://schemas.openxmlformats.org/officeDocument/2006/relationships/slide" Target="slides/slide174.xml"/><Relationship Id="rId61" Type="http://schemas.openxmlformats.org/officeDocument/2006/relationships/slide" Target="slides/slide57.xml"/><Relationship Id="rId82" Type="http://schemas.openxmlformats.org/officeDocument/2006/relationships/slide" Target="slides/slide78.xml"/><Relationship Id="rId152" Type="http://schemas.openxmlformats.org/officeDocument/2006/relationships/slide" Target="slides/slide148.xml"/><Relationship Id="rId173" Type="http://schemas.openxmlformats.org/officeDocument/2006/relationships/slide" Target="slides/slide169.xml"/><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 Id="rId100" Type="http://schemas.openxmlformats.org/officeDocument/2006/relationships/slide" Target="slides/slide96.xml"/><Relationship Id="rId105" Type="http://schemas.openxmlformats.org/officeDocument/2006/relationships/slide" Target="slides/slide101.xml"/><Relationship Id="rId126" Type="http://schemas.openxmlformats.org/officeDocument/2006/relationships/slide" Target="slides/slide122.xml"/><Relationship Id="rId147" Type="http://schemas.openxmlformats.org/officeDocument/2006/relationships/slide" Target="slides/slide143.xml"/><Relationship Id="rId168" Type="http://schemas.openxmlformats.org/officeDocument/2006/relationships/slide" Target="slides/slide164.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93" Type="http://schemas.openxmlformats.org/officeDocument/2006/relationships/slide" Target="slides/slide89.xml"/><Relationship Id="rId98" Type="http://schemas.openxmlformats.org/officeDocument/2006/relationships/slide" Target="slides/slide94.xml"/><Relationship Id="rId121" Type="http://schemas.openxmlformats.org/officeDocument/2006/relationships/slide" Target="slides/slide117.xml"/><Relationship Id="rId142" Type="http://schemas.openxmlformats.org/officeDocument/2006/relationships/slide" Target="slides/slide138.xml"/><Relationship Id="rId163" Type="http://schemas.openxmlformats.org/officeDocument/2006/relationships/slide" Target="slides/slide159.xml"/><Relationship Id="rId184" Type="http://schemas.openxmlformats.org/officeDocument/2006/relationships/slide" Target="slides/slide180.xml"/><Relationship Id="rId189" Type="http://schemas.openxmlformats.org/officeDocument/2006/relationships/presProps" Target="presProps.xml"/><Relationship Id="rId3" Type="http://schemas.openxmlformats.org/officeDocument/2006/relationships/slideMaster" Target="slideMasters/slideMaster1.xml"/><Relationship Id="rId25" Type="http://schemas.openxmlformats.org/officeDocument/2006/relationships/slide" Target="slides/slide21.xml"/><Relationship Id="rId46" Type="http://schemas.openxmlformats.org/officeDocument/2006/relationships/slide" Target="slides/slide42.xml"/><Relationship Id="rId67" Type="http://schemas.openxmlformats.org/officeDocument/2006/relationships/slide" Target="slides/slide63.xml"/><Relationship Id="rId116" Type="http://schemas.openxmlformats.org/officeDocument/2006/relationships/slide" Target="slides/slide112.xml"/><Relationship Id="rId137" Type="http://schemas.openxmlformats.org/officeDocument/2006/relationships/slide" Target="slides/slide133.xml"/><Relationship Id="rId158" Type="http://schemas.openxmlformats.org/officeDocument/2006/relationships/slide" Target="slides/slide154.xml"/><Relationship Id="rId20" Type="http://schemas.openxmlformats.org/officeDocument/2006/relationships/slide" Target="slides/slide16.xml"/><Relationship Id="rId41" Type="http://schemas.openxmlformats.org/officeDocument/2006/relationships/slide" Target="slides/slide37.xml"/><Relationship Id="rId62" Type="http://schemas.openxmlformats.org/officeDocument/2006/relationships/slide" Target="slides/slide58.xml"/><Relationship Id="rId83" Type="http://schemas.openxmlformats.org/officeDocument/2006/relationships/slide" Target="slides/slide79.xml"/><Relationship Id="rId88" Type="http://schemas.openxmlformats.org/officeDocument/2006/relationships/slide" Target="slides/slide84.xml"/><Relationship Id="rId111" Type="http://schemas.openxmlformats.org/officeDocument/2006/relationships/slide" Target="slides/slide107.xml"/><Relationship Id="rId132" Type="http://schemas.openxmlformats.org/officeDocument/2006/relationships/slide" Target="slides/slide128.xml"/><Relationship Id="rId153" Type="http://schemas.openxmlformats.org/officeDocument/2006/relationships/slide" Target="slides/slide149.xml"/><Relationship Id="rId174" Type="http://schemas.openxmlformats.org/officeDocument/2006/relationships/slide" Target="slides/slide170.xml"/><Relationship Id="rId179" Type="http://schemas.openxmlformats.org/officeDocument/2006/relationships/slide" Target="slides/slide175.xml"/><Relationship Id="rId190" Type="http://schemas.openxmlformats.org/officeDocument/2006/relationships/viewProps" Target="viewProps.xml"/><Relationship Id="rId15" Type="http://schemas.openxmlformats.org/officeDocument/2006/relationships/slide" Target="slides/slide11.xml"/><Relationship Id="rId36" Type="http://schemas.openxmlformats.org/officeDocument/2006/relationships/slide" Target="slides/slide32.xml"/><Relationship Id="rId57" Type="http://schemas.openxmlformats.org/officeDocument/2006/relationships/slide" Target="slides/slide53.xml"/><Relationship Id="rId106" Type="http://schemas.openxmlformats.org/officeDocument/2006/relationships/slide" Target="slides/slide102.xml"/><Relationship Id="rId127" Type="http://schemas.openxmlformats.org/officeDocument/2006/relationships/slide" Target="slides/slide123.xml"/><Relationship Id="rId10" Type="http://schemas.openxmlformats.org/officeDocument/2006/relationships/slide" Target="slides/slide6.xml"/><Relationship Id="rId31" Type="http://schemas.openxmlformats.org/officeDocument/2006/relationships/slide" Target="slides/slide27.xml"/><Relationship Id="rId52" Type="http://schemas.openxmlformats.org/officeDocument/2006/relationships/slide" Target="slides/slide48.xml"/><Relationship Id="rId73" Type="http://schemas.openxmlformats.org/officeDocument/2006/relationships/slide" Target="slides/slide69.xml"/><Relationship Id="rId78" Type="http://schemas.openxmlformats.org/officeDocument/2006/relationships/slide" Target="slides/slide74.xml"/><Relationship Id="rId94" Type="http://schemas.openxmlformats.org/officeDocument/2006/relationships/slide" Target="slides/slide90.xml"/><Relationship Id="rId99" Type="http://schemas.openxmlformats.org/officeDocument/2006/relationships/slide" Target="slides/slide95.xml"/><Relationship Id="rId101" Type="http://schemas.openxmlformats.org/officeDocument/2006/relationships/slide" Target="slides/slide97.xml"/><Relationship Id="rId122" Type="http://schemas.openxmlformats.org/officeDocument/2006/relationships/slide" Target="slides/slide118.xml"/><Relationship Id="rId143" Type="http://schemas.openxmlformats.org/officeDocument/2006/relationships/slide" Target="slides/slide139.xml"/><Relationship Id="rId148" Type="http://schemas.openxmlformats.org/officeDocument/2006/relationships/slide" Target="slides/slide144.xml"/><Relationship Id="rId164" Type="http://schemas.openxmlformats.org/officeDocument/2006/relationships/slide" Target="slides/slide160.xml"/><Relationship Id="rId169" Type="http://schemas.openxmlformats.org/officeDocument/2006/relationships/slide" Target="slides/slide165.xml"/><Relationship Id="rId185" Type="http://schemas.openxmlformats.org/officeDocument/2006/relationships/slide" Target="slides/slide181.xml"/><Relationship Id="rId4" Type="http://schemas.openxmlformats.org/officeDocument/2006/relationships/slideMaster" Target="slideMasters/slideMaster2.xml"/><Relationship Id="rId9" Type="http://schemas.openxmlformats.org/officeDocument/2006/relationships/slide" Target="slides/slide5.xml"/><Relationship Id="rId180" Type="http://schemas.openxmlformats.org/officeDocument/2006/relationships/slide" Target="slides/slide176.xml"/><Relationship Id="rId26" Type="http://schemas.openxmlformats.org/officeDocument/2006/relationships/slide" Target="slides/slide22.xml"/><Relationship Id="rId47" Type="http://schemas.openxmlformats.org/officeDocument/2006/relationships/slide" Target="slides/slide43.xml"/><Relationship Id="rId68" Type="http://schemas.openxmlformats.org/officeDocument/2006/relationships/slide" Target="slides/slide64.xml"/><Relationship Id="rId89" Type="http://schemas.openxmlformats.org/officeDocument/2006/relationships/slide" Target="slides/slide85.xml"/><Relationship Id="rId112" Type="http://schemas.openxmlformats.org/officeDocument/2006/relationships/slide" Target="slides/slide108.xml"/><Relationship Id="rId133" Type="http://schemas.openxmlformats.org/officeDocument/2006/relationships/slide" Target="slides/slide129.xml"/><Relationship Id="rId154" Type="http://schemas.openxmlformats.org/officeDocument/2006/relationships/slide" Target="slides/slide150.xml"/><Relationship Id="rId175" Type="http://schemas.openxmlformats.org/officeDocument/2006/relationships/slide" Target="slides/slide171.xml"/><Relationship Id="rId16" Type="http://schemas.openxmlformats.org/officeDocument/2006/relationships/slide" Target="slides/slide12.xml"/><Relationship Id="rId37" Type="http://schemas.openxmlformats.org/officeDocument/2006/relationships/slide" Target="slides/slide33.xml"/><Relationship Id="rId58" Type="http://schemas.openxmlformats.org/officeDocument/2006/relationships/slide" Target="slides/slide54.xml"/><Relationship Id="rId79" Type="http://schemas.openxmlformats.org/officeDocument/2006/relationships/slide" Target="slides/slide75.xml"/><Relationship Id="rId102" Type="http://schemas.openxmlformats.org/officeDocument/2006/relationships/slide" Target="slides/slide98.xml"/><Relationship Id="rId123" Type="http://schemas.openxmlformats.org/officeDocument/2006/relationships/slide" Target="slides/slide119.xml"/><Relationship Id="rId144" Type="http://schemas.openxmlformats.org/officeDocument/2006/relationships/slide" Target="slides/slide140.xml"/><Relationship Id="rId90" Type="http://schemas.openxmlformats.org/officeDocument/2006/relationships/slide" Target="slides/slide86.xml"/><Relationship Id="rId165" Type="http://schemas.openxmlformats.org/officeDocument/2006/relationships/slide" Target="slides/slide161.xml"/><Relationship Id="rId186" Type="http://schemas.openxmlformats.org/officeDocument/2006/relationships/slide" Target="slides/slide182.xml"/><Relationship Id="rId27" Type="http://schemas.openxmlformats.org/officeDocument/2006/relationships/slide" Target="slides/slide23.xml"/><Relationship Id="rId48" Type="http://schemas.openxmlformats.org/officeDocument/2006/relationships/slide" Target="slides/slide44.xml"/><Relationship Id="rId69" Type="http://schemas.openxmlformats.org/officeDocument/2006/relationships/slide" Target="slides/slide65.xml"/><Relationship Id="rId113" Type="http://schemas.openxmlformats.org/officeDocument/2006/relationships/slide" Target="slides/slide109.xml"/><Relationship Id="rId134" Type="http://schemas.openxmlformats.org/officeDocument/2006/relationships/slide" Target="slides/slide130.xml"/><Relationship Id="rId80" Type="http://schemas.openxmlformats.org/officeDocument/2006/relationships/slide" Target="slides/slide76.xml"/><Relationship Id="rId155" Type="http://schemas.openxmlformats.org/officeDocument/2006/relationships/slide" Target="slides/slide151.xml"/><Relationship Id="rId176" Type="http://schemas.openxmlformats.org/officeDocument/2006/relationships/slide" Target="slides/slide172.xml"/><Relationship Id="rId17" Type="http://schemas.openxmlformats.org/officeDocument/2006/relationships/slide" Target="slides/slide13.xml"/><Relationship Id="rId38" Type="http://schemas.openxmlformats.org/officeDocument/2006/relationships/slide" Target="slides/slide34.xml"/><Relationship Id="rId59" Type="http://schemas.openxmlformats.org/officeDocument/2006/relationships/slide" Target="slides/slide55.xml"/><Relationship Id="rId103" Type="http://schemas.openxmlformats.org/officeDocument/2006/relationships/slide" Target="slides/slide99.xml"/><Relationship Id="rId124" Type="http://schemas.openxmlformats.org/officeDocument/2006/relationships/slide" Target="slides/slide120.xml"/><Relationship Id="rId70" Type="http://schemas.openxmlformats.org/officeDocument/2006/relationships/slide" Target="slides/slide66.xml"/><Relationship Id="rId91" Type="http://schemas.openxmlformats.org/officeDocument/2006/relationships/slide" Target="slides/slide87.xml"/><Relationship Id="rId145" Type="http://schemas.openxmlformats.org/officeDocument/2006/relationships/slide" Target="slides/slide141.xml"/><Relationship Id="rId166" Type="http://schemas.openxmlformats.org/officeDocument/2006/relationships/slide" Target="slides/slide162.xml"/><Relationship Id="rId187" Type="http://schemas.openxmlformats.org/officeDocument/2006/relationships/slide" Target="slides/slide183.xml"/><Relationship Id="rId1" Type="http://schemas.openxmlformats.org/officeDocument/2006/relationships/customXml" Target="../customXml/item1.xml"/><Relationship Id="rId28" Type="http://schemas.openxmlformats.org/officeDocument/2006/relationships/slide" Target="slides/slide24.xml"/><Relationship Id="rId49" Type="http://schemas.openxmlformats.org/officeDocument/2006/relationships/slide" Target="slides/slide45.xml"/><Relationship Id="rId114" Type="http://schemas.openxmlformats.org/officeDocument/2006/relationships/slide" Target="slides/slide110.xml"/><Relationship Id="rId60" Type="http://schemas.openxmlformats.org/officeDocument/2006/relationships/slide" Target="slides/slide56.xml"/><Relationship Id="rId81" Type="http://schemas.openxmlformats.org/officeDocument/2006/relationships/slide" Target="slides/slide77.xml"/><Relationship Id="rId135" Type="http://schemas.openxmlformats.org/officeDocument/2006/relationships/slide" Target="slides/slide131.xml"/><Relationship Id="rId156" Type="http://schemas.openxmlformats.org/officeDocument/2006/relationships/slide" Target="slides/slide152.xml"/><Relationship Id="rId177" Type="http://schemas.openxmlformats.org/officeDocument/2006/relationships/slide" Target="slides/slide173.xml"/></Relationships>
</file>

<file path=ppt/charts/_rels/chart1.xml.rels><?xml version="1.0" encoding="UTF-8" standalone="yes"?>
<Relationships xmlns="http://schemas.openxmlformats.org/package/2006/relationships"><Relationship Id="rId3" Type="http://schemas.openxmlformats.org/officeDocument/2006/relationships/oleObject" Target="https://notalvision1-my.sharepoint.com/personal/nmohan_notalvision_com/Documents/Downloads/007%20Figures%20(2).xlsx"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sz="1400" b="0" i="0" u="none" strike="noStrike" kern="1200" baseline="0" dirty="0">
                <a:solidFill>
                  <a:srgbClr val="000000">
                    <a:lumMod val="65000"/>
                    <a:lumOff val="35000"/>
                  </a:srgbClr>
                </a:solidFill>
              </a:rPr>
              <a:t>Treatment not given based on Home OCT vs. Standard Care</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spPr>
            <a:solidFill>
              <a:schemeClr val="accent1"/>
            </a:solidFill>
            <a:ln>
              <a:noFill/>
            </a:ln>
            <a:effectLst/>
          </c:spPr>
          <c:invertIfNegative val="0"/>
          <c:dLbls>
            <c:dLbl>
              <c:idx val="0"/>
              <c:tx>
                <c:rich>
                  <a:bodyPr/>
                  <a:lstStyle/>
                  <a:p>
                    <a:fld id="{D1D4B3D1-66EA-4703-8CD5-A693C93352EF}" type="CELLRANGE">
                      <a:rPr lang="en-US"/>
                      <a:pPr/>
                      <a:t>[CELLRANGE]</a:t>
                    </a:fld>
                    <a:endParaRPr lang="en-US"/>
                  </a:p>
                </c:rich>
              </c:tx>
              <c:dLblPos val="outEnd"/>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00-2800-46F5-9B03-17255E77B016}"/>
                </c:ext>
              </c:extLst>
            </c:dLbl>
            <c:dLbl>
              <c:idx val="1"/>
              <c:tx>
                <c:rich>
                  <a:bodyPr/>
                  <a:lstStyle/>
                  <a:p>
                    <a:fld id="{7F01EA0A-BDCD-44BB-A40C-8D493839077A}" type="CELLRANGE">
                      <a:rPr lang="en-US"/>
                      <a:pPr/>
                      <a:t>[CELLRANGE]</a:t>
                    </a:fld>
                    <a:endParaRPr lang="en-US"/>
                  </a:p>
                </c:rich>
              </c:tx>
              <c:dLblPos val="outEnd"/>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01-2800-46F5-9B03-17255E77B016}"/>
                </c:ext>
              </c:extLst>
            </c:dLbl>
            <c:dLbl>
              <c:idx val="2"/>
              <c:tx>
                <c:rich>
                  <a:bodyPr/>
                  <a:lstStyle/>
                  <a:p>
                    <a:fld id="{A75DFDE3-6680-41D2-887D-B61178715E74}" type="CELLRANGE">
                      <a:rPr lang="en-US"/>
                      <a:pPr/>
                      <a:t>[CELLRANGE]</a:t>
                    </a:fld>
                    <a:endParaRPr lang="en-US"/>
                  </a:p>
                </c:rich>
              </c:tx>
              <c:dLblPos val="outEnd"/>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02-2800-46F5-9B03-17255E77B016}"/>
                </c:ext>
              </c:extLst>
            </c:dLbl>
            <c:dLbl>
              <c:idx val="3"/>
              <c:tx>
                <c:rich>
                  <a:bodyPr/>
                  <a:lstStyle/>
                  <a:p>
                    <a:fld id="{6259ACA4-E276-47FA-BBB4-291C89215D63}" type="CELLRANGE">
                      <a:rPr lang="en-US"/>
                      <a:pPr/>
                      <a:t>[CELLRANGE]</a:t>
                    </a:fld>
                    <a:endParaRPr lang="en-US"/>
                  </a:p>
                </c:rich>
              </c:tx>
              <c:dLblPos val="outEnd"/>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03-2800-46F5-9B03-17255E77B016}"/>
                </c:ext>
              </c:extLst>
            </c:dLbl>
            <c:dLbl>
              <c:idx val="4"/>
              <c:tx>
                <c:rich>
                  <a:bodyPr/>
                  <a:lstStyle/>
                  <a:p>
                    <a:fld id="{A3F600A5-1509-4DE7-ADB4-428BA0768C0A}" type="CELLRANGE">
                      <a:rPr lang="en-US"/>
                      <a:pPr/>
                      <a:t>[CELLRANGE]</a:t>
                    </a:fld>
                    <a:endParaRPr lang="en-US"/>
                  </a:p>
                </c:rich>
              </c:tx>
              <c:dLblPos val="outEnd"/>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04-2800-46F5-9B03-17255E77B016}"/>
                </c:ext>
              </c:extLst>
            </c:dLbl>
            <c:dLbl>
              <c:idx val="5"/>
              <c:tx>
                <c:rich>
                  <a:bodyPr/>
                  <a:lstStyle/>
                  <a:p>
                    <a:fld id="{AE75F050-AAB7-420F-907D-1BD080018E22}" type="CELLRANGE">
                      <a:rPr lang="en-US"/>
                      <a:pPr/>
                      <a:t>[CELLRANGE]</a:t>
                    </a:fld>
                    <a:endParaRPr lang="en-US"/>
                  </a:p>
                </c:rich>
              </c:tx>
              <c:dLblPos val="outEnd"/>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05-2800-46F5-9B03-17255E77B016}"/>
                </c:ext>
              </c:extLst>
            </c:dLbl>
            <c:dLbl>
              <c:idx val="6"/>
              <c:tx>
                <c:rich>
                  <a:bodyPr/>
                  <a:lstStyle/>
                  <a:p>
                    <a:fld id="{25897FC6-43E7-436B-8DE5-0C183B4DB20D}" type="CELLRANGE">
                      <a:rPr lang="en-US"/>
                      <a:pPr/>
                      <a:t>[CELLRANGE]</a:t>
                    </a:fld>
                    <a:endParaRPr lang="en-US"/>
                  </a:p>
                </c:rich>
              </c:tx>
              <c:dLblPos val="outEnd"/>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06-2800-46F5-9B03-17255E77B016}"/>
                </c:ext>
              </c:extLst>
            </c:dLbl>
            <c:dLbl>
              <c:idx val="7"/>
              <c:tx>
                <c:rich>
                  <a:bodyPr/>
                  <a:lstStyle/>
                  <a:p>
                    <a:fld id="{154A06FE-E4D4-4295-9B01-246AB2E54734}" type="CELLRANGE">
                      <a:rPr lang="en-US"/>
                      <a:pPr/>
                      <a:t>[CELLRANGE]</a:t>
                    </a:fld>
                    <a:endParaRPr lang="en-US"/>
                  </a:p>
                </c:rich>
              </c:tx>
              <c:dLblPos val="outEnd"/>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07-2800-46F5-9B03-17255E77B016}"/>
                </c:ext>
              </c:extLst>
            </c:dLbl>
            <c:dLbl>
              <c:idx val="8"/>
              <c:tx>
                <c:rich>
                  <a:bodyPr/>
                  <a:lstStyle/>
                  <a:p>
                    <a:fld id="{68DB34F2-C5DD-41B6-986B-D325A62357FC}" type="CELLRANGE">
                      <a:rPr lang="en-US"/>
                      <a:pPr/>
                      <a:t>[CELLRANGE]</a:t>
                    </a:fld>
                    <a:endParaRPr lang="en-US"/>
                  </a:p>
                </c:rich>
              </c:tx>
              <c:dLblPos val="outEnd"/>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08-2800-46F5-9B03-17255E77B016}"/>
                </c:ext>
              </c:extLst>
            </c:dLbl>
            <c:dLbl>
              <c:idx val="9"/>
              <c:tx>
                <c:rich>
                  <a:bodyPr/>
                  <a:lstStyle/>
                  <a:p>
                    <a:fld id="{B691592B-153B-43A7-A783-C35D37D40CEA}" type="CELLRANGE">
                      <a:rPr lang="en-US"/>
                      <a:pPr/>
                      <a:t>[CELLRANGE]</a:t>
                    </a:fld>
                    <a:endParaRPr lang="en-US"/>
                  </a:p>
                </c:rich>
              </c:tx>
              <c:dLblPos val="outEnd"/>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09-2800-46F5-9B03-17255E77B016}"/>
                </c:ext>
              </c:extLst>
            </c:dLbl>
            <c:dLbl>
              <c:idx val="10"/>
              <c:tx>
                <c:rich>
                  <a:bodyPr/>
                  <a:lstStyle/>
                  <a:p>
                    <a:r>
                      <a:rPr lang="en-US"/>
                      <a:t>90%</a:t>
                    </a:r>
                  </a:p>
                </c:rich>
              </c:tx>
              <c:dLblPos val="outEnd"/>
              <c:showLegendKey val="0"/>
              <c:showVal val="0"/>
              <c:showCatName val="0"/>
              <c:showSerName val="0"/>
              <c:showPercent val="0"/>
              <c:showBubbleSize val="0"/>
              <c:extLst>
                <c:ext xmlns:c15="http://schemas.microsoft.com/office/drawing/2012/chart" uri="{CE6537A1-D6FC-4f65-9D91-7224C49458BB}">
                  <c15:showDataLabelsRange val="1"/>
                </c:ext>
                <c:ext xmlns:c16="http://schemas.microsoft.com/office/drawing/2014/chart" uri="{C3380CC4-5D6E-409C-BE32-E72D297353CC}">
                  <c16:uniqueId val="{0000000A-2800-46F5-9B03-17255E77B016}"/>
                </c:ext>
              </c:extLst>
            </c:dLbl>
            <c:dLbl>
              <c:idx val="11"/>
              <c:tx>
                <c:rich>
                  <a:bodyPr/>
                  <a:lstStyle/>
                  <a:p>
                    <a:fld id="{87C2F20A-539E-4622-98F9-41D2EED18A62}" type="CELLRANGE">
                      <a:rPr lang="en-US"/>
                      <a:pPr/>
                      <a:t>[CELLRANGE]</a:t>
                    </a:fld>
                    <a:endParaRPr lang="en-US"/>
                  </a:p>
                </c:rich>
              </c:tx>
              <c:dLblPos val="outEnd"/>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0B-2800-46F5-9B03-17255E77B016}"/>
                </c:ext>
              </c:extLst>
            </c:dLbl>
            <c:dLbl>
              <c:idx val="12"/>
              <c:tx>
                <c:rich>
                  <a:bodyPr/>
                  <a:lstStyle/>
                  <a:p>
                    <a:fld id="{19681631-D087-4EF6-9D73-3BC3E17BAEF5}" type="CELLRANGE">
                      <a:rPr lang="en-US"/>
                      <a:pPr/>
                      <a:t>[CELLRANGE]</a:t>
                    </a:fld>
                    <a:endParaRPr lang="en-US"/>
                  </a:p>
                </c:rich>
              </c:tx>
              <c:dLblPos val="outEnd"/>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0C-2800-46F5-9B03-17255E77B016}"/>
                </c:ext>
              </c:extLst>
            </c:dLbl>
            <c:dLbl>
              <c:idx val="13"/>
              <c:tx>
                <c:rich>
                  <a:bodyPr/>
                  <a:lstStyle/>
                  <a:p>
                    <a:fld id="{27D5DCF1-87CE-420A-AB95-D862CC4462C6}" type="CELLRANGE">
                      <a:rPr lang="en-US"/>
                      <a:pPr/>
                      <a:t>[CELLRANGE]</a:t>
                    </a:fld>
                    <a:endParaRPr lang="en-US"/>
                  </a:p>
                </c:rich>
              </c:tx>
              <c:dLblPos val="outEnd"/>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0D-2800-46F5-9B03-17255E77B016}"/>
                </c:ext>
              </c:extLst>
            </c:dLbl>
            <c:dLbl>
              <c:idx val="14"/>
              <c:tx>
                <c:rich>
                  <a:bodyPr/>
                  <a:lstStyle/>
                  <a:p>
                    <a:fld id="{4B2340DF-F392-4D5F-A116-0F4305F493DF}" type="CELLRANGE">
                      <a:rPr lang="en-US"/>
                      <a:pPr/>
                      <a:t>[CELLRANGE]</a:t>
                    </a:fld>
                    <a:endParaRPr lang="en-US"/>
                  </a:p>
                </c:rich>
              </c:tx>
              <c:dLblPos val="outEnd"/>
              <c:showLegendKey val="0"/>
              <c:showVal val="0"/>
              <c:showCatName val="0"/>
              <c:showSerName val="0"/>
              <c:showPercent val="0"/>
              <c:showBubbleSize val="0"/>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0E-2800-46F5-9B03-17255E77B016}"/>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0"/>
            <c:showCatName val="0"/>
            <c:showSerName val="0"/>
            <c:showPercent val="0"/>
            <c:showBubbleSize val="0"/>
            <c:showLeaderLines val="0"/>
            <c:extLst>
              <c:ext xmlns:c15="http://schemas.microsoft.com/office/drawing/2012/chart" uri="{CE6537A1-D6FC-4f65-9D91-7224C49458BB}">
                <c15:showDataLabelsRange val="1"/>
                <c15:showLeaderLines val="1"/>
                <c15:leaderLines>
                  <c:spPr>
                    <a:ln w="9525" cap="flat" cmpd="sng" algn="ctr">
                      <a:solidFill>
                        <a:schemeClr val="tx1">
                          <a:lumMod val="35000"/>
                          <a:lumOff val="65000"/>
                        </a:schemeClr>
                      </a:solidFill>
                      <a:round/>
                    </a:ln>
                    <a:effectLst/>
                  </c:spPr>
                </c15:leaderLines>
              </c:ext>
            </c:extLst>
          </c:dLbls>
          <c:cat>
            <c:strRef>
              <c:f>Sheet2!$G$2:$G$16</c:f>
              <c:strCache>
                <c:ptCount val="15"/>
                <c:pt idx="0">
                  <c:v>RS1</c:v>
                </c:pt>
                <c:pt idx="1">
                  <c:v>RS2</c:v>
                </c:pt>
                <c:pt idx="2">
                  <c:v>RS3</c:v>
                </c:pt>
                <c:pt idx="3">
                  <c:v>RS4</c:v>
                </c:pt>
                <c:pt idx="4">
                  <c:v>RS5</c:v>
                </c:pt>
                <c:pt idx="5">
                  <c:v>RS6</c:v>
                </c:pt>
                <c:pt idx="6">
                  <c:v>RS7</c:v>
                </c:pt>
                <c:pt idx="7">
                  <c:v>RS8</c:v>
                </c:pt>
                <c:pt idx="8">
                  <c:v>RS9</c:v>
                </c:pt>
                <c:pt idx="9">
                  <c:v>RS10</c:v>
                </c:pt>
                <c:pt idx="10">
                  <c:v>RS11</c:v>
                </c:pt>
                <c:pt idx="11">
                  <c:v>RS12</c:v>
                </c:pt>
                <c:pt idx="12">
                  <c:v>RS13</c:v>
                </c:pt>
                <c:pt idx="13">
                  <c:v>RS14</c:v>
                </c:pt>
                <c:pt idx="14">
                  <c:v>RS15</c:v>
                </c:pt>
              </c:strCache>
            </c:strRef>
          </c:cat>
          <c:val>
            <c:numRef>
              <c:f>Sheet2!$H$2:$H$16</c:f>
              <c:numCache>
                <c:formatCode>General</c:formatCode>
                <c:ptCount val="15"/>
                <c:pt idx="0">
                  <c:v>4</c:v>
                </c:pt>
                <c:pt idx="1">
                  <c:v>3</c:v>
                </c:pt>
                <c:pt idx="2">
                  <c:v>2</c:v>
                </c:pt>
                <c:pt idx="3">
                  <c:v>2</c:v>
                </c:pt>
                <c:pt idx="4">
                  <c:v>5</c:v>
                </c:pt>
                <c:pt idx="5">
                  <c:v>7</c:v>
                </c:pt>
                <c:pt idx="6">
                  <c:v>4</c:v>
                </c:pt>
                <c:pt idx="7">
                  <c:v>1</c:v>
                </c:pt>
                <c:pt idx="8">
                  <c:v>6</c:v>
                </c:pt>
                <c:pt idx="9">
                  <c:v>5</c:v>
                </c:pt>
                <c:pt idx="10">
                  <c:v>9</c:v>
                </c:pt>
                <c:pt idx="11">
                  <c:v>4</c:v>
                </c:pt>
                <c:pt idx="12">
                  <c:v>3</c:v>
                </c:pt>
                <c:pt idx="13">
                  <c:v>5</c:v>
                </c:pt>
                <c:pt idx="14">
                  <c:v>4</c:v>
                </c:pt>
              </c:numCache>
            </c:numRef>
          </c:val>
          <c:extLst>
            <c:ext xmlns:c15="http://schemas.microsoft.com/office/drawing/2012/chart" uri="{02D57815-91ED-43cb-92C2-25804820EDAC}">
              <c15:datalabelsRange>
                <c15:f>Sheet2!$I$2:$I$16</c15:f>
                <c15:dlblRangeCache>
                  <c:ptCount val="15"/>
                  <c:pt idx="0">
                    <c:v>40%</c:v>
                  </c:pt>
                  <c:pt idx="1">
                    <c:v>30%</c:v>
                  </c:pt>
                  <c:pt idx="2">
                    <c:v>20%</c:v>
                  </c:pt>
                  <c:pt idx="3">
                    <c:v>20%</c:v>
                  </c:pt>
                  <c:pt idx="4">
                    <c:v>50%</c:v>
                  </c:pt>
                  <c:pt idx="5">
                    <c:v>70%</c:v>
                  </c:pt>
                  <c:pt idx="6">
                    <c:v>40%</c:v>
                  </c:pt>
                  <c:pt idx="7">
                    <c:v>10%</c:v>
                  </c:pt>
                  <c:pt idx="8">
                    <c:v>60%</c:v>
                  </c:pt>
                  <c:pt idx="9">
                    <c:v>50%</c:v>
                  </c:pt>
                  <c:pt idx="10">
                    <c:v>0%</c:v>
                  </c:pt>
                  <c:pt idx="11">
                    <c:v>40%</c:v>
                  </c:pt>
                  <c:pt idx="12">
                    <c:v>30%</c:v>
                  </c:pt>
                  <c:pt idx="13">
                    <c:v>50%</c:v>
                  </c:pt>
                  <c:pt idx="14">
                    <c:v>40%</c:v>
                  </c:pt>
                </c15:dlblRangeCache>
              </c15:datalabelsRange>
            </c:ext>
            <c:ext xmlns:c16="http://schemas.microsoft.com/office/drawing/2014/chart" uri="{C3380CC4-5D6E-409C-BE32-E72D297353CC}">
              <c16:uniqueId val="{0000000F-2800-46F5-9B03-17255E77B016}"/>
            </c:ext>
          </c:extLst>
        </c:ser>
        <c:dLbls>
          <c:showLegendKey val="0"/>
          <c:showVal val="0"/>
          <c:showCatName val="0"/>
          <c:showSerName val="0"/>
          <c:showPercent val="0"/>
          <c:showBubbleSize val="0"/>
        </c:dLbls>
        <c:gapWidth val="219"/>
        <c:overlap val="-27"/>
        <c:axId val="392746416"/>
        <c:axId val="392757648"/>
      </c:barChart>
      <c:catAx>
        <c:axId val="392746416"/>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Retina</a:t>
                </a:r>
                <a:r>
                  <a:rPr lang="en-US" baseline="0"/>
                  <a:t> Specialists</a:t>
                </a:r>
                <a:endParaRPr lang="en-US"/>
              </a:p>
            </c:rich>
          </c:tx>
          <c:layout>
            <c:manualLayout>
              <c:xMode val="edge"/>
              <c:yMode val="edge"/>
              <c:x val="0.47950568678915134"/>
              <c:y val="0.88331000291630213"/>
            </c:manualLayout>
          </c:layout>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92757648"/>
        <c:crosses val="autoZero"/>
        <c:auto val="1"/>
        <c:lblAlgn val="ctr"/>
        <c:lblOffset val="100"/>
        <c:noMultiLvlLbl val="0"/>
      </c:catAx>
      <c:valAx>
        <c:axId val="392757648"/>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Number of treatments not given</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92746416"/>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15B3C45-B2E6-2D42-99AA-FF7528823687}" type="datetimeFigureOut">
              <a:rPr lang="en-US" smtClean="0"/>
              <a:t>07/18/2024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537A4B-BE06-2F44-9388-408DCDFDE7A2}" type="slidenum">
              <a:rPr lang="en-US" smtClean="0"/>
              <a:t>‹#›</a:t>
            </a:fld>
            <a:endParaRPr lang="en-US"/>
          </a:p>
        </p:txBody>
      </p:sp>
    </p:spTree>
    <p:extLst>
      <p:ext uri="{BB962C8B-B14F-4D97-AF65-F5344CB8AC3E}">
        <p14:creationId xmlns:p14="http://schemas.microsoft.com/office/powerpoint/2010/main" val="42247242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115.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117.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12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150.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154.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155.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1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1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164.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165.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166.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168.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169.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170.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172.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173.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174.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175.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176.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178.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182.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18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1BA4C61B-9EBE-40C9-B0E4-227F4734313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793646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7">
            <a:extLst>
              <a:ext uri="{FF2B5EF4-FFF2-40B4-BE49-F238E27FC236}">
                <a16:creationId xmlns:a16="http://schemas.microsoft.com/office/drawing/2014/main" id="{36D408D1-397E-49C1-B61E-E1745735B490}"/>
              </a:ext>
            </a:extLst>
          </p:cNvPr>
          <p:cNvSpPr>
            <a:spLocks noGrp="1" noChangeArrowheads="1"/>
          </p:cNvSpPr>
          <p:nvPr>
            <p:ph type="sldNum" sz="quarter" idx="5"/>
          </p:nvPr>
        </p:nvSpPr>
        <p:spPr>
          <a:ln/>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7508A624-B6CE-45AE-98B9-8258E976BD9D}" type="slidenum">
              <a:rPr kumimoji="0" lang="en-GB" altLang="de-DE"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6</a:t>
            </a:fld>
            <a:endParaRPr kumimoji="0" lang="en-GB" altLang="de-DE"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96258" name="Rectangle 2">
            <a:extLst>
              <a:ext uri="{FF2B5EF4-FFF2-40B4-BE49-F238E27FC236}">
                <a16:creationId xmlns:a16="http://schemas.microsoft.com/office/drawing/2014/main" id="{7777DFFE-FE70-4ED9-8F5B-D6771A880D04}"/>
              </a:ext>
            </a:extLst>
          </p:cNvPr>
          <p:cNvSpPr>
            <a:spLocks noGrp="1" noRot="1" noChangeAspect="1" noChangeArrowheads="1" noTextEdit="1"/>
          </p:cNvSpPr>
          <p:nvPr>
            <p:ph type="sldImg"/>
          </p:nvPr>
        </p:nvSpPr>
        <p:spPr>
          <a:xfrm>
            <a:off x="-962025" y="885825"/>
            <a:ext cx="8580438" cy="4827588"/>
          </a:xfrm>
          <a:ln/>
        </p:spPr>
      </p:sp>
    </p:spTree>
    <p:extLst>
      <p:ext uri="{BB962C8B-B14F-4D97-AF65-F5344CB8AC3E}">
        <p14:creationId xmlns:p14="http://schemas.microsoft.com/office/powerpoint/2010/main" val="36347228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7">
            <a:extLst>
              <a:ext uri="{FF2B5EF4-FFF2-40B4-BE49-F238E27FC236}">
                <a16:creationId xmlns:a16="http://schemas.microsoft.com/office/drawing/2014/main" id="{36D408D1-397E-49C1-B61E-E1745735B490}"/>
              </a:ext>
            </a:extLst>
          </p:cNvPr>
          <p:cNvSpPr>
            <a:spLocks noGrp="1" noChangeArrowheads="1"/>
          </p:cNvSpPr>
          <p:nvPr>
            <p:ph type="sldNum" sz="quarter" idx="5"/>
          </p:nvPr>
        </p:nvSpPr>
        <p:spPr>
          <a:ln/>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7508A624-B6CE-45AE-98B9-8258E976BD9D}" type="slidenum">
              <a:rPr kumimoji="0" lang="en-GB" altLang="de-DE"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7</a:t>
            </a:fld>
            <a:endParaRPr kumimoji="0" lang="en-GB" altLang="de-DE"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96258" name="Rectangle 2">
            <a:extLst>
              <a:ext uri="{FF2B5EF4-FFF2-40B4-BE49-F238E27FC236}">
                <a16:creationId xmlns:a16="http://schemas.microsoft.com/office/drawing/2014/main" id="{7777DFFE-FE70-4ED9-8F5B-D6771A880D04}"/>
              </a:ext>
            </a:extLst>
          </p:cNvPr>
          <p:cNvSpPr>
            <a:spLocks noGrp="1" noRot="1" noChangeAspect="1" noChangeArrowheads="1" noTextEdit="1"/>
          </p:cNvSpPr>
          <p:nvPr>
            <p:ph type="sldImg"/>
          </p:nvPr>
        </p:nvSpPr>
        <p:spPr>
          <a:xfrm>
            <a:off x="-962025" y="885825"/>
            <a:ext cx="8580438" cy="4827588"/>
          </a:xfrm>
          <a:ln/>
        </p:spPr>
      </p:sp>
    </p:spTree>
    <p:extLst>
      <p:ext uri="{BB962C8B-B14F-4D97-AF65-F5344CB8AC3E}">
        <p14:creationId xmlns:p14="http://schemas.microsoft.com/office/powerpoint/2010/main" val="27810718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de-DE"/>
          </a:p>
        </p:txBody>
      </p:sp>
      <p:sp>
        <p:nvSpPr>
          <p:cNvPr id="4" name="Slide Number Placeholder 3"/>
          <p:cNvSpPr>
            <a:spLocks noGrp="1"/>
          </p:cNvSpPr>
          <p:nvPr>
            <p:ph type="sldNum" sz="quarter" idx="5"/>
          </p:nvPr>
        </p:nvSpPr>
        <p:spPr/>
        <p:txBody>
          <a:bodyPr/>
          <a:lstStyle/>
          <a:p>
            <a:fld id="{187A847B-09D9-4083-BCE8-142C74ABFC56}" type="slidenum">
              <a:rPr lang="de-DE" smtClean="0"/>
              <a:t>8</a:t>
            </a:fld>
            <a:endParaRPr lang="de-DE"/>
          </a:p>
        </p:txBody>
      </p:sp>
    </p:spTree>
    <p:extLst>
      <p:ext uri="{BB962C8B-B14F-4D97-AF65-F5344CB8AC3E}">
        <p14:creationId xmlns:p14="http://schemas.microsoft.com/office/powerpoint/2010/main" val="19612036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D4564FBA-8F35-4013-B93F-FAF6436CA8E9}"/>
              </a:ext>
            </a:extLst>
          </p:cNvPr>
          <p:cNvSpPr>
            <a:spLocks noGrp="1" noChangeArrowheads="1"/>
          </p:cNvSpPr>
          <p:nvPr>
            <p:ph type="sldNum" sz="quarter" idx="5"/>
          </p:nvPr>
        </p:nvSpPr>
        <p:spPr>
          <a:ln/>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810609E0-1FA9-477E-BA97-51785ABC99CE}" type="slidenum">
              <a:rPr kumimoji="0" lang="de-DE" altLang="de-DE"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9</a:t>
            </a:fld>
            <a:endParaRPr kumimoji="0" lang="de-DE" altLang="de-DE"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122" name="Rectangle 1026">
            <a:extLst>
              <a:ext uri="{FF2B5EF4-FFF2-40B4-BE49-F238E27FC236}">
                <a16:creationId xmlns:a16="http://schemas.microsoft.com/office/drawing/2014/main" id="{52AE8564-7E4D-4FD4-9682-1E8F12BBA05C}"/>
              </a:ext>
            </a:extLst>
          </p:cNvPr>
          <p:cNvSpPr>
            <a:spLocks noGrp="1" noRot="1" noChangeAspect="1" noChangeArrowheads="1" noTextEdit="1"/>
          </p:cNvSpPr>
          <p:nvPr>
            <p:ph type="sldImg"/>
          </p:nvPr>
        </p:nvSpPr>
        <p:spPr>
          <a:ln/>
        </p:spPr>
      </p:sp>
      <p:sp>
        <p:nvSpPr>
          <p:cNvPr id="389123" name="Rectangle 1027">
            <a:extLst>
              <a:ext uri="{FF2B5EF4-FFF2-40B4-BE49-F238E27FC236}">
                <a16:creationId xmlns:a16="http://schemas.microsoft.com/office/drawing/2014/main" id="{E7946BD5-6943-471F-A084-92B45C097BB4}"/>
              </a:ext>
            </a:extLst>
          </p:cNvPr>
          <p:cNvSpPr>
            <a:spLocks noGrp="1" noChangeArrowheads="1"/>
          </p:cNvSpPr>
          <p:nvPr>
            <p:ph type="body" idx="1"/>
          </p:nvPr>
        </p:nvSpPr>
        <p:spPr/>
        <p:txBody>
          <a:bodyPr/>
          <a:lstStyle/>
          <a:p>
            <a:r>
              <a:rPr lang="de-DE" altLang="de-DE"/>
              <a:t>Top </a:t>
            </a:r>
            <a:r>
              <a:rPr lang="de-DE" altLang="de-DE" err="1"/>
              <a:t>left</a:t>
            </a:r>
            <a:r>
              <a:rPr lang="de-DE" altLang="de-DE"/>
              <a:t> FA </a:t>
            </a:r>
            <a:r>
              <a:rPr lang="de-DE" altLang="de-DE" err="1"/>
              <a:t>fundus</a:t>
            </a:r>
            <a:r>
              <a:rPr lang="de-DE" altLang="de-DE"/>
              <a:t> </a:t>
            </a:r>
            <a:r>
              <a:rPr lang="de-DE" altLang="de-DE" err="1"/>
              <a:t>camera</a:t>
            </a:r>
            <a:r>
              <a:rPr lang="de-DE" altLang="de-DE"/>
              <a:t>, </a:t>
            </a:r>
            <a:r>
              <a:rPr lang="de-DE" altLang="de-DE" err="1"/>
              <a:t>no</a:t>
            </a:r>
            <a:r>
              <a:rPr lang="de-DE" altLang="de-DE"/>
              <a:t> </a:t>
            </a:r>
            <a:r>
              <a:rPr lang="de-DE" altLang="de-DE" err="1"/>
              <a:t>details</a:t>
            </a:r>
            <a:r>
              <a:rPr lang="de-DE" altLang="de-DE"/>
              <a:t> in </a:t>
            </a:r>
            <a:r>
              <a:rPr lang="de-DE" altLang="de-DE" err="1"/>
              <a:t>the</a:t>
            </a:r>
            <a:r>
              <a:rPr lang="de-DE" altLang="de-DE"/>
              <a:t> </a:t>
            </a:r>
            <a:r>
              <a:rPr lang="de-DE" altLang="de-DE" err="1"/>
              <a:t>bright</a:t>
            </a:r>
            <a:r>
              <a:rPr lang="de-DE" altLang="de-DE"/>
              <a:t> </a:t>
            </a:r>
            <a:r>
              <a:rPr lang="de-DE" altLang="de-DE" err="1"/>
              <a:t>areas</a:t>
            </a:r>
            <a:r>
              <a:rPr lang="de-DE" altLang="de-DE"/>
              <a:t> </a:t>
            </a:r>
            <a:r>
              <a:rPr lang="de-DE" altLang="de-DE" err="1"/>
              <a:t>corresponding</a:t>
            </a:r>
            <a:r>
              <a:rPr lang="de-DE" altLang="de-DE"/>
              <a:t> </a:t>
            </a:r>
            <a:r>
              <a:rPr lang="de-DE" altLang="de-DE" err="1"/>
              <a:t>to</a:t>
            </a:r>
            <a:r>
              <a:rPr lang="de-DE" altLang="de-DE"/>
              <a:t> sick RPE). Bottom </a:t>
            </a:r>
            <a:r>
              <a:rPr lang="de-DE" altLang="de-DE" err="1"/>
              <a:t>left</a:t>
            </a:r>
            <a:r>
              <a:rPr lang="de-DE" altLang="de-DE"/>
              <a:t> ICG </a:t>
            </a:r>
            <a:r>
              <a:rPr lang="de-DE" altLang="de-DE" err="1"/>
              <a:t>fundus</a:t>
            </a:r>
            <a:r>
              <a:rPr lang="de-DE" altLang="de-DE"/>
              <a:t> </a:t>
            </a:r>
            <a:r>
              <a:rPr lang="de-DE" altLang="de-DE" err="1"/>
              <a:t>camera</a:t>
            </a:r>
            <a:r>
              <a:rPr lang="de-DE" altLang="de-DE"/>
              <a:t>, </a:t>
            </a:r>
            <a:r>
              <a:rPr lang="de-DE" altLang="de-DE" err="1"/>
              <a:t>no</a:t>
            </a:r>
            <a:r>
              <a:rPr lang="de-DE" altLang="de-DE"/>
              <a:t> </a:t>
            </a:r>
            <a:r>
              <a:rPr lang="de-DE" altLang="de-DE" err="1"/>
              <a:t>details</a:t>
            </a:r>
            <a:r>
              <a:rPr lang="de-DE" altLang="de-DE"/>
              <a:t>.</a:t>
            </a:r>
          </a:p>
          <a:p>
            <a:endParaRPr lang="de-DE" altLang="de-DE"/>
          </a:p>
          <a:p>
            <a:endParaRPr lang="de-DE" altLang="de-DE"/>
          </a:p>
        </p:txBody>
      </p:sp>
    </p:spTree>
    <p:extLst>
      <p:ext uri="{BB962C8B-B14F-4D97-AF65-F5344CB8AC3E}">
        <p14:creationId xmlns:p14="http://schemas.microsoft.com/office/powerpoint/2010/main" val="25042124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A1057EEF-8618-4F84-B4FF-0CE1351117F2}"/>
              </a:ext>
            </a:extLst>
          </p:cNvPr>
          <p:cNvSpPr>
            <a:spLocks noGrp="1" noChangeArrowheads="1"/>
          </p:cNvSpPr>
          <p:nvPr>
            <p:ph type="sldNum" sz="quarter" idx="5"/>
          </p:nvPr>
        </p:nvSpPr>
        <p:spPr>
          <a:ln/>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421951D1-39AB-46F7-96BD-3E94DCC92EA8}" type="slidenum">
              <a:rPr kumimoji="0" lang="de-DE" altLang="de-DE"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10</a:t>
            </a:fld>
            <a:endParaRPr kumimoji="0" lang="de-DE" altLang="de-DE"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170" name="Rectangle 2">
            <a:extLst>
              <a:ext uri="{FF2B5EF4-FFF2-40B4-BE49-F238E27FC236}">
                <a16:creationId xmlns:a16="http://schemas.microsoft.com/office/drawing/2014/main" id="{43A4D800-1DC4-482C-B74E-81CB22E779C2}"/>
              </a:ext>
            </a:extLst>
          </p:cNvPr>
          <p:cNvSpPr>
            <a:spLocks noGrp="1" noRot="1" noChangeAspect="1" noChangeArrowheads="1" noTextEdit="1"/>
          </p:cNvSpPr>
          <p:nvPr>
            <p:ph type="sldImg"/>
          </p:nvPr>
        </p:nvSpPr>
        <p:spPr>
          <a:ln/>
        </p:spPr>
      </p:sp>
      <p:sp>
        <p:nvSpPr>
          <p:cNvPr id="391171" name="Rectangle 3">
            <a:extLst>
              <a:ext uri="{FF2B5EF4-FFF2-40B4-BE49-F238E27FC236}">
                <a16:creationId xmlns:a16="http://schemas.microsoft.com/office/drawing/2014/main" id="{1EF74619-9703-4309-BAB5-E4F3D0C18020}"/>
              </a:ext>
            </a:extLst>
          </p:cNvPr>
          <p:cNvSpPr>
            <a:spLocks noGrp="1" noChangeArrowheads="1"/>
          </p:cNvSpPr>
          <p:nvPr>
            <p:ph type="body" idx="1"/>
          </p:nvPr>
        </p:nvSpPr>
        <p:spPr>
          <a:xfrm>
            <a:off x="914400" y="4341813"/>
            <a:ext cx="5029200" cy="4116387"/>
          </a:xfrm>
        </p:spPr>
        <p:txBody>
          <a:bodyPr lIns="87151" tIns="43576" rIns="87151" bIns="43576"/>
          <a:lstStyle/>
          <a:p>
            <a:endParaRPr lang="en-GB" altLang="de-DE"/>
          </a:p>
        </p:txBody>
      </p:sp>
    </p:spTree>
    <p:extLst>
      <p:ext uri="{BB962C8B-B14F-4D97-AF65-F5344CB8AC3E}">
        <p14:creationId xmlns:p14="http://schemas.microsoft.com/office/powerpoint/2010/main" val="6207358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7">
            <a:extLst>
              <a:ext uri="{FF2B5EF4-FFF2-40B4-BE49-F238E27FC236}">
                <a16:creationId xmlns:a16="http://schemas.microsoft.com/office/drawing/2014/main" id="{E19A1564-85FD-415D-A90D-9641150602CC}"/>
              </a:ext>
            </a:extLst>
          </p:cNvPr>
          <p:cNvSpPr>
            <a:spLocks noGrp="1" noChangeArrowheads="1"/>
          </p:cNvSpPr>
          <p:nvPr>
            <p:ph type="sldNum" sz="quarter" idx="5"/>
          </p:nvPr>
        </p:nvSpPr>
        <p:spPr>
          <a:ln/>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9AB59E4-3C8A-475B-90C1-7C962B45ECC4}" type="slidenum">
              <a:rPr kumimoji="0" lang="de-DE" altLang="de-DE"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11</a:t>
            </a:fld>
            <a:endParaRPr kumimoji="0" lang="de-DE" altLang="de-DE"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218" name="Rectangle 2">
            <a:extLst>
              <a:ext uri="{FF2B5EF4-FFF2-40B4-BE49-F238E27FC236}">
                <a16:creationId xmlns:a16="http://schemas.microsoft.com/office/drawing/2014/main" id="{AB8F04B3-48F5-4379-B994-A334530F7FFA}"/>
              </a:ext>
            </a:extLst>
          </p:cNvPr>
          <p:cNvSpPr>
            <a:spLocks noGrp="1" noRot="1" noChangeAspect="1" noChangeArrowheads="1" noTextEdit="1"/>
          </p:cNvSpPr>
          <p:nvPr>
            <p:ph type="sldImg"/>
          </p:nvPr>
        </p:nvSpPr>
        <p:spPr>
          <a:xfrm>
            <a:off x="-534988" y="817563"/>
            <a:ext cx="7920038" cy="4456112"/>
          </a:xfrm>
          <a:ln/>
        </p:spPr>
      </p:sp>
      <p:sp>
        <p:nvSpPr>
          <p:cNvPr id="2" name="Notes Placeholder 1">
            <a:extLst>
              <a:ext uri="{FF2B5EF4-FFF2-40B4-BE49-F238E27FC236}">
                <a16:creationId xmlns:a16="http://schemas.microsoft.com/office/drawing/2014/main" id="{A7029330-A3CD-439B-8DDC-A98DAD754735}"/>
              </a:ext>
            </a:extLst>
          </p:cNvPr>
          <p:cNvSpPr>
            <a:spLocks noGrp="1"/>
          </p:cNvSpPr>
          <p:nvPr>
            <p:ph type="body" idx="1"/>
          </p:nvPr>
        </p:nvSpPr>
        <p:spPr/>
        <p:txBody>
          <a:bodyPr/>
          <a:lstStyle/>
          <a:p>
            <a:endParaRPr lang="de-DE"/>
          </a:p>
        </p:txBody>
      </p:sp>
    </p:spTree>
    <p:extLst>
      <p:ext uri="{BB962C8B-B14F-4D97-AF65-F5344CB8AC3E}">
        <p14:creationId xmlns:p14="http://schemas.microsoft.com/office/powerpoint/2010/main" val="817269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BA7AD46-C2CA-FC46-BA42-93A7B3B552D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622081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BA7AD46-C2CA-FC46-BA42-93A7B3B552D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489957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BA7AD46-C2CA-FC46-BA42-93A7B3B552D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821252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de-DE"/>
          </a:p>
        </p:txBody>
      </p:sp>
      <p:sp>
        <p:nvSpPr>
          <p:cNvPr id="4" name="Slide Number Placeholder 3"/>
          <p:cNvSpPr>
            <a:spLocks noGrp="1"/>
          </p:cNvSpPr>
          <p:nvPr>
            <p:ph type="sldNum" sz="quarter" idx="5"/>
          </p:nvPr>
        </p:nvSpPr>
        <p:spPr/>
        <p:txBody>
          <a:bodyPr/>
          <a:lstStyle/>
          <a:p>
            <a:fld id="{187A847B-09D9-4083-BCE8-142C74ABFC56}" type="slidenum">
              <a:rPr lang="de-DE" smtClean="0"/>
              <a:t>16</a:t>
            </a:fld>
            <a:endParaRPr lang="de-DE"/>
          </a:p>
        </p:txBody>
      </p:sp>
    </p:spTree>
    <p:extLst>
      <p:ext uri="{BB962C8B-B14F-4D97-AF65-F5344CB8AC3E}">
        <p14:creationId xmlns:p14="http://schemas.microsoft.com/office/powerpoint/2010/main" val="28266152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A43A4CD6-D54D-4E4D-93B0-B44D0E272634}"/>
              </a:ext>
            </a:extLst>
          </p:cNvPr>
          <p:cNvSpPr>
            <a:spLocks noGrp="1" noChangeArrowheads="1"/>
          </p:cNvSpPr>
          <p:nvPr>
            <p:ph type="sldNum" sz="quarter" idx="5"/>
          </p:nvPr>
        </p:nvSpPr>
        <p:spPr>
          <a:ln/>
        </p:spPr>
        <p:txBody>
          <a:bodyPr/>
          <a:lstStyle/>
          <a:p>
            <a:pPr marL="0" marR="0" lvl="0" indent="0" algn="r" defTabSz="947738" rtl="0" eaLnBrk="1" fontAlgn="base" latinLnBrk="0" hangingPunct="1">
              <a:lnSpc>
                <a:spcPct val="100000"/>
              </a:lnSpc>
              <a:spcBef>
                <a:spcPct val="0"/>
              </a:spcBef>
              <a:spcAft>
                <a:spcPct val="0"/>
              </a:spcAft>
              <a:buClrTx/>
              <a:buSzTx/>
              <a:buFontTx/>
              <a:buNone/>
              <a:tabLst/>
              <a:defRPr/>
            </a:pPr>
            <a:fld id="{63DD0297-AAA7-4AC6-99B8-08B003BC4820}" type="slidenum">
              <a:rPr kumimoji="0" lang="en-US" altLang="de-DE"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47738" rtl="0" eaLnBrk="1" fontAlgn="base" latinLnBrk="0" hangingPunct="1">
                <a:lnSpc>
                  <a:spcPct val="100000"/>
                </a:lnSpc>
                <a:spcBef>
                  <a:spcPct val="0"/>
                </a:spcBef>
                <a:spcAft>
                  <a:spcPct val="0"/>
                </a:spcAft>
                <a:buClrTx/>
                <a:buSzTx/>
                <a:buFontTx/>
                <a:buNone/>
                <a:tabLst/>
                <a:defRPr/>
              </a:pPr>
              <a:t>20</a:t>
            </a:fld>
            <a:endParaRPr kumimoji="0" lang="en-US" altLang="de-DE"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1266" name="Rectangle 2">
            <a:extLst>
              <a:ext uri="{FF2B5EF4-FFF2-40B4-BE49-F238E27FC236}">
                <a16:creationId xmlns:a16="http://schemas.microsoft.com/office/drawing/2014/main" id="{E8713615-09D9-4FC5-9DC4-C0D7A0B205DC}"/>
              </a:ext>
            </a:extLst>
          </p:cNvPr>
          <p:cNvSpPr>
            <a:spLocks noGrp="1" noRot="1" noChangeAspect="1" noChangeArrowheads="1" noTextEdit="1"/>
          </p:cNvSpPr>
          <p:nvPr>
            <p:ph type="sldImg"/>
          </p:nvPr>
        </p:nvSpPr>
        <p:spPr>
          <a:ln/>
        </p:spPr>
      </p:sp>
      <p:sp>
        <p:nvSpPr>
          <p:cNvPr id="11267" name="Rectangle 3">
            <a:extLst>
              <a:ext uri="{FF2B5EF4-FFF2-40B4-BE49-F238E27FC236}">
                <a16:creationId xmlns:a16="http://schemas.microsoft.com/office/drawing/2014/main" id="{4897B985-5560-4F19-B783-63310B991BF9}"/>
              </a:ext>
            </a:extLst>
          </p:cNvPr>
          <p:cNvSpPr>
            <a:spLocks noGrp="1" noChangeArrowheads="1"/>
          </p:cNvSpPr>
          <p:nvPr>
            <p:ph type="body" idx="1"/>
          </p:nvPr>
        </p:nvSpPr>
        <p:spPr/>
        <p:txBody>
          <a:bodyPr/>
          <a:lstStyle/>
          <a:p>
            <a:endParaRPr lang="fr-FR" altLang="de-DE"/>
          </a:p>
        </p:txBody>
      </p:sp>
    </p:spTree>
    <p:extLst>
      <p:ext uri="{BB962C8B-B14F-4D97-AF65-F5344CB8AC3E}">
        <p14:creationId xmlns:p14="http://schemas.microsoft.com/office/powerpoint/2010/main" val="28387068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BA7AD46-C2CA-FC46-BA42-93A7B3B552D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5719807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Folienbildplatzhalter 1">
            <a:extLst>
              <a:ext uri="{FF2B5EF4-FFF2-40B4-BE49-F238E27FC236}">
                <a16:creationId xmlns:a16="http://schemas.microsoft.com/office/drawing/2014/main" id="{3D09C7BA-6572-4049-A7B2-53C894DD5483}"/>
              </a:ext>
            </a:extLst>
          </p:cNvPr>
          <p:cNvSpPr>
            <a:spLocks noGrp="1" noRot="1" noChangeAspect="1" noTextEdit="1"/>
          </p:cNvSpPr>
          <p:nvPr>
            <p:ph type="sldImg"/>
          </p:nvPr>
        </p:nvSpPr>
        <p:spPr>
          <a:ln/>
        </p:spPr>
      </p:sp>
      <p:sp>
        <p:nvSpPr>
          <p:cNvPr id="59395" name="Notizenplatzhalter 2">
            <a:extLst>
              <a:ext uri="{FF2B5EF4-FFF2-40B4-BE49-F238E27FC236}">
                <a16:creationId xmlns:a16="http://schemas.microsoft.com/office/drawing/2014/main" id="{F65A5D04-E6DE-4AE4-B677-4CEC8154231F}"/>
              </a:ext>
            </a:extLst>
          </p:cNvPr>
          <p:cNvSpPr>
            <a:spLocks noGrp="1"/>
          </p:cNvSpPr>
          <p:nvPr>
            <p:ph type="body" idx="1"/>
          </p:nvPr>
        </p:nvSpPr>
        <p:spPr/>
        <p:txBody>
          <a:bodyPr/>
          <a:lstStyle/>
          <a:p>
            <a:pPr eaLnBrk="1" hangingPunct="1"/>
            <a:endParaRPr lang="en-US" altLang="de-DE">
              <a:latin typeface="Arial" panose="020B0604020202020204" pitchFamily="34" charset="0"/>
              <a:cs typeface="Arial" panose="020B0604020202020204" pitchFamily="34" charset="0"/>
            </a:endParaRPr>
          </a:p>
        </p:txBody>
      </p:sp>
      <p:sp>
        <p:nvSpPr>
          <p:cNvPr id="59396" name="Foliennummernplatzhalter 3">
            <a:extLst>
              <a:ext uri="{FF2B5EF4-FFF2-40B4-BE49-F238E27FC236}">
                <a16:creationId xmlns:a16="http://schemas.microsoft.com/office/drawing/2014/main" id="{2A195372-C717-49F1-8B1B-DB822382880A}"/>
              </a:ext>
            </a:extLst>
          </p:cNvPr>
          <p:cNvSpPr>
            <a:spLocks noGrp="1"/>
          </p:cNvSpPr>
          <p:nvPr>
            <p:ph type="sldNum" sz="quarter" idx="5"/>
          </p:nvPr>
        </p:nvSpPr>
        <p:spPr/>
        <p:txBody>
          <a:bodyPr/>
          <a:lstStyle>
            <a:lvl1pPr defTabSz="989013">
              <a:defRPr sz="1400">
                <a:solidFill>
                  <a:schemeClr val="tx1"/>
                </a:solidFill>
                <a:latin typeface="Arial" panose="020B0604020202020204" pitchFamily="34" charset="0"/>
                <a:cs typeface="Arial" panose="020B0604020202020204" pitchFamily="34" charset="0"/>
              </a:defRPr>
            </a:lvl1pPr>
            <a:lvl2pPr marL="796925" indent="-306388" defTabSz="989013">
              <a:defRPr sz="1400">
                <a:solidFill>
                  <a:schemeClr val="tx1"/>
                </a:solidFill>
                <a:latin typeface="Arial" panose="020B0604020202020204" pitchFamily="34" charset="0"/>
                <a:cs typeface="Arial" panose="020B0604020202020204" pitchFamily="34" charset="0"/>
              </a:defRPr>
            </a:lvl2pPr>
            <a:lvl3pPr marL="1227138" indent="-246063" defTabSz="989013">
              <a:defRPr sz="1400">
                <a:solidFill>
                  <a:schemeClr val="tx1"/>
                </a:solidFill>
                <a:latin typeface="Arial" panose="020B0604020202020204" pitchFamily="34" charset="0"/>
                <a:cs typeface="Arial" panose="020B0604020202020204" pitchFamily="34" charset="0"/>
              </a:defRPr>
            </a:lvl3pPr>
            <a:lvl4pPr marL="1717675" indent="-246063" defTabSz="989013">
              <a:defRPr sz="1400">
                <a:solidFill>
                  <a:schemeClr val="tx1"/>
                </a:solidFill>
                <a:latin typeface="Arial" panose="020B0604020202020204" pitchFamily="34" charset="0"/>
                <a:cs typeface="Arial" panose="020B0604020202020204" pitchFamily="34" charset="0"/>
              </a:defRPr>
            </a:lvl4pPr>
            <a:lvl5pPr marL="2208213" indent="-246063" defTabSz="989013">
              <a:defRPr sz="1400">
                <a:solidFill>
                  <a:schemeClr val="tx1"/>
                </a:solidFill>
                <a:latin typeface="Arial" panose="020B0604020202020204" pitchFamily="34" charset="0"/>
                <a:cs typeface="Arial" panose="020B0604020202020204" pitchFamily="34" charset="0"/>
              </a:defRPr>
            </a:lvl5pPr>
            <a:lvl6pPr marL="2665413" indent="-246063" defTabSz="989013" eaLnBrk="0" fontAlgn="base" hangingPunct="0">
              <a:spcBef>
                <a:spcPct val="0"/>
              </a:spcBef>
              <a:spcAft>
                <a:spcPct val="0"/>
              </a:spcAft>
              <a:defRPr sz="1400">
                <a:solidFill>
                  <a:schemeClr val="tx1"/>
                </a:solidFill>
                <a:latin typeface="Arial" panose="020B0604020202020204" pitchFamily="34" charset="0"/>
                <a:cs typeface="Arial" panose="020B0604020202020204" pitchFamily="34" charset="0"/>
              </a:defRPr>
            </a:lvl6pPr>
            <a:lvl7pPr marL="3122613" indent="-246063" defTabSz="989013" eaLnBrk="0" fontAlgn="base" hangingPunct="0">
              <a:spcBef>
                <a:spcPct val="0"/>
              </a:spcBef>
              <a:spcAft>
                <a:spcPct val="0"/>
              </a:spcAft>
              <a:defRPr sz="1400">
                <a:solidFill>
                  <a:schemeClr val="tx1"/>
                </a:solidFill>
                <a:latin typeface="Arial" panose="020B0604020202020204" pitchFamily="34" charset="0"/>
                <a:cs typeface="Arial" panose="020B0604020202020204" pitchFamily="34" charset="0"/>
              </a:defRPr>
            </a:lvl7pPr>
            <a:lvl8pPr marL="3579813" indent="-246063" defTabSz="989013" eaLnBrk="0" fontAlgn="base" hangingPunct="0">
              <a:spcBef>
                <a:spcPct val="0"/>
              </a:spcBef>
              <a:spcAft>
                <a:spcPct val="0"/>
              </a:spcAft>
              <a:defRPr sz="1400">
                <a:solidFill>
                  <a:schemeClr val="tx1"/>
                </a:solidFill>
                <a:latin typeface="Arial" panose="020B0604020202020204" pitchFamily="34" charset="0"/>
                <a:cs typeface="Arial" panose="020B0604020202020204" pitchFamily="34" charset="0"/>
              </a:defRPr>
            </a:lvl8pPr>
            <a:lvl9pPr marL="4037013" indent="-246063" defTabSz="989013" eaLnBrk="0" fontAlgn="base" hangingPunct="0">
              <a:spcBef>
                <a:spcPct val="0"/>
              </a:spcBef>
              <a:spcAft>
                <a:spcPct val="0"/>
              </a:spcAft>
              <a:defRPr sz="1400">
                <a:solidFill>
                  <a:schemeClr val="tx1"/>
                </a:solidFill>
                <a:latin typeface="Arial" panose="020B0604020202020204" pitchFamily="34" charset="0"/>
                <a:cs typeface="Arial" panose="020B0604020202020204" pitchFamily="34" charset="0"/>
              </a:defRPr>
            </a:lvl9pPr>
          </a:lstStyle>
          <a:p>
            <a:pPr marL="0" marR="0" lvl="0" indent="0" algn="r" defTabSz="989013" rtl="0" eaLnBrk="1" fontAlgn="base" latinLnBrk="0" hangingPunct="1">
              <a:lnSpc>
                <a:spcPct val="100000"/>
              </a:lnSpc>
              <a:spcBef>
                <a:spcPct val="0"/>
              </a:spcBef>
              <a:spcAft>
                <a:spcPct val="0"/>
              </a:spcAft>
              <a:buClrTx/>
              <a:buSzTx/>
              <a:buFontTx/>
              <a:buNone/>
              <a:tabLst/>
              <a:defRPr/>
            </a:pPr>
            <a:fld id="{092898E4-DACC-4831-9119-302646CAF334}" type="slidenum">
              <a:rPr kumimoji="0" lang="en-US" altLang="de-DE" sz="13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89013" rtl="0" eaLnBrk="1" fontAlgn="base" latinLnBrk="0" hangingPunct="1">
                <a:lnSpc>
                  <a:spcPct val="100000"/>
                </a:lnSpc>
                <a:spcBef>
                  <a:spcPct val="0"/>
                </a:spcBef>
                <a:spcAft>
                  <a:spcPct val="0"/>
                </a:spcAft>
                <a:buClrTx/>
                <a:buSzTx/>
                <a:buFontTx/>
                <a:buNone/>
                <a:tabLst/>
                <a:defRPr/>
              </a:pPr>
              <a:t>23</a:t>
            </a:fld>
            <a:endParaRPr kumimoji="0" lang="en-US" altLang="de-DE" sz="13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83128496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5AEFE467-5789-482A-900F-2BBCEC59B82E}"/>
              </a:ext>
            </a:extLst>
          </p:cNvPr>
          <p:cNvSpPr>
            <a:spLocks noGrp="1" noChangeArrowheads="1"/>
          </p:cNvSpPr>
          <p:nvPr>
            <p:ph type="sldNum" sz="quarter" idx="5"/>
          </p:nvPr>
        </p:nvSpPr>
        <p:spPr>
          <a:ln/>
        </p:spPr>
        <p:txBody>
          <a:bodyPr/>
          <a:lstStyle/>
          <a:p>
            <a:pPr marL="0" marR="0" lvl="0" indent="0" algn="r" defTabSz="947738" rtl="0" eaLnBrk="1" fontAlgn="base" latinLnBrk="0" hangingPunct="1">
              <a:lnSpc>
                <a:spcPct val="100000"/>
              </a:lnSpc>
              <a:spcBef>
                <a:spcPct val="0"/>
              </a:spcBef>
              <a:spcAft>
                <a:spcPct val="0"/>
              </a:spcAft>
              <a:buClrTx/>
              <a:buSzTx/>
              <a:buFontTx/>
              <a:buNone/>
              <a:tabLst/>
              <a:defRPr/>
            </a:pPr>
            <a:fld id="{D517A4EC-9F12-42F0-9431-81BD51DD2F73}" type="slidenum">
              <a:rPr kumimoji="0" lang="en-US" altLang="de-DE"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47738" rtl="0" eaLnBrk="1" fontAlgn="base" latinLnBrk="0" hangingPunct="1">
                <a:lnSpc>
                  <a:spcPct val="100000"/>
                </a:lnSpc>
                <a:spcBef>
                  <a:spcPct val="0"/>
                </a:spcBef>
                <a:spcAft>
                  <a:spcPct val="0"/>
                </a:spcAft>
                <a:buClrTx/>
                <a:buSzTx/>
                <a:buFontTx/>
                <a:buNone/>
                <a:tabLst/>
                <a:defRPr/>
              </a:pPr>
              <a:t>24</a:t>
            </a:fld>
            <a:endParaRPr kumimoji="0" lang="en-US" altLang="de-DE"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3314" name="Rectangle 2">
            <a:extLst>
              <a:ext uri="{FF2B5EF4-FFF2-40B4-BE49-F238E27FC236}">
                <a16:creationId xmlns:a16="http://schemas.microsoft.com/office/drawing/2014/main" id="{A9102232-5C4F-470F-8842-87D062EB944A}"/>
              </a:ext>
            </a:extLst>
          </p:cNvPr>
          <p:cNvSpPr>
            <a:spLocks noGrp="1" noRot="1" noChangeAspect="1" noChangeArrowheads="1" noTextEdit="1"/>
          </p:cNvSpPr>
          <p:nvPr>
            <p:ph type="sldImg"/>
          </p:nvPr>
        </p:nvSpPr>
        <p:spPr>
          <a:ln/>
        </p:spPr>
      </p:sp>
      <p:sp>
        <p:nvSpPr>
          <p:cNvPr id="13315" name="Rectangle 3">
            <a:extLst>
              <a:ext uri="{FF2B5EF4-FFF2-40B4-BE49-F238E27FC236}">
                <a16:creationId xmlns:a16="http://schemas.microsoft.com/office/drawing/2014/main" id="{FF52D8B3-28E4-4581-A436-3E881848EDD0}"/>
              </a:ext>
            </a:extLst>
          </p:cNvPr>
          <p:cNvSpPr>
            <a:spLocks noGrp="1" noChangeArrowheads="1"/>
          </p:cNvSpPr>
          <p:nvPr>
            <p:ph type="body" idx="1"/>
          </p:nvPr>
        </p:nvSpPr>
        <p:spPr/>
        <p:txBody>
          <a:bodyPr/>
          <a:lstStyle/>
          <a:p>
            <a:endParaRPr lang="fr-FR" altLang="de-DE"/>
          </a:p>
        </p:txBody>
      </p:sp>
    </p:spTree>
    <p:extLst>
      <p:ext uri="{BB962C8B-B14F-4D97-AF65-F5344CB8AC3E}">
        <p14:creationId xmlns:p14="http://schemas.microsoft.com/office/powerpoint/2010/main" val="97772870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Folienbildplatzhalter 1">
            <a:extLst>
              <a:ext uri="{FF2B5EF4-FFF2-40B4-BE49-F238E27FC236}">
                <a16:creationId xmlns:a16="http://schemas.microsoft.com/office/drawing/2014/main" id="{3D09C7BA-6572-4049-A7B2-53C894DD5483}"/>
              </a:ext>
            </a:extLst>
          </p:cNvPr>
          <p:cNvSpPr>
            <a:spLocks noGrp="1" noRot="1" noChangeAspect="1" noTextEdit="1"/>
          </p:cNvSpPr>
          <p:nvPr>
            <p:ph type="sldImg"/>
          </p:nvPr>
        </p:nvSpPr>
        <p:spPr>
          <a:ln/>
        </p:spPr>
      </p:sp>
      <p:sp>
        <p:nvSpPr>
          <p:cNvPr id="59395" name="Notizenplatzhalter 2">
            <a:extLst>
              <a:ext uri="{FF2B5EF4-FFF2-40B4-BE49-F238E27FC236}">
                <a16:creationId xmlns:a16="http://schemas.microsoft.com/office/drawing/2014/main" id="{F65A5D04-E6DE-4AE4-B677-4CEC8154231F}"/>
              </a:ext>
            </a:extLst>
          </p:cNvPr>
          <p:cNvSpPr>
            <a:spLocks noGrp="1"/>
          </p:cNvSpPr>
          <p:nvPr>
            <p:ph type="body" idx="1"/>
          </p:nvPr>
        </p:nvSpPr>
        <p:spPr/>
        <p:txBody>
          <a:bodyPr/>
          <a:lstStyle/>
          <a:p>
            <a:pPr eaLnBrk="1" hangingPunct="1"/>
            <a:endParaRPr lang="en-US" altLang="de-DE">
              <a:latin typeface="Arial" panose="020B0604020202020204" pitchFamily="34" charset="0"/>
              <a:cs typeface="Arial" panose="020B0604020202020204" pitchFamily="34" charset="0"/>
            </a:endParaRPr>
          </a:p>
        </p:txBody>
      </p:sp>
      <p:sp>
        <p:nvSpPr>
          <p:cNvPr id="59396" name="Foliennummernplatzhalter 3">
            <a:extLst>
              <a:ext uri="{FF2B5EF4-FFF2-40B4-BE49-F238E27FC236}">
                <a16:creationId xmlns:a16="http://schemas.microsoft.com/office/drawing/2014/main" id="{2A195372-C717-49F1-8B1B-DB822382880A}"/>
              </a:ext>
            </a:extLst>
          </p:cNvPr>
          <p:cNvSpPr>
            <a:spLocks noGrp="1"/>
          </p:cNvSpPr>
          <p:nvPr>
            <p:ph type="sldNum" sz="quarter" idx="5"/>
          </p:nvPr>
        </p:nvSpPr>
        <p:spPr/>
        <p:txBody>
          <a:bodyPr/>
          <a:lstStyle>
            <a:lvl1pPr defTabSz="989013">
              <a:defRPr sz="1400">
                <a:solidFill>
                  <a:schemeClr val="tx1"/>
                </a:solidFill>
                <a:latin typeface="Arial" panose="020B0604020202020204" pitchFamily="34" charset="0"/>
                <a:cs typeface="Arial" panose="020B0604020202020204" pitchFamily="34" charset="0"/>
              </a:defRPr>
            </a:lvl1pPr>
            <a:lvl2pPr marL="796925" indent="-306388" defTabSz="989013">
              <a:defRPr sz="1400">
                <a:solidFill>
                  <a:schemeClr val="tx1"/>
                </a:solidFill>
                <a:latin typeface="Arial" panose="020B0604020202020204" pitchFamily="34" charset="0"/>
                <a:cs typeface="Arial" panose="020B0604020202020204" pitchFamily="34" charset="0"/>
              </a:defRPr>
            </a:lvl2pPr>
            <a:lvl3pPr marL="1227138" indent="-246063" defTabSz="989013">
              <a:defRPr sz="1400">
                <a:solidFill>
                  <a:schemeClr val="tx1"/>
                </a:solidFill>
                <a:latin typeface="Arial" panose="020B0604020202020204" pitchFamily="34" charset="0"/>
                <a:cs typeface="Arial" panose="020B0604020202020204" pitchFamily="34" charset="0"/>
              </a:defRPr>
            </a:lvl3pPr>
            <a:lvl4pPr marL="1717675" indent="-246063" defTabSz="989013">
              <a:defRPr sz="1400">
                <a:solidFill>
                  <a:schemeClr val="tx1"/>
                </a:solidFill>
                <a:latin typeface="Arial" panose="020B0604020202020204" pitchFamily="34" charset="0"/>
                <a:cs typeface="Arial" panose="020B0604020202020204" pitchFamily="34" charset="0"/>
              </a:defRPr>
            </a:lvl4pPr>
            <a:lvl5pPr marL="2208213" indent="-246063" defTabSz="989013">
              <a:defRPr sz="1400">
                <a:solidFill>
                  <a:schemeClr val="tx1"/>
                </a:solidFill>
                <a:latin typeface="Arial" panose="020B0604020202020204" pitchFamily="34" charset="0"/>
                <a:cs typeface="Arial" panose="020B0604020202020204" pitchFamily="34" charset="0"/>
              </a:defRPr>
            </a:lvl5pPr>
            <a:lvl6pPr marL="2665413" indent="-246063" defTabSz="989013" eaLnBrk="0" fontAlgn="base" hangingPunct="0">
              <a:spcBef>
                <a:spcPct val="0"/>
              </a:spcBef>
              <a:spcAft>
                <a:spcPct val="0"/>
              </a:spcAft>
              <a:defRPr sz="1400">
                <a:solidFill>
                  <a:schemeClr val="tx1"/>
                </a:solidFill>
                <a:latin typeface="Arial" panose="020B0604020202020204" pitchFamily="34" charset="0"/>
                <a:cs typeface="Arial" panose="020B0604020202020204" pitchFamily="34" charset="0"/>
              </a:defRPr>
            </a:lvl6pPr>
            <a:lvl7pPr marL="3122613" indent="-246063" defTabSz="989013" eaLnBrk="0" fontAlgn="base" hangingPunct="0">
              <a:spcBef>
                <a:spcPct val="0"/>
              </a:spcBef>
              <a:spcAft>
                <a:spcPct val="0"/>
              </a:spcAft>
              <a:defRPr sz="1400">
                <a:solidFill>
                  <a:schemeClr val="tx1"/>
                </a:solidFill>
                <a:latin typeface="Arial" panose="020B0604020202020204" pitchFamily="34" charset="0"/>
                <a:cs typeface="Arial" panose="020B0604020202020204" pitchFamily="34" charset="0"/>
              </a:defRPr>
            </a:lvl7pPr>
            <a:lvl8pPr marL="3579813" indent="-246063" defTabSz="989013" eaLnBrk="0" fontAlgn="base" hangingPunct="0">
              <a:spcBef>
                <a:spcPct val="0"/>
              </a:spcBef>
              <a:spcAft>
                <a:spcPct val="0"/>
              </a:spcAft>
              <a:defRPr sz="1400">
                <a:solidFill>
                  <a:schemeClr val="tx1"/>
                </a:solidFill>
                <a:latin typeface="Arial" panose="020B0604020202020204" pitchFamily="34" charset="0"/>
                <a:cs typeface="Arial" panose="020B0604020202020204" pitchFamily="34" charset="0"/>
              </a:defRPr>
            </a:lvl8pPr>
            <a:lvl9pPr marL="4037013" indent="-246063" defTabSz="989013" eaLnBrk="0" fontAlgn="base" hangingPunct="0">
              <a:spcBef>
                <a:spcPct val="0"/>
              </a:spcBef>
              <a:spcAft>
                <a:spcPct val="0"/>
              </a:spcAft>
              <a:defRPr sz="1400">
                <a:solidFill>
                  <a:schemeClr val="tx1"/>
                </a:solidFill>
                <a:latin typeface="Arial" panose="020B0604020202020204" pitchFamily="34" charset="0"/>
                <a:cs typeface="Arial" panose="020B0604020202020204" pitchFamily="34" charset="0"/>
              </a:defRPr>
            </a:lvl9pPr>
          </a:lstStyle>
          <a:p>
            <a:pPr marL="0" marR="0" lvl="0" indent="0" algn="r" defTabSz="989013" rtl="0" eaLnBrk="1" fontAlgn="base" latinLnBrk="0" hangingPunct="1">
              <a:lnSpc>
                <a:spcPct val="100000"/>
              </a:lnSpc>
              <a:spcBef>
                <a:spcPct val="0"/>
              </a:spcBef>
              <a:spcAft>
                <a:spcPct val="0"/>
              </a:spcAft>
              <a:buClrTx/>
              <a:buSzTx/>
              <a:buFontTx/>
              <a:buNone/>
              <a:tabLst/>
              <a:defRPr/>
            </a:pPr>
            <a:fld id="{092898E4-DACC-4831-9119-302646CAF334}" type="slidenum">
              <a:rPr kumimoji="0" lang="en-US" altLang="de-DE" sz="13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89013" rtl="0" eaLnBrk="1" fontAlgn="base" latinLnBrk="0" hangingPunct="1">
                <a:lnSpc>
                  <a:spcPct val="100000"/>
                </a:lnSpc>
                <a:spcBef>
                  <a:spcPct val="0"/>
                </a:spcBef>
                <a:spcAft>
                  <a:spcPct val="0"/>
                </a:spcAft>
                <a:buClrTx/>
                <a:buSzTx/>
                <a:buFontTx/>
                <a:buNone/>
                <a:tabLst/>
                <a:defRPr/>
              </a:pPr>
              <a:t>25</a:t>
            </a:fld>
            <a:endParaRPr kumimoji="0" lang="en-US" altLang="de-DE" sz="13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6357432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6603A512-10E3-40C4-906C-198CB76ABFA7}"/>
              </a:ext>
            </a:extLst>
          </p:cNvPr>
          <p:cNvSpPr>
            <a:spLocks noGrp="1" noChangeArrowheads="1"/>
          </p:cNvSpPr>
          <p:nvPr>
            <p:ph type="sldNum" sz="quarter" idx="5"/>
          </p:nvPr>
        </p:nvSpPr>
        <p:spPr>
          <a:ln/>
        </p:spPr>
        <p:txBody>
          <a:bodyPr/>
          <a:lstStyle/>
          <a:p>
            <a:pPr marL="0" marR="0" lvl="0" indent="0" algn="r" defTabSz="947738" rtl="0" eaLnBrk="1" fontAlgn="base" latinLnBrk="0" hangingPunct="1">
              <a:lnSpc>
                <a:spcPct val="100000"/>
              </a:lnSpc>
              <a:spcBef>
                <a:spcPct val="0"/>
              </a:spcBef>
              <a:spcAft>
                <a:spcPct val="0"/>
              </a:spcAft>
              <a:buClrTx/>
              <a:buSzTx/>
              <a:buFontTx/>
              <a:buNone/>
              <a:tabLst/>
              <a:defRPr/>
            </a:pPr>
            <a:fld id="{A8274384-E333-45E1-ABEA-DF5A3348CA02}" type="slidenum">
              <a:rPr kumimoji="0" lang="en-US" altLang="de-DE"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47738" rtl="0" eaLnBrk="1" fontAlgn="base" latinLnBrk="0" hangingPunct="1">
                <a:lnSpc>
                  <a:spcPct val="100000"/>
                </a:lnSpc>
                <a:spcBef>
                  <a:spcPct val="0"/>
                </a:spcBef>
                <a:spcAft>
                  <a:spcPct val="0"/>
                </a:spcAft>
                <a:buClrTx/>
                <a:buSzTx/>
                <a:buFontTx/>
                <a:buNone/>
                <a:tabLst/>
                <a:defRPr/>
              </a:pPr>
              <a:t>26</a:t>
            </a:fld>
            <a:endParaRPr kumimoji="0" lang="en-US" altLang="de-DE"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7410" name="Rectangle 2">
            <a:extLst>
              <a:ext uri="{FF2B5EF4-FFF2-40B4-BE49-F238E27FC236}">
                <a16:creationId xmlns:a16="http://schemas.microsoft.com/office/drawing/2014/main" id="{52A1BA4D-53E2-4B89-B98C-8EB2E0E39EC5}"/>
              </a:ext>
            </a:extLst>
          </p:cNvPr>
          <p:cNvSpPr>
            <a:spLocks noGrp="1" noRot="1" noChangeAspect="1" noChangeArrowheads="1" noTextEdit="1"/>
          </p:cNvSpPr>
          <p:nvPr>
            <p:ph type="sldImg"/>
          </p:nvPr>
        </p:nvSpPr>
        <p:spPr>
          <a:xfrm>
            <a:off x="26988" y="744538"/>
            <a:ext cx="6615112" cy="3722687"/>
          </a:xfrm>
          <a:ln/>
        </p:spPr>
      </p:sp>
      <p:sp>
        <p:nvSpPr>
          <p:cNvPr id="17411" name="Rectangle 3">
            <a:extLst>
              <a:ext uri="{FF2B5EF4-FFF2-40B4-BE49-F238E27FC236}">
                <a16:creationId xmlns:a16="http://schemas.microsoft.com/office/drawing/2014/main" id="{53173885-A6BF-4ED6-8498-B2322E5F610D}"/>
              </a:ext>
            </a:extLst>
          </p:cNvPr>
          <p:cNvSpPr>
            <a:spLocks noGrp="1" noChangeArrowheads="1"/>
          </p:cNvSpPr>
          <p:nvPr>
            <p:ph type="body" idx="1"/>
          </p:nvPr>
        </p:nvSpPr>
        <p:spPr>
          <a:xfrm>
            <a:off x="666750" y="4716463"/>
            <a:ext cx="5335588" cy="4467225"/>
          </a:xfrm>
        </p:spPr>
        <p:txBody>
          <a:bodyPr/>
          <a:lstStyle/>
          <a:p>
            <a:pPr>
              <a:buClr>
                <a:srgbClr val="A70C28"/>
              </a:buClr>
            </a:pPr>
            <a:endParaRPr lang="en-US" altLang="de-DE">
              <a:ea typeface="SimSun" panose="02010600030101010101" pitchFamily="2" charset="-122"/>
            </a:endParaRPr>
          </a:p>
        </p:txBody>
      </p:sp>
    </p:spTree>
    <p:extLst>
      <p:ext uri="{BB962C8B-B14F-4D97-AF65-F5344CB8AC3E}">
        <p14:creationId xmlns:p14="http://schemas.microsoft.com/office/powerpoint/2010/main" val="271904958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168361C7-A59E-46CA-8EDA-DE317E699F57}"/>
              </a:ext>
            </a:extLst>
          </p:cNvPr>
          <p:cNvSpPr>
            <a:spLocks noGrp="1" noChangeArrowheads="1"/>
          </p:cNvSpPr>
          <p:nvPr>
            <p:ph type="sldNum" sz="quarter" idx="5"/>
          </p:nvPr>
        </p:nvSpPr>
        <p:spPr>
          <a:ln/>
        </p:spPr>
        <p:txBody>
          <a:bodyPr/>
          <a:lstStyle/>
          <a:p>
            <a:pPr marL="0" marR="0" lvl="0" indent="0" algn="r" defTabSz="947738" rtl="0" eaLnBrk="1" fontAlgn="base" latinLnBrk="0" hangingPunct="1">
              <a:lnSpc>
                <a:spcPct val="100000"/>
              </a:lnSpc>
              <a:spcBef>
                <a:spcPct val="0"/>
              </a:spcBef>
              <a:spcAft>
                <a:spcPct val="0"/>
              </a:spcAft>
              <a:buClrTx/>
              <a:buSzTx/>
              <a:buFontTx/>
              <a:buNone/>
              <a:tabLst/>
              <a:defRPr/>
            </a:pPr>
            <a:fld id="{DAB8C444-7B32-4617-83B7-A9DE3C7B618B}" type="slidenum">
              <a:rPr kumimoji="0" lang="en-US" altLang="de-DE"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47738" rtl="0" eaLnBrk="1" fontAlgn="base" latinLnBrk="0" hangingPunct="1">
                <a:lnSpc>
                  <a:spcPct val="100000"/>
                </a:lnSpc>
                <a:spcBef>
                  <a:spcPct val="0"/>
                </a:spcBef>
                <a:spcAft>
                  <a:spcPct val="0"/>
                </a:spcAft>
                <a:buClrTx/>
                <a:buSzTx/>
                <a:buFontTx/>
                <a:buNone/>
                <a:tabLst/>
                <a:defRPr/>
              </a:pPr>
              <a:t>29</a:t>
            </a:fld>
            <a:endParaRPr kumimoji="0" lang="en-US" altLang="de-DE"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3554" name="Rectangle 2">
            <a:extLst>
              <a:ext uri="{FF2B5EF4-FFF2-40B4-BE49-F238E27FC236}">
                <a16:creationId xmlns:a16="http://schemas.microsoft.com/office/drawing/2014/main" id="{D9595086-8A42-4D20-A84F-7706482E6A48}"/>
              </a:ext>
            </a:extLst>
          </p:cNvPr>
          <p:cNvSpPr>
            <a:spLocks noGrp="1" noRot="1" noChangeAspect="1" noChangeArrowheads="1" noTextEdit="1"/>
          </p:cNvSpPr>
          <p:nvPr>
            <p:ph type="sldImg"/>
          </p:nvPr>
        </p:nvSpPr>
        <p:spPr>
          <a:xfrm>
            <a:off x="130175" y="1122363"/>
            <a:ext cx="6619875" cy="3724275"/>
          </a:xfrm>
          <a:ln/>
        </p:spPr>
      </p:sp>
      <p:sp>
        <p:nvSpPr>
          <p:cNvPr id="23555" name="Rectangle 3">
            <a:extLst>
              <a:ext uri="{FF2B5EF4-FFF2-40B4-BE49-F238E27FC236}">
                <a16:creationId xmlns:a16="http://schemas.microsoft.com/office/drawing/2014/main" id="{CDAFDE20-49A2-4616-9B7F-61721A3F7DCE}"/>
              </a:ext>
            </a:extLst>
          </p:cNvPr>
          <p:cNvSpPr>
            <a:spLocks noGrp="1" noChangeArrowheads="1"/>
          </p:cNvSpPr>
          <p:nvPr>
            <p:ph type="body" idx="1"/>
          </p:nvPr>
        </p:nvSpPr>
        <p:spPr>
          <a:xfrm>
            <a:off x="898525" y="5033963"/>
            <a:ext cx="5073650" cy="4010025"/>
          </a:xfrm>
        </p:spPr>
        <p:txBody>
          <a:bodyPr/>
          <a:lstStyle/>
          <a:p>
            <a:pPr>
              <a:buClr>
                <a:srgbClr val="A70C28"/>
              </a:buClr>
            </a:pPr>
            <a:endParaRPr lang="de-DE" altLang="de-DE">
              <a:latin typeface="Proforma-Book" pitchFamily="2" charset="0"/>
              <a:ea typeface="SimSun" panose="02010600030101010101" pitchFamily="2" charset="-122"/>
            </a:endParaRPr>
          </a:p>
        </p:txBody>
      </p:sp>
    </p:spTree>
    <p:extLst>
      <p:ext uri="{BB962C8B-B14F-4D97-AF65-F5344CB8AC3E}">
        <p14:creationId xmlns:p14="http://schemas.microsoft.com/office/powerpoint/2010/main" val="4212852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168361C7-A59E-46CA-8EDA-DE317E699F57}"/>
              </a:ext>
            </a:extLst>
          </p:cNvPr>
          <p:cNvSpPr>
            <a:spLocks noGrp="1" noChangeArrowheads="1"/>
          </p:cNvSpPr>
          <p:nvPr>
            <p:ph type="sldNum" sz="quarter" idx="5"/>
          </p:nvPr>
        </p:nvSpPr>
        <p:spPr>
          <a:ln/>
        </p:spPr>
        <p:txBody>
          <a:bodyPr/>
          <a:lstStyle/>
          <a:p>
            <a:pPr marL="0" marR="0" lvl="0" indent="0" algn="r" defTabSz="947738" rtl="0" eaLnBrk="1" fontAlgn="base" latinLnBrk="0" hangingPunct="1">
              <a:lnSpc>
                <a:spcPct val="100000"/>
              </a:lnSpc>
              <a:spcBef>
                <a:spcPct val="0"/>
              </a:spcBef>
              <a:spcAft>
                <a:spcPct val="0"/>
              </a:spcAft>
              <a:buClrTx/>
              <a:buSzTx/>
              <a:buFontTx/>
              <a:buNone/>
              <a:tabLst/>
              <a:defRPr/>
            </a:pPr>
            <a:fld id="{DAB8C444-7B32-4617-83B7-A9DE3C7B618B}" type="slidenum">
              <a:rPr kumimoji="0" lang="en-US" altLang="de-DE"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47738" rtl="0" eaLnBrk="1" fontAlgn="base" latinLnBrk="0" hangingPunct="1">
                <a:lnSpc>
                  <a:spcPct val="100000"/>
                </a:lnSpc>
                <a:spcBef>
                  <a:spcPct val="0"/>
                </a:spcBef>
                <a:spcAft>
                  <a:spcPct val="0"/>
                </a:spcAft>
                <a:buClrTx/>
                <a:buSzTx/>
                <a:buFontTx/>
                <a:buNone/>
                <a:tabLst/>
                <a:defRPr/>
              </a:pPr>
              <a:t>30</a:t>
            </a:fld>
            <a:endParaRPr kumimoji="0" lang="en-US" altLang="de-DE"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3554" name="Rectangle 2">
            <a:extLst>
              <a:ext uri="{FF2B5EF4-FFF2-40B4-BE49-F238E27FC236}">
                <a16:creationId xmlns:a16="http://schemas.microsoft.com/office/drawing/2014/main" id="{D9595086-8A42-4D20-A84F-7706482E6A48}"/>
              </a:ext>
            </a:extLst>
          </p:cNvPr>
          <p:cNvSpPr>
            <a:spLocks noGrp="1" noRot="1" noChangeAspect="1" noChangeArrowheads="1" noTextEdit="1"/>
          </p:cNvSpPr>
          <p:nvPr>
            <p:ph type="sldImg"/>
          </p:nvPr>
        </p:nvSpPr>
        <p:spPr>
          <a:xfrm>
            <a:off x="130175" y="1122363"/>
            <a:ext cx="6619875" cy="3724275"/>
          </a:xfrm>
          <a:ln/>
        </p:spPr>
      </p:sp>
      <p:sp>
        <p:nvSpPr>
          <p:cNvPr id="23555" name="Rectangle 3">
            <a:extLst>
              <a:ext uri="{FF2B5EF4-FFF2-40B4-BE49-F238E27FC236}">
                <a16:creationId xmlns:a16="http://schemas.microsoft.com/office/drawing/2014/main" id="{CDAFDE20-49A2-4616-9B7F-61721A3F7DCE}"/>
              </a:ext>
            </a:extLst>
          </p:cNvPr>
          <p:cNvSpPr>
            <a:spLocks noGrp="1" noChangeArrowheads="1"/>
          </p:cNvSpPr>
          <p:nvPr>
            <p:ph type="body" idx="1"/>
          </p:nvPr>
        </p:nvSpPr>
        <p:spPr>
          <a:xfrm>
            <a:off x="898525" y="5033963"/>
            <a:ext cx="5073650" cy="4010025"/>
          </a:xfrm>
        </p:spPr>
        <p:txBody>
          <a:bodyPr/>
          <a:lstStyle/>
          <a:p>
            <a:pPr>
              <a:buClr>
                <a:srgbClr val="A70C28"/>
              </a:buClr>
            </a:pPr>
            <a:endParaRPr lang="de-DE" altLang="de-DE">
              <a:latin typeface="Proforma-Book" pitchFamily="2" charset="0"/>
              <a:ea typeface="SimSun" panose="02010600030101010101" pitchFamily="2" charset="-122"/>
            </a:endParaRPr>
          </a:p>
        </p:txBody>
      </p:sp>
    </p:spTree>
    <p:extLst>
      <p:ext uri="{BB962C8B-B14F-4D97-AF65-F5344CB8AC3E}">
        <p14:creationId xmlns:p14="http://schemas.microsoft.com/office/powerpoint/2010/main" val="342815017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de-DE" dirty="0"/>
          </a:p>
        </p:txBody>
      </p:sp>
      <p:sp>
        <p:nvSpPr>
          <p:cNvPr id="4" name="Slide Number Placeholder 3"/>
          <p:cNvSpPr>
            <a:spLocks noGrp="1"/>
          </p:cNvSpPr>
          <p:nvPr>
            <p:ph type="sldNum" sz="quarter" idx="10"/>
          </p:nvPr>
        </p:nvSpPr>
        <p:spPr/>
        <p:txBody>
          <a:bodyPr/>
          <a:lstStyle/>
          <a:p>
            <a:pPr marL="0" marR="0" lvl="0" indent="0" algn="r" defTabSz="457200" rtl="0" eaLnBrk="1" fontAlgn="base" latinLnBrk="0" hangingPunct="1">
              <a:lnSpc>
                <a:spcPct val="100000"/>
              </a:lnSpc>
              <a:spcBef>
                <a:spcPct val="0"/>
              </a:spcBef>
              <a:spcAft>
                <a:spcPct val="0"/>
              </a:spcAft>
              <a:buClrTx/>
              <a:buSzTx/>
              <a:buFontTx/>
              <a:buNone/>
              <a:tabLst/>
              <a:defRPr/>
            </a:pPr>
            <a:fld id="{1A1EA8D5-EA1B-46D2-BC36-64432FB09E72}" type="slidenum">
              <a:rPr kumimoji="0" lang="de-DE" altLang="de-DE" sz="1200" b="0" i="0" u="none" strike="noStrike" kern="1200" cap="none" spc="0" normalizeH="0" baseline="0" noProof="0" smtClean="0">
                <a:ln>
                  <a:noFill/>
                </a:ln>
                <a:solidFill>
                  <a:prstClr val="black"/>
                </a:solidFill>
                <a:effectLst/>
                <a:uLnTx/>
                <a:uFillTx/>
                <a:latin typeface="Calibri" pitchFamily="34" charset="0"/>
                <a:ea typeface="MS PGothic" pitchFamily="34" charset="-128"/>
                <a:cs typeface="+mn-cs"/>
              </a:rPr>
              <a:pPr marL="0" marR="0" lvl="0" indent="0" algn="r" defTabSz="457200" rtl="0" eaLnBrk="1" fontAlgn="base" latinLnBrk="0" hangingPunct="1">
                <a:lnSpc>
                  <a:spcPct val="100000"/>
                </a:lnSpc>
                <a:spcBef>
                  <a:spcPct val="0"/>
                </a:spcBef>
                <a:spcAft>
                  <a:spcPct val="0"/>
                </a:spcAft>
                <a:buClrTx/>
                <a:buSzTx/>
                <a:buFontTx/>
                <a:buNone/>
                <a:tabLst/>
                <a:defRPr/>
              </a:pPr>
              <a:t>34</a:t>
            </a:fld>
            <a:endParaRPr kumimoji="0" lang="de-DE" altLang="de-DE" sz="1200" b="0" i="0" u="none" strike="noStrike" kern="1200" cap="none" spc="0" normalizeH="0" baseline="0" noProof="0">
              <a:ln>
                <a:noFill/>
              </a:ln>
              <a:solidFill>
                <a:prstClr val="black"/>
              </a:solidFill>
              <a:effectLst/>
              <a:uLnTx/>
              <a:uFillTx/>
              <a:latin typeface="Calibri" pitchFamily="34" charset="0"/>
              <a:ea typeface="MS PGothic" pitchFamily="34" charset="-128"/>
              <a:cs typeface="+mn-cs"/>
            </a:endParaRPr>
          </a:p>
        </p:txBody>
      </p:sp>
    </p:spTree>
    <p:extLst>
      <p:ext uri="{BB962C8B-B14F-4D97-AF65-F5344CB8AC3E}">
        <p14:creationId xmlns:p14="http://schemas.microsoft.com/office/powerpoint/2010/main" val="375095424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Here</a:t>
            </a:r>
            <a:r>
              <a:rPr lang="en-US" baseline="0"/>
              <a:t> to the right, you can see an SD-OCT scan taken with our device. This was used in comparison with histology to identify what we are actually looking at. The better the resolution and signal-to-noise ratio, the better you can explore what you see.</a:t>
            </a:r>
            <a:endParaRPr lang="de-DE"/>
          </a:p>
        </p:txBody>
      </p:sp>
      <p:sp>
        <p:nvSpPr>
          <p:cNvPr id="4" name="Slide Number Placeholder 3"/>
          <p:cNvSpPr>
            <a:spLocks noGrp="1"/>
          </p:cNvSpPr>
          <p:nvPr>
            <p:ph type="sldNum" sz="quarter" idx="10"/>
          </p:nvPr>
        </p:nvSpPr>
        <p:spPr/>
        <p:txBody>
          <a:bodyPr/>
          <a:lstStyle/>
          <a:p>
            <a:pPr marL="0" marR="0" lvl="0" indent="0" algn="r" defTabSz="457200" rtl="0" eaLnBrk="1" fontAlgn="base" latinLnBrk="0" hangingPunct="1">
              <a:lnSpc>
                <a:spcPct val="100000"/>
              </a:lnSpc>
              <a:spcBef>
                <a:spcPct val="0"/>
              </a:spcBef>
              <a:spcAft>
                <a:spcPct val="0"/>
              </a:spcAft>
              <a:buClrTx/>
              <a:buSzTx/>
              <a:buFontTx/>
              <a:buNone/>
              <a:tabLst/>
              <a:defRPr/>
            </a:pPr>
            <a:fld id="{1A1EA8D5-EA1B-46D2-BC36-64432FB09E72}" type="slidenum">
              <a:rPr kumimoji="0" lang="de-DE" altLang="de-DE" sz="1200" b="0" i="0" u="none" strike="noStrike" kern="1200" cap="none" spc="0" normalizeH="0" baseline="0" noProof="0" smtClean="0">
                <a:ln>
                  <a:noFill/>
                </a:ln>
                <a:solidFill>
                  <a:prstClr val="black"/>
                </a:solidFill>
                <a:effectLst/>
                <a:uLnTx/>
                <a:uFillTx/>
                <a:latin typeface="Calibri" pitchFamily="34" charset="0"/>
                <a:ea typeface="MS PGothic" pitchFamily="34" charset="-128"/>
                <a:cs typeface="+mn-cs"/>
              </a:rPr>
              <a:pPr marL="0" marR="0" lvl="0" indent="0" algn="r" defTabSz="457200" rtl="0" eaLnBrk="1" fontAlgn="base" latinLnBrk="0" hangingPunct="1">
                <a:lnSpc>
                  <a:spcPct val="100000"/>
                </a:lnSpc>
                <a:spcBef>
                  <a:spcPct val="0"/>
                </a:spcBef>
                <a:spcAft>
                  <a:spcPct val="0"/>
                </a:spcAft>
                <a:buClrTx/>
                <a:buSzTx/>
                <a:buFontTx/>
                <a:buNone/>
                <a:tabLst/>
                <a:defRPr/>
              </a:pPr>
              <a:t>35</a:t>
            </a:fld>
            <a:endParaRPr kumimoji="0" lang="de-DE" altLang="de-DE" sz="1200" b="0" i="0" u="none" strike="noStrike" kern="1200" cap="none" spc="0" normalizeH="0" baseline="0" noProof="0">
              <a:ln>
                <a:noFill/>
              </a:ln>
              <a:solidFill>
                <a:prstClr val="black"/>
              </a:solidFill>
              <a:effectLst/>
              <a:uLnTx/>
              <a:uFillTx/>
              <a:latin typeface="Calibri" pitchFamily="34" charset="0"/>
              <a:ea typeface="MS PGothic" pitchFamily="34" charset="-128"/>
              <a:cs typeface="+mn-cs"/>
            </a:endParaRPr>
          </a:p>
        </p:txBody>
      </p:sp>
    </p:spTree>
    <p:extLst>
      <p:ext uri="{BB962C8B-B14F-4D97-AF65-F5344CB8AC3E}">
        <p14:creationId xmlns:p14="http://schemas.microsoft.com/office/powerpoint/2010/main" val="202719064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612B4D0-ABEC-4831-BB3A-AB51AF1D5275}" type="slidenum">
              <a:rPr kumimoji="0" lang="de-DE"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de-DE"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33631927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Folienbildplatzhalter 1">
            <a:extLst>
              <a:ext uri="{FF2B5EF4-FFF2-40B4-BE49-F238E27FC236}">
                <a16:creationId xmlns:a16="http://schemas.microsoft.com/office/drawing/2014/main" id="{3D09C7BA-6572-4049-A7B2-53C894DD5483}"/>
              </a:ext>
            </a:extLst>
          </p:cNvPr>
          <p:cNvSpPr>
            <a:spLocks noGrp="1" noRot="1" noChangeAspect="1" noTextEdit="1"/>
          </p:cNvSpPr>
          <p:nvPr>
            <p:ph type="sldImg"/>
          </p:nvPr>
        </p:nvSpPr>
        <p:spPr>
          <a:ln/>
        </p:spPr>
      </p:sp>
      <p:sp>
        <p:nvSpPr>
          <p:cNvPr id="59395" name="Notizenplatzhalter 2">
            <a:extLst>
              <a:ext uri="{FF2B5EF4-FFF2-40B4-BE49-F238E27FC236}">
                <a16:creationId xmlns:a16="http://schemas.microsoft.com/office/drawing/2014/main" id="{F65A5D04-E6DE-4AE4-B677-4CEC8154231F}"/>
              </a:ext>
            </a:extLst>
          </p:cNvPr>
          <p:cNvSpPr>
            <a:spLocks noGrp="1"/>
          </p:cNvSpPr>
          <p:nvPr>
            <p:ph type="body" idx="1"/>
          </p:nvPr>
        </p:nvSpPr>
        <p:spPr/>
        <p:txBody>
          <a:bodyPr/>
          <a:lstStyle/>
          <a:p>
            <a:pPr eaLnBrk="1" hangingPunct="1"/>
            <a:endParaRPr lang="en-US" altLang="de-DE">
              <a:latin typeface="Arial" panose="020B0604020202020204" pitchFamily="34" charset="0"/>
              <a:cs typeface="Arial" panose="020B0604020202020204" pitchFamily="34" charset="0"/>
            </a:endParaRPr>
          </a:p>
        </p:txBody>
      </p:sp>
      <p:sp>
        <p:nvSpPr>
          <p:cNvPr id="59396" name="Foliennummernplatzhalter 3">
            <a:extLst>
              <a:ext uri="{FF2B5EF4-FFF2-40B4-BE49-F238E27FC236}">
                <a16:creationId xmlns:a16="http://schemas.microsoft.com/office/drawing/2014/main" id="{2A195372-C717-49F1-8B1B-DB822382880A}"/>
              </a:ext>
            </a:extLst>
          </p:cNvPr>
          <p:cNvSpPr>
            <a:spLocks noGrp="1"/>
          </p:cNvSpPr>
          <p:nvPr>
            <p:ph type="sldNum" sz="quarter" idx="5"/>
          </p:nvPr>
        </p:nvSpPr>
        <p:spPr/>
        <p:txBody>
          <a:bodyPr/>
          <a:lstStyle>
            <a:lvl1pPr defTabSz="989013">
              <a:defRPr sz="1400">
                <a:solidFill>
                  <a:schemeClr val="tx1"/>
                </a:solidFill>
                <a:latin typeface="Arial" panose="020B0604020202020204" pitchFamily="34" charset="0"/>
                <a:cs typeface="Arial" panose="020B0604020202020204" pitchFamily="34" charset="0"/>
              </a:defRPr>
            </a:lvl1pPr>
            <a:lvl2pPr marL="796925" indent="-306388" defTabSz="989013">
              <a:defRPr sz="1400">
                <a:solidFill>
                  <a:schemeClr val="tx1"/>
                </a:solidFill>
                <a:latin typeface="Arial" panose="020B0604020202020204" pitchFamily="34" charset="0"/>
                <a:cs typeface="Arial" panose="020B0604020202020204" pitchFamily="34" charset="0"/>
              </a:defRPr>
            </a:lvl2pPr>
            <a:lvl3pPr marL="1227138" indent="-246063" defTabSz="989013">
              <a:defRPr sz="1400">
                <a:solidFill>
                  <a:schemeClr val="tx1"/>
                </a:solidFill>
                <a:latin typeface="Arial" panose="020B0604020202020204" pitchFamily="34" charset="0"/>
                <a:cs typeface="Arial" panose="020B0604020202020204" pitchFamily="34" charset="0"/>
              </a:defRPr>
            </a:lvl3pPr>
            <a:lvl4pPr marL="1717675" indent="-246063" defTabSz="989013">
              <a:defRPr sz="1400">
                <a:solidFill>
                  <a:schemeClr val="tx1"/>
                </a:solidFill>
                <a:latin typeface="Arial" panose="020B0604020202020204" pitchFamily="34" charset="0"/>
                <a:cs typeface="Arial" panose="020B0604020202020204" pitchFamily="34" charset="0"/>
              </a:defRPr>
            </a:lvl4pPr>
            <a:lvl5pPr marL="2208213" indent="-246063" defTabSz="989013">
              <a:defRPr sz="1400">
                <a:solidFill>
                  <a:schemeClr val="tx1"/>
                </a:solidFill>
                <a:latin typeface="Arial" panose="020B0604020202020204" pitchFamily="34" charset="0"/>
                <a:cs typeface="Arial" panose="020B0604020202020204" pitchFamily="34" charset="0"/>
              </a:defRPr>
            </a:lvl5pPr>
            <a:lvl6pPr marL="2665413" indent="-246063" defTabSz="989013" eaLnBrk="0" fontAlgn="base" hangingPunct="0">
              <a:spcBef>
                <a:spcPct val="0"/>
              </a:spcBef>
              <a:spcAft>
                <a:spcPct val="0"/>
              </a:spcAft>
              <a:defRPr sz="1400">
                <a:solidFill>
                  <a:schemeClr val="tx1"/>
                </a:solidFill>
                <a:latin typeface="Arial" panose="020B0604020202020204" pitchFamily="34" charset="0"/>
                <a:cs typeface="Arial" panose="020B0604020202020204" pitchFamily="34" charset="0"/>
              </a:defRPr>
            </a:lvl6pPr>
            <a:lvl7pPr marL="3122613" indent="-246063" defTabSz="989013" eaLnBrk="0" fontAlgn="base" hangingPunct="0">
              <a:spcBef>
                <a:spcPct val="0"/>
              </a:spcBef>
              <a:spcAft>
                <a:spcPct val="0"/>
              </a:spcAft>
              <a:defRPr sz="1400">
                <a:solidFill>
                  <a:schemeClr val="tx1"/>
                </a:solidFill>
                <a:latin typeface="Arial" panose="020B0604020202020204" pitchFamily="34" charset="0"/>
                <a:cs typeface="Arial" panose="020B0604020202020204" pitchFamily="34" charset="0"/>
              </a:defRPr>
            </a:lvl7pPr>
            <a:lvl8pPr marL="3579813" indent="-246063" defTabSz="989013" eaLnBrk="0" fontAlgn="base" hangingPunct="0">
              <a:spcBef>
                <a:spcPct val="0"/>
              </a:spcBef>
              <a:spcAft>
                <a:spcPct val="0"/>
              </a:spcAft>
              <a:defRPr sz="1400">
                <a:solidFill>
                  <a:schemeClr val="tx1"/>
                </a:solidFill>
                <a:latin typeface="Arial" panose="020B0604020202020204" pitchFamily="34" charset="0"/>
                <a:cs typeface="Arial" panose="020B0604020202020204" pitchFamily="34" charset="0"/>
              </a:defRPr>
            </a:lvl8pPr>
            <a:lvl9pPr marL="4037013" indent="-246063" defTabSz="989013" eaLnBrk="0" fontAlgn="base" hangingPunct="0">
              <a:spcBef>
                <a:spcPct val="0"/>
              </a:spcBef>
              <a:spcAft>
                <a:spcPct val="0"/>
              </a:spcAft>
              <a:defRPr sz="1400">
                <a:solidFill>
                  <a:schemeClr val="tx1"/>
                </a:solidFill>
                <a:latin typeface="Arial" panose="020B0604020202020204" pitchFamily="34" charset="0"/>
                <a:cs typeface="Arial" panose="020B0604020202020204" pitchFamily="34" charset="0"/>
              </a:defRPr>
            </a:lvl9pPr>
          </a:lstStyle>
          <a:p>
            <a:pPr marL="0" marR="0" lvl="0" indent="0" algn="r" defTabSz="989013" rtl="0" eaLnBrk="1" fontAlgn="base" latinLnBrk="0" hangingPunct="1">
              <a:lnSpc>
                <a:spcPct val="100000"/>
              </a:lnSpc>
              <a:spcBef>
                <a:spcPct val="0"/>
              </a:spcBef>
              <a:spcAft>
                <a:spcPct val="0"/>
              </a:spcAft>
              <a:buClrTx/>
              <a:buSzTx/>
              <a:buFontTx/>
              <a:buNone/>
              <a:tabLst/>
              <a:defRPr/>
            </a:pPr>
            <a:fld id="{092898E4-DACC-4831-9119-302646CAF334}" type="slidenum">
              <a:rPr kumimoji="0" lang="en-US" altLang="de-DE" sz="13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89013" rtl="0" eaLnBrk="1" fontAlgn="base" latinLnBrk="0" hangingPunct="1">
                <a:lnSpc>
                  <a:spcPct val="100000"/>
                </a:lnSpc>
                <a:spcBef>
                  <a:spcPct val="0"/>
                </a:spcBef>
                <a:spcAft>
                  <a:spcPct val="0"/>
                </a:spcAft>
                <a:buClrTx/>
                <a:buSzTx/>
                <a:buFontTx/>
                <a:buNone/>
                <a:tabLst/>
                <a:defRPr/>
              </a:pPr>
              <a:t>37</a:t>
            </a:fld>
            <a:endParaRPr kumimoji="0" lang="en-US" altLang="de-DE" sz="13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55883688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Folienbildplatzhalter 1">
            <a:extLst>
              <a:ext uri="{FF2B5EF4-FFF2-40B4-BE49-F238E27FC236}">
                <a16:creationId xmlns:a16="http://schemas.microsoft.com/office/drawing/2014/main" id="{3D09C7BA-6572-4049-A7B2-53C894DD5483}"/>
              </a:ext>
            </a:extLst>
          </p:cNvPr>
          <p:cNvSpPr>
            <a:spLocks noGrp="1" noRot="1" noChangeAspect="1" noTextEdit="1"/>
          </p:cNvSpPr>
          <p:nvPr>
            <p:ph type="sldImg"/>
          </p:nvPr>
        </p:nvSpPr>
        <p:spPr>
          <a:ln/>
        </p:spPr>
      </p:sp>
      <p:sp>
        <p:nvSpPr>
          <p:cNvPr id="59395" name="Notizenplatzhalter 2">
            <a:extLst>
              <a:ext uri="{FF2B5EF4-FFF2-40B4-BE49-F238E27FC236}">
                <a16:creationId xmlns:a16="http://schemas.microsoft.com/office/drawing/2014/main" id="{F65A5D04-E6DE-4AE4-B677-4CEC8154231F}"/>
              </a:ext>
            </a:extLst>
          </p:cNvPr>
          <p:cNvSpPr>
            <a:spLocks noGrp="1"/>
          </p:cNvSpPr>
          <p:nvPr>
            <p:ph type="body" idx="1"/>
          </p:nvPr>
        </p:nvSpPr>
        <p:spPr/>
        <p:txBody>
          <a:bodyPr/>
          <a:lstStyle/>
          <a:p>
            <a:pPr eaLnBrk="1" hangingPunct="1"/>
            <a:endParaRPr lang="en-US" altLang="de-DE">
              <a:latin typeface="Arial" panose="020B0604020202020204" pitchFamily="34" charset="0"/>
              <a:cs typeface="Arial" panose="020B0604020202020204" pitchFamily="34" charset="0"/>
            </a:endParaRPr>
          </a:p>
        </p:txBody>
      </p:sp>
      <p:sp>
        <p:nvSpPr>
          <p:cNvPr id="59396" name="Foliennummernplatzhalter 3">
            <a:extLst>
              <a:ext uri="{FF2B5EF4-FFF2-40B4-BE49-F238E27FC236}">
                <a16:creationId xmlns:a16="http://schemas.microsoft.com/office/drawing/2014/main" id="{2A195372-C717-49F1-8B1B-DB822382880A}"/>
              </a:ext>
            </a:extLst>
          </p:cNvPr>
          <p:cNvSpPr>
            <a:spLocks noGrp="1"/>
          </p:cNvSpPr>
          <p:nvPr>
            <p:ph type="sldNum" sz="quarter" idx="5"/>
          </p:nvPr>
        </p:nvSpPr>
        <p:spPr/>
        <p:txBody>
          <a:bodyPr/>
          <a:lstStyle>
            <a:lvl1pPr defTabSz="989013">
              <a:defRPr sz="1400">
                <a:solidFill>
                  <a:schemeClr val="tx1"/>
                </a:solidFill>
                <a:latin typeface="Arial" panose="020B0604020202020204" pitchFamily="34" charset="0"/>
                <a:cs typeface="Arial" panose="020B0604020202020204" pitchFamily="34" charset="0"/>
              </a:defRPr>
            </a:lvl1pPr>
            <a:lvl2pPr marL="796925" indent="-306388" defTabSz="989013">
              <a:defRPr sz="1400">
                <a:solidFill>
                  <a:schemeClr val="tx1"/>
                </a:solidFill>
                <a:latin typeface="Arial" panose="020B0604020202020204" pitchFamily="34" charset="0"/>
                <a:cs typeface="Arial" panose="020B0604020202020204" pitchFamily="34" charset="0"/>
              </a:defRPr>
            </a:lvl2pPr>
            <a:lvl3pPr marL="1227138" indent="-246063" defTabSz="989013">
              <a:defRPr sz="1400">
                <a:solidFill>
                  <a:schemeClr val="tx1"/>
                </a:solidFill>
                <a:latin typeface="Arial" panose="020B0604020202020204" pitchFamily="34" charset="0"/>
                <a:cs typeface="Arial" panose="020B0604020202020204" pitchFamily="34" charset="0"/>
              </a:defRPr>
            </a:lvl3pPr>
            <a:lvl4pPr marL="1717675" indent="-246063" defTabSz="989013">
              <a:defRPr sz="1400">
                <a:solidFill>
                  <a:schemeClr val="tx1"/>
                </a:solidFill>
                <a:latin typeface="Arial" panose="020B0604020202020204" pitchFamily="34" charset="0"/>
                <a:cs typeface="Arial" panose="020B0604020202020204" pitchFamily="34" charset="0"/>
              </a:defRPr>
            </a:lvl4pPr>
            <a:lvl5pPr marL="2208213" indent="-246063" defTabSz="989013">
              <a:defRPr sz="1400">
                <a:solidFill>
                  <a:schemeClr val="tx1"/>
                </a:solidFill>
                <a:latin typeface="Arial" panose="020B0604020202020204" pitchFamily="34" charset="0"/>
                <a:cs typeface="Arial" panose="020B0604020202020204" pitchFamily="34" charset="0"/>
              </a:defRPr>
            </a:lvl5pPr>
            <a:lvl6pPr marL="2665413" indent="-246063" defTabSz="989013" eaLnBrk="0" fontAlgn="base" hangingPunct="0">
              <a:spcBef>
                <a:spcPct val="0"/>
              </a:spcBef>
              <a:spcAft>
                <a:spcPct val="0"/>
              </a:spcAft>
              <a:defRPr sz="1400">
                <a:solidFill>
                  <a:schemeClr val="tx1"/>
                </a:solidFill>
                <a:latin typeface="Arial" panose="020B0604020202020204" pitchFamily="34" charset="0"/>
                <a:cs typeface="Arial" panose="020B0604020202020204" pitchFamily="34" charset="0"/>
              </a:defRPr>
            </a:lvl6pPr>
            <a:lvl7pPr marL="3122613" indent="-246063" defTabSz="989013" eaLnBrk="0" fontAlgn="base" hangingPunct="0">
              <a:spcBef>
                <a:spcPct val="0"/>
              </a:spcBef>
              <a:spcAft>
                <a:spcPct val="0"/>
              </a:spcAft>
              <a:defRPr sz="1400">
                <a:solidFill>
                  <a:schemeClr val="tx1"/>
                </a:solidFill>
                <a:latin typeface="Arial" panose="020B0604020202020204" pitchFamily="34" charset="0"/>
                <a:cs typeface="Arial" panose="020B0604020202020204" pitchFamily="34" charset="0"/>
              </a:defRPr>
            </a:lvl7pPr>
            <a:lvl8pPr marL="3579813" indent="-246063" defTabSz="989013" eaLnBrk="0" fontAlgn="base" hangingPunct="0">
              <a:spcBef>
                <a:spcPct val="0"/>
              </a:spcBef>
              <a:spcAft>
                <a:spcPct val="0"/>
              </a:spcAft>
              <a:defRPr sz="1400">
                <a:solidFill>
                  <a:schemeClr val="tx1"/>
                </a:solidFill>
                <a:latin typeface="Arial" panose="020B0604020202020204" pitchFamily="34" charset="0"/>
                <a:cs typeface="Arial" panose="020B0604020202020204" pitchFamily="34" charset="0"/>
              </a:defRPr>
            </a:lvl8pPr>
            <a:lvl9pPr marL="4037013" indent="-246063" defTabSz="989013" eaLnBrk="0" fontAlgn="base" hangingPunct="0">
              <a:spcBef>
                <a:spcPct val="0"/>
              </a:spcBef>
              <a:spcAft>
                <a:spcPct val="0"/>
              </a:spcAft>
              <a:defRPr sz="1400">
                <a:solidFill>
                  <a:schemeClr val="tx1"/>
                </a:solidFill>
                <a:latin typeface="Arial" panose="020B0604020202020204" pitchFamily="34" charset="0"/>
                <a:cs typeface="Arial" panose="020B0604020202020204" pitchFamily="34" charset="0"/>
              </a:defRPr>
            </a:lvl9pPr>
          </a:lstStyle>
          <a:p>
            <a:pPr marL="0" marR="0" lvl="0" indent="0" algn="r" defTabSz="989013" rtl="0" eaLnBrk="1" fontAlgn="base" latinLnBrk="0" hangingPunct="1">
              <a:lnSpc>
                <a:spcPct val="100000"/>
              </a:lnSpc>
              <a:spcBef>
                <a:spcPct val="0"/>
              </a:spcBef>
              <a:spcAft>
                <a:spcPct val="0"/>
              </a:spcAft>
              <a:buClrTx/>
              <a:buSzTx/>
              <a:buFontTx/>
              <a:buNone/>
              <a:tabLst/>
              <a:defRPr/>
            </a:pPr>
            <a:fld id="{092898E4-DACC-4831-9119-302646CAF334}" type="slidenum">
              <a:rPr kumimoji="0" lang="en-US" altLang="de-DE" sz="13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89013" rtl="0" eaLnBrk="1" fontAlgn="base" latinLnBrk="0" hangingPunct="1">
                <a:lnSpc>
                  <a:spcPct val="100000"/>
                </a:lnSpc>
                <a:spcBef>
                  <a:spcPct val="0"/>
                </a:spcBef>
                <a:spcAft>
                  <a:spcPct val="0"/>
                </a:spcAft>
                <a:buClrTx/>
                <a:buSzTx/>
                <a:buFontTx/>
                <a:buNone/>
                <a:tabLst/>
                <a:defRPr/>
              </a:pPr>
              <a:t>38</a:t>
            </a:fld>
            <a:endParaRPr kumimoji="0" lang="en-US" altLang="de-DE" sz="13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64267751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What are the differences between our OCT engines, exactly?   </a:t>
            </a:r>
            <a:r>
              <a:rPr lang="en-US" dirty="0"/>
              <a:t>Maestro is a </a:t>
            </a:r>
            <a:r>
              <a:rPr lang="en-US" b="1" dirty="0"/>
              <a:t>Spectral Domain OCT </a:t>
            </a:r>
            <a:r>
              <a:rPr lang="en-US" dirty="0"/>
              <a:t>with a 50 </a:t>
            </a:r>
            <a:r>
              <a:rPr lang="en-US" dirty="0" err="1"/>
              <a:t>Khz</a:t>
            </a:r>
            <a:r>
              <a:rPr lang="en-US" dirty="0"/>
              <a:t> scan engine scanning 128 lines of retina in just a few seconds.  Triton is a </a:t>
            </a:r>
            <a:r>
              <a:rPr lang="en-US" b="1" dirty="0"/>
              <a:t>Swept Source OCT </a:t>
            </a:r>
            <a:r>
              <a:rPr lang="en-US" dirty="0"/>
              <a:t>with a 100Khz engine scanning twice as fast at twice the density.   Maestro has an OCT Wavelength of 840 nm, Triton has 1050; so what does that even mean?   While Maestro and Triton both produce astonishing retinal detail, Triton’s longer wavelength offers greater image detail from vitreous to choroid, and has the ability to cut through challenging opacities such as </a:t>
            </a:r>
            <a:r>
              <a:rPr lang="en-US" b="1" dirty="0"/>
              <a:t>corneal scarring, cataracts and blood.</a:t>
            </a:r>
          </a:p>
        </p:txBody>
      </p:sp>
      <p:sp>
        <p:nvSpPr>
          <p:cNvPr id="4" name="Slide Number Placeholder 3"/>
          <p:cNvSpPr>
            <a:spLocks noGrp="1"/>
          </p:cNvSpPr>
          <p:nvPr>
            <p:ph type="sldNum" sz="quarter" idx="5"/>
          </p:nvPr>
        </p:nvSpPr>
        <p:spPr/>
        <p:txBody>
          <a:bodyPr/>
          <a:lstStyle/>
          <a:p>
            <a:fld id="{C0FB2CB1-3002-462B-8D65-F6723F1331A0}" type="slidenum">
              <a:rPr lang="en-US" smtClean="0"/>
              <a:pPr/>
              <a:t>40</a:t>
            </a:fld>
            <a:endParaRPr lang="en-US" dirty="0"/>
          </a:p>
        </p:txBody>
      </p:sp>
    </p:spTree>
    <p:extLst>
      <p:ext uri="{BB962C8B-B14F-4D97-AF65-F5344CB8AC3E}">
        <p14:creationId xmlns:p14="http://schemas.microsoft.com/office/powerpoint/2010/main" val="344899714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Aside from cube scanning, Maestro is also capable of </a:t>
            </a:r>
            <a:r>
              <a:rPr lang="en-US" b="1" dirty="0"/>
              <a:t>exquisite high-definition B-Scans as well</a:t>
            </a:r>
            <a:r>
              <a:rPr lang="en-US" dirty="0"/>
              <a:t>.   The upper left image is our </a:t>
            </a:r>
            <a:r>
              <a:rPr lang="en-US" b="1" dirty="0"/>
              <a:t>5 Line Cross </a:t>
            </a:r>
            <a:r>
              <a:rPr lang="en-US" dirty="0"/>
              <a:t>scan with </a:t>
            </a:r>
            <a:r>
              <a:rPr lang="en-US" b="1" dirty="0"/>
              <a:t>4x</a:t>
            </a:r>
            <a:r>
              <a:rPr lang="en-US" dirty="0"/>
              <a:t> image averaging, and the lower scan is our </a:t>
            </a:r>
            <a:r>
              <a:rPr lang="en-US" b="1" dirty="0"/>
              <a:t>Line H scan </a:t>
            </a:r>
            <a:r>
              <a:rPr lang="en-US" dirty="0"/>
              <a:t>with </a:t>
            </a:r>
            <a:r>
              <a:rPr lang="en-US" b="1" dirty="0"/>
              <a:t>50x</a:t>
            </a:r>
            <a:r>
              <a:rPr lang="en-US" dirty="0"/>
              <a:t> averaging.   This higher res image quality may help beyond what is obtained in our wide area cube scans.</a:t>
            </a:r>
          </a:p>
        </p:txBody>
      </p:sp>
      <p:sp>
        <p:nvSpPr>
          <p:cNvPr id="4" name="Slide Number Placeholder 3"/>
          <p:cNvSpPr>
            <a:spLocks noGrp="1"/>
          </p:cNvSpPr>
          <p:nvPr>
            <p:ph type="sldNum" sz="quarter" idx="5"/>
          </p:nvPr>
        </p:nvSpPr>
        <p:spPr/>
        <p:txBody>
          <a:bodyPr/>
          <a:lstStyle/>
          <a:p>
            <a:fld id="{C0FB2CB1-3002-462B-8D65-F6723F1331A0}" type="slidenum">
              <a:rPr lang="en-US" smtClean="0"/>
              <a:pPr/>
              <a:t>41</a:t>
            </a:fld>
            <a:endParaRPr lang="en-US" dirty="0"/>
          </a:p>
        </p:txBody>
      </p:sp>
    </p:spTree>
    <p:extLst>
      <p:ext uri="{BB962C8B-B14F-4D97-AF65-F5344CB8AC3E}">
        <p14:creationId xmlns:p14="http://schemas.microsoft.com/office/powerpoint/2010/main" val="402777913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Triton does a lot and scans very deep, very fast, and is </a:t>
            </a:r>
            <a:r>
              <a:rPr lang="en-US" b="1" dirty="0"/>
              <a:t>mostly invisible </a:t>
            </a:r>
            <a:r>
              <a:rPr lang="en-US" dirty="0"/>
              <a:t>to patients.  Every OCT scan is captured with a color, red-free, infrared and an optional fundus </a:t>
            </a:r>
            <a:r>
              <a:rPr lang="en-US" b="1" dirty="0"/>
              <a:t>autofluorescence</a:t>
            </a:r>
            <a:r>
              <a:rPr lang="en-US" dirty="0"/>
              <a:t> image.   </a:t>
            </a:r>
            <a:r>
              <a:rPr lang="en-US" b="1" dirty="0"/>
              <a:t>Deep Range Imaging </a:t>
            </a:r>
            <a:r>
              <a:rPr lang="en-US" dirty="0"/>
              <a:t>means even focus from vitreous to choroid, and the ability to penetrate dense opacities like cataract, blood, and uveitis.</a:t>
            </a:r>
          </a:p>
        </p:txBody>
      </p:sp>
      <p:sp>
        <p:nvSpPr>
          <p:cNvPr id="4" name="Slide Number Placeholder 3"/>
          <p:cNvSpPr>
            <a:spLocks noGrp="1"/>
          </p:cNvSpPr>
          <p:nvPr>
            <p:ph type="sldNum" sz="quarter" idx="5"/>
          </p:nvPr>
        </p:nvSpPr>
        <p:spPr/>
        <p:txBody>
          <a:bodyPr/>
          <a:lstStyle/>
          <a:p>
            <a:fld id="{54B92B02-6903-5B4A-8F1E-0310BB044C3C}" type="slidenum">
              <a:rPr lang="en-US" smtClean="0"/>
              <a:t>42</a:t>
            </a:fld>
            <a:endParaRPr lang="en-US"/>
          </a:p>
        </p:txBody>
      </p:sp>
    </p:spTree>
    <p:extLst>
      <p:ext uri="{BB962C8B-B14F-4D97-AF65-F5344CB8AC3E}">
        <p14:creationId xmlns:p14="http://schemas.microsoft.com/office/powerpoint/2010/main" val="291859790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a normal </a:t>
            </a:r>
            <a:r>
              <a:rPr lang="en-US" b="1" dirty="0"/>
              <a:t>B-Scan</a:t>
            </a:r>
            <a:r>
              <a:rPr lang="en-US" dirty="0"/>
              <a:t> from Triton showing exquisite resolution and choroidal penetration down to the scleral wall.   The scan has been tilted to image through the nerve and fovea in one slice.</a:t>
            </a:r>
          </a:p>
        </p:txBody>
      </p:sp>
      <p:sp>
        <p:nvSpPr>
          <p:cNvPr id="4" name="Slide Number Placeholder 3"/>
          <p:cNvSpPr>
            <a:spLocks noGrp="1"/>
          </p:cNvSpPr>
          <p:nvPr>
            <p:ph type="sldNum" sz="quarter" idx="5"/>
          </p:nvPr>
        </p:nvSpPr>
        <p:spPr/>
        <p:txBody>
          <a:bodyPr/>
          <a:lstStyle/>
          <a:p>
            <a:fld id="{C0FB2CB1-3002-462B-8D65-F6723F1331A0}" type="slidenum">
              <a:rPr lang="en-US" smtClean="0"/>
              <a:pPr/>
              <a:t>43</a:t>
            </a:fld>
            <a:endParaRPr lang="en-US" dirty="0"/>
          </a:p>
        </p:txBody>
      </p:sp>
    </p:spTree>
    <p:extLst>
      <p:ext uri="{BB962C8B-B14F-4D97-AF65-F5344CB8AC3E}">
        <p14:creationId xmlns:p14="http://schemas.microsoft.com/office/powerpoint/2010/main" val="124321119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is a case of </a:t>
            </a:r>
            <a:r>
              <a:rPr lang="en-US" b="1" dirty="0"/>
              <a:t>Papilledema OU</a:t>
            </a:r>
            <a:r>
              <a:rPr lang="en-US" dirty="0"/>
              <a:t>.   With our cube scans, you can view pathology like this in 3-D, a clinical tool that may help you underscore a patient’s condition in relatable, visually striking terms.</a:t>
            </a:r>
          </a:p>
        </p:txBody>
      </p:sp>
      <p:sp>
        <p:nvSpPr>
          <p:cNvPr id="4" name="Slide Number Placeholder 3"/>
          <p:cNvSpPr>
            <a:spLocks noGrp="1"/>
          </p:cNvSpPr>
          <p:nvPr>
            <p:ph type="sldNum" sz="quarter" idx="5"/>
          </p:nvPr>
        </p:nvSpPr>
        <p:spPr/>
        <p:txBody>
          <a:bodyPr/>
          <a:lstStyle/>
          <a:p>
            <a:fld id="{C0FB2CB1-3002-462B-8D65-F6723F1331A0}" type="slidenum">
              <a:rPr lang="en-US" smtClean="0"/>
              <a:pPr/>
              <a:t>44</a:t>
            </a:fld>
            <a:endParaRPr lang="en-US" dirty="0"/>
          </a:p>
        </p:txBody>
      </p:sp>
    </p:spTree>
    <p:extLst>
      <p:ext uri="{BB962C8B-B14F-4D97-AF65-F5344CB8AC3E}">
        <p14:creationId xmlns:p14="http://schemas.microsoft.com/office/powerpoint/2010/main" val="88382281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Triton offers a clever </a:t>
            </a:r>
            <a:r>
              <a:rPr lang="en-US" b="1" dirty="0"/>
              <a:t>3D Wide Combination Scan</a:t>
            </a:r>
            <a:r>
              <a:rPr lang="en-US" dirty="0"/>
              <a:t>, with </a:t>
            </a:r>
            <a:r>
              <a:rPr lang="en-US" b="1" dirty="0"/>
              <a:t>256 slices </a:t>
            </a:r>
            <a:r>
              <a:rPr lang="en-US" dirty="0"/>
              <a:t>of retina 27 microns apart, and another 10 lines of higher definition images centered on the fovea – </a:t>
            </a:r>
            <a:r>
              <a:rPr lang="en-US" b="1" dirty="0"/>
              <a:t>offering the best of both worlds </a:t>
            </a:r>
            <a:r>
              <a:rPr lang="en-US" dirty="0"/>
              <a:t>– </a:t>
            </a:r>
            <a:r>
              <a:rPr lang="en-US" i="1" dirty="0"/>
              <a:t>dense scanning and high definition OCT</a:t>
            </a:r>
            <a:r>
              <a:rPr lang="en-US" dirty="0"/>
              <a:t>.   This scan casts a </a:t>
            </a:r>
            <a:r>
              <a:rPr lang="en-US" b="1" dirty="0"/>
              <a:t>very fine net</a:t>
            </a:r>
            <a:r>
              <a:rPr lang="en-US" dirty="0"/>
              <a:t>, helping you catch hard-to-see abnormalities.</a:t>
            </a:r>
          </a:p>
        </p:txBody>
      </p:sp>
      <p:sp>
        <p:nvSpPr>
          <p:cNvPr id="4" name="Slide Number Placeholder 3"/>
          <p:cNvSpPr>
            <a:spLocks noGrp="1"/>
          </p:cNvSpPr>
          <p:nvPr>
            <p:ph type="sldNum" sz="quarter" idx="5"/>
          </p:nvPr>
        </p:nvSpPr>
        <p:spPr/>
        <p:txBody>
          <a:bodyPr/>
          <a:lstStyle/>
          <a:p>
            <a:fld id="{C0FB2CB1-3002-462B-8D65-F6723F1331A0}" type="slidenum">
              <a:rPr lang="en-US" smtClean="0"/>
              <a:pPr/>
              <a:t>45</a:t>
            </a:fld>
            <a:endParaRPr lang="en-US" dirty="0"/>
          </a:p>
        </p:txBody>
      </p:sp>
    </p:spTree>
    <p:extLst>
      <p:ext uri="{BB962C8B-B14F-4D97-AF65-F5344CB8AC3E}">
        <p14:creationId xmlns:p14="http://schemas.microsoft.com/office/powerpoint/2010/main" val="259268905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Topcon Triton has the option of </a:t>
            </a:r>
            <a:r>
              <a:rPr lang="en-US" b="1" dirty="0"/>
              <a:t>Autofluorescence</a:t>
            </a:r>
            <a:r>
              <a:rPr lang="en-US" dirty="0"/>
              <a:t>.  These stunning FAF images show macular drusen and geographic atrophy in the top half of the slide.  FAF also helps distinguish AMD from so-called </a:t>
            </a:r>
            <a:r>
              <a:rPr lang="en-US" b="1" dirty="0"/>
              <a:t>“AMD Masqueraders” </a:t>
            </a:r>
            <a:r>
              <a:rPr lang="en-US" dirty="0"/>
              <a:t>like Central Serous, </a:t>
            </a:r>
            <a:r>
              <a:rPr lang="en-US" dirty="0" err="1"/>
              <a:t>MacTel</a:t>
            </a:r>
            <a:r>
              <a:rPr lang="en-US" dirty="0"/>
              <a:t>, and Polypoidal.  Lastly, you can use your FAF capabilities to ascertain the presence of </a:t>
            </a:r>
            <a:r>
              <a:rPr lang="en-US" b="1" dirty="0"/>
              <a:t>Optic Nervehead Drusen.</a:t>
            </a:r>
          </a:p>
        </p:txBody>
      </p:sp>
      <p:sp>
        <p:nvSpPr>
          <p:cNvPr id="4" name="Slide Number Placeholder 3"/>
          <p:cNvSpPr>
            <a:spLocks noGrp="1"/>
          </p:cNvSpPr>
          <p:nvPr>
            <p:ph type="sldNum" sz="quarter" idx="5"/>
          </p:nvPr>
        </p:nvSpPr>
        <p:spPr/>
        <p:txBody>
          <a:bodyPr/>
          <a:lstStyle/>
          <a:p>
            <a:fld id="{54B92B02-6903-5B4A-8F1E-0310BB044C3C}" type="slidenum">
              <a:rPr lang="en-US" smtClean="0"/>
              <a:t>46</a:t>
            </a:fld>
            <a:endParaRPr lang="en-US"/>
          </a:p>
        </p:txBody>
      </p:sp>
    </p:spTree>
    <p:extLst>
      <p:ext uri="{BB962C8B-B14F-4D97-AF65-F5344CB8AC3E}">
        <p14:creationId xmlns:p14="http://schemas.microsoft.com/office/powerpoint/2010/main" val="352815831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DRI means </a:t>
            </a:r>
            <a:r>
              <a:rPr lang="en-US" b="1" dirty="0"/>
              <a:t>Deep Range Imaging.   </a:t>
            </a:r>
            <a:r>
              <a:rPr lang="en-US" dirty="0"/>
              <a:t>The case on top shows an elevated pigmented lesion with subretinal fluid.   Notice how Triton easily penetrates this lesion down to </a:t>
            </a:r>
            <a:r>
              <a:rPr lang="en-US" b="0" dirty="0"/>
              <a:t>the sclera</a:t>
            </a:r>
            <a:r>
              <a:rPr lang="en-US" dirty="0"/>
              <a:t>.  Also, note how FAF helps circumscribe areas of subretinal fluid which is also rendered in the B-Scan.   The bottom left mage is an example of Triton’s ability to penetrate thickened areas of old blood in an end-stage AMD pt.  The bottom right image is Triton easily imaging through blood from a Central Retinal Vein Occlusion.</a:t>
            </a:r>
          </a:p>
        </p:txBody>
      </p:sp>
      <p:sp>
        <p:nvSpPr>
          <p:cNvPr id="4" name="Slide Number Placeholder 3"/>
          <p:cNvSpPr>
            <a:spLocks noGrp="1"/>
          </p:cNvSpPr>
          <p:nvPr>
            <p:ph type="sldNum" sz="quarter" idx="5"/>
          </p:nvPr>
        </p:nvSpPr>
        <p:spPr/>
        <p:txBody>
          <a:bodyPr/>
          <a:lstStyle/>
          <a:p>
            <a:fld id="{C0FB2CB1-3002-462B-8D65-F6723F1331A0}" type="slidenum">
              <a:rPr lang="en-US" smtClean="0"/>
              <a:pPr/>
              <a:t>47</a:t>
            </a:fld>
            <a:endParaRPr lang="en-US" dirty="0"/>
          </a:p>
        </p:txBody>
      </p:sp>
    </p:spTree>
    <p:extLst>
      <p:ext uri="{BB962C8B-B14F-4D97-AF65-F5344CB8AC3E}">
        <p14:creationId xmlns:p14="http://schemas.microsoft.com/office/powerpoint/2010/main" val="189757926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Our last case is untreated diabetic retinopathy displaying the “</a:t>
            </a:r>
            <a:r>
              <a:rPr lang="en-US" b="1" dirty="0"/>
              <a:t>Wolf Jaw</a:t>
            </a:r>
            <a:r>
              <a:rPr lang="en-US" dirty="0"/>
              <a:t>” appearance common with </a:t>
            </a:r>
            <a:r>
              <a:rPr lang="en-US" b="1" dirty="0"/>
              <a:t>Proliferative Neovascular Fibrosis</a:t>
            </a:r>
            <a:r>
              <a:rPr lang="en-US" dirty="0"/>
              <a:t>. Scanning through the open fibrotic  window </a:t>
            </a:r>
            <a:r>
              <a:rPr lang="en-US" b="1" dirty="0"/>
              <a:t>2000 </a:t>
            </a:r>
            <a:r>
              <a:rPr lang="en-US" dirty="0"/>
              <a:t>microns above the retina, Triton easily penetrates, rendering a somehow intact and flat macula with a visual acuity of 20/80. </a:t>
            </a:r>
          </a:p>
          <a:p>
            <a:endParaRPr lang="en-US" b="1" dirty="0"/>
          </a:p>
          <a:p>
            <a:r>
              <a:rPr lang="en-US" b="1" dirty="0"/>
              <a:t>CLICK on VIDEO</a:t>
            </a:r>
            <a:r>
              <a:rPr lang="en-US" dirty="0"/>
              <a:t> With Triton’s 3-Dimensional rendering capability, one can make out the ovoid cysts as we rotate the cube back and forth.  Of note, this patient was initially scanned with a spectral domain OCT with no success.   </a:t>
            </a:r>
            <a:r>
              <a:rPr lang="en-US" b="1" dirty="0"/>
              <a:t>Deep Range Imaging </a:t>
            </a:r>
            <a:r>
              <a:rPr lang="en-US" dirty="0"/>
              <a:t>technology made this capture sequence possible.</a:t>
            </a:r>
          </a:p>
        </p:txBody>
      </p:sp>
      <p:sp>
        <p:nvSpPr>
          <p:cNvPr id="4" name="Slide Number Placeholder 3"/>
          <p:cNvSpPr>
            <a:spLocks noGrp="1"/>
          </p:cNvSpPr>
          <p:nvPr>
            <p:ph type="sldNum" sz="quarter" idx="5"/>
          </p:nvPr>
        </p:nvSpPr>
        <p:spPr/>
        <p:txBody>
          <a:bodyPr/>
          <a:lstStyle/>
          <a:p>
            <a:fld id="{4F5E5167-5C00-4F9B-918D-76F3ED3A0EB9}" type="slidenum">
              <a:rPr lang="en-US" smtClean="0"/>
              <a:t>48</a:t>
            </a:fld>
            <a:endParaRPr lang="en-US"/>
          </a:p>
        </p:txBody>
      </p:sp>
    </p:spTree>
    <p:extLst>
      <p:ext uri="{BB962C8B-B14F-4D97-AF65-F5344CB8AC3E}">
        <p14:creationId xmlns:p14="http://schemas.microsoft.com/office/powerpoint/2010/main" val="321552014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537A4B-BE06-2F44-9388-408DCDFDE7A2}" type="slidenum">
              <a:rPr lang="en-US" smtClean="0"/>
              <a:t>49</a:t>
            </a:fld>
            <a:endParaRPr lang="en-US"/>
          </a:p>
        </p:txBody>
      </p:sp>
    </p:spTree>
    <p:extLst>
      <p:ext uri="{BB962C8B-B14F-4D97-AF65-F5344CB8AC3E}">
        <p14:creationId xmlns:p14="http://schemas.microsoft.com/office/powerpoint/2010/main" val="267160611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E8C987A-E602-4605-96E8-DB33A6CE9850}" type="slidenum">
              <a:rPr lang="en-US" smtClean="0"/>
              <a:t>94</a:t>
            </a:fld>
            <a:endParaRPr lang="en-US"/>
          </a:p>
        </p:txBody>
      </p:sp>
    </p:spTree>
    <p:extLst>
      <p:ext uri="{BB962C8B-B14F-4D97-AF65-F5344CB8AC3E}">
        <p14:creationId xmlns:p14="http://schemas.microsoft.com/office/powerpoint/2010/main" val="399816621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0" u="sng" dirty="0">
                <a:solidFill>
                  <a:srgbClr val="FFFFFF"/>
                </a:solidFill>
                <a:effectLst/>
                <a:latin typeface="Arial" panose="020B0604020202020204" pitchFamily="34" charset="0"/>
              </a:rPr>
              <a:t>California - Retinal Detachment - RG, RGB, AF Montage</a:t>
            </a:r>
            <a:endParaRPr lang="en-US" dirty="0"/>
          </a:p>
        </p:txBody>
      </p:sp>
      <p:sp>
        <p:nvSpPr>
          <p:cNvPr id="4" name="Slide Number Placeholder 3"/>
          <p:cNvSpPr>
            <a:spLocks noGrp="1"/>
          </p:cNvSpPr>
          <p:nvPr>
            <p:ph type="sldNum" sz="quarter" idx="5"/>
          </p:nvPr>
        </p:nvSpPr>
        <p:spPr/>
        <p:txBody>
          <a:bodyPr/>
          <a:lstStyle/>
          <a:p>
            <a:fld id="{704F6EDA-EF8E-4E40-905C-964109FB6E9C}" type="slidenum">
              <a:rPr lang="en-US" smtClean="0"/>
              <a:t>100</a:t>
            </a:fld>
            <a:endParaRPr lang="en-US"/>
          </a:p>
        </p:txBody>
      </p:sp>
    </p:spTree>
    <p:extLst>
      <p:ext uri="{BB962C8B-B14F-4D97-AF65-F5344CB8AC3E}">
        <p14:creationId xmlns:p14="http://schemas.microsoft.com/office/powerpoint/2010/main" val="219489921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0" u="sng" dirty="0">
                <a:solidFill>
                  <a:srgbClr val="FFFFFF"/>
                </a:solidFill>
                <a:effectLst/>
                <a:latin typeface="Arial" panose="020B0604020202020204" pitchFamily="34" charset="0"/>
              </a:rPr>
              <a:t>California - Retinal Detachment - RG, RGB, AF Montage</a:t>
            </a:r>
            <a:endParaRPr lang="en-US" dirty="0"/>
          </a:p>
        </p:txBody>
      </p:sp>
      <p:sp>
        <p:nvSpPr>
          <p:cNvPr id="4" name="Slide Number Placeholder 3"/>
          <p:cNvSpPr>
            <a:spLocks noGrp="1"/>
          </p:cNvSpPr>
          <p:nvPr>
            <p:ph type="sldNum" sz="quarter" idx="5"/>
          </p:nvPr>
        </p:nvSpPr>
        <p:spPr/>
        <p:txBody>
          <a:bodyPr/>
          <a:lstStyle/>
          <a:p>
            <a:fld id="{704F6EDA-EF8E-4E40-905C-964109FB6E9C}" type="slidenum">
              <a:rPr lang="en-US" smtClean="0"/>
              <a:t>101</a:t>
            </a:fld>
            <a:endParaRPr lang="en-US"/>
          </a:p>
        </p:txBody>
      </p:sp>
    </p:spTree>
    <p:extLst>
      <p:ext uri="{BB962C8B-B14F-4D97-AF65-F5344CB8AC3E}">
        <p14:creationId xmlns:p14="http://schemas.microsoft.com/office/powerpoint/2010/main" val="68354346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0" u="sng" dirty="0">
                <a:solidFill>
                  <a:srgbClr val="FFFFFF"/>
                </a:solidFill>
                <a:effectLst/>
                <a:latin typeface="Arial" panose="020B0604020202020204" pitchFamily="34" charset="0"/>
              </a:rPr>
              <a:t>California - Proliferative Diabetic Retinopathy with PRP - RG, RGB Montage</a:t>
            </a:r>
            <a:endParaRPr lang="en-US" dirty="0"/>
          </a:p>
        </p:txBody>
      </p:sp>
      <p:sp>
        <p:nvSpPr>
          <p:cNvPr id="4" name="Slide Number Placeholder 3"/>
          <p:cNvSpPr>
            <a:spLocks noGrp="1"/>
          </p:cNvSpPr>
          <p:nvPr>
            <p:ph type="sldNum" sz="quarter" idx="5"/>
          </p:nvPr>
        </p:nvSpPr>
        <p:spPr/>
        <p:txBody>
          <a:bodyPr/>
          <a:lstStyle/>
          <a:p>
            <a:fld id="{704F6EDA-EF8E-4E40-905C-964109FB6E9C}" type="slidenum">
              <a:rPr lang="en-US" smtClean="0"/>
              <a:t>102</a:t>
            </a:fld>
            <a:endParaRPr lang="en-US"/>
          </a:p>
        </p:txBody>
      </p:sp>
    </p:spTree>
    <p:extLst>
      <p:ext uri="{BB962C8B-B14F-4D97-AF65-F5344CB8AC3E}">
        <p14:creationId xmlns:p14="http://schemas.microsoft.com/office/powerpoint/2010/main" val="257501968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0" u="sng" dirty="0">
                <a:solidFill>
                  <a:srgbClr val="FFFFFF"/>
                </a:solidFill>
                <a:effectLst/>
                <a:latin typeface="Arial" panose="020B0604020202020204" pitchFamily="34" charset="0"/>
              </a:rPr>
              <a:t>California - Retinal Pigment Epithelial Window Defect - RG, RGB Montage</a:t>
            </a:r>
            <a:endParaRPr lang="en-US" dirty="0"/>
          </a:p>
        </p:txBody>
      </p:sp>
      <p:sp>
        <p:nvSpPr>
          <p:cNvPr id="4" name="Slide Number Placeholder 3"/>
          <p:cNvSpPr>
            <a:spLocks noGrp="1"/>
          </p:cNvSpPr>
          <p:nvPr>
            <p:ph type="sldNum" sz="quarter" idx="5"/>
          </p:nvPr>
        </p:nvSpPr>
        <p:spPr/>
        <p:txBody>
          <a:bodyPr/>
          <a:lstStyle/>
          <a:p>
            <a:fld id="{704F6EDA-EF8E-4E40-905C-964109FB6E9C}" type="slidenum">
              <a:rPr lang="en-US" smtClean="0"/>
              <a:t>103</a:t>
            </a:fld>
            <a:endParaRPr lang="en-US"/>
          </a:p>
        </p:txBody>
      </p:sp>
    </p:spTree>
    <p:extLst>
      <p:ext uri="{BB962C8B-B14F-4D97-AF65-F5344CB8AC3E}">
        <p14:creationId xmlns:p14="http://schemas.microsoft.com/office/powerpoint/2010/main" val="6462682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0" u="sng" dirty="0">
                <a:solidFill>
                  <a:srgbClr val="FFFFFF"/>
                </a:solidFill>
                <a:effectLst/>
                <a:latin typeface="Arial" panose="020B0604020202020204" pitchFamily="34" charset="0"/>
              </a:rPr>
              <a:t>California - Retinal Pigment Epithelial Window Defect - RG, RGB Montage</a:t>
            </a:r>
            <a:endParaRPr lang="en-US" dirty="0"/>
          </a:p>
        </p:txBody>
      </p:sp>
      <p:sp>
        <p:nvSpPr>
          <p:cNvPr id="4" name="Slide Number Placeholder 3"/>
          <p:cNvSpPr>
            <a:spLocks noGrp="1"/>
          </p:cNvSpPr>
          <p:nvPr>
            <p:ph type="sldNum" sz="quarter" idx="5"/>
          </p:nvPr>
        </p:nvSpPr>
        <p:spPr/>
        <p:txBody>
          <a:bodyPr/>
          <a:lstStyle/>
          <a:p>
            <a:fld id="{704F6EDA-EF8E-4E40-905C-964109FB6E9C}" type="slidenum">
              <a:rPr lang="en-US" smtClean="0"/>
              <a:t>104</a:t>
            </a:fld>
            <a:endParaRPr lang="en-US"/>
          </a:p>
        </p:txBody>
      </p:sp>
    </p:spTree>
    <p:extLst>
      <p:ext uri="{BB962C8B-B14F-4D97-AF65-F5344CB8AC3E}">
        <p14:creationId xmlns:p14="http://schemas.microsoft.com/office/powerpoint/2010/main" val="4807353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i="0" u="sng" dirty="0">
                <a:solidFill>
                  <a:srgbClr val="FFFFFF"/>
                </a:solidFill>
                <a:effectLst/>
                <a:latin typeface="Arial" panose="020B0604020202020204" pitchFamily="34" charset="0"/>
              </a:rPr>
              <a:t>California - Proliferative Diabetic Retinopathy - Full steer - RG, RGB, AF, FA</a:t>
            </a:r>
            <a:endParaRPr lang="en-US" dirty="0"/>
          </a:p>
          <a:p>
            <a:endParaRPr lang="en-US" dirty="0"/>
          </a:p>
        </p:txBody>
      </p:sp>
      <p:sp>
        <p:nvSpPr>
          <p:cNvPr id="4" name="Slide Number Placeholder 3"/>
          <p:cNvSpPr>
            <a:spLocks noGrp="1"/>
          </p:cNvSpPr>
          <p:nvPr>
            <p:ph type="sldNum" sz="quarter" idx="5"/>
          </p:nvPr>
        </p:nvSpPr>
        <p:spPr/>
        <p:txBody>
          <a:bodyPr/>
          <a:lstStyle/>
          <a:p>
            <a:fld id="{704F6EDA-EF8E-4E40-905C-964109FB6E9C}" type="slidenum">
              <a:rPr lang="en-US" smtClean="0"/>
              <a:t>105</a:t>
            </a:fld>
            <a:endParaRPr lang="en-US"/>
          </a:p>
        </p:txBody>
      </p:sp>
    </p:spTree>
    <p:extLst>
      <p:ext uri="{BB962C8B-B14F-4D97-AF65-F5344CB8AC3E}">
        <p14:creationId xmlns:p14="http://schemas.microsoft.com/office/powerpoint/2010/main" val="1653412302"/>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i="0" u="sng">
                <a:solidFill>
                  <a:srgbClr val="FFFFFF"/>
                </a:solidFill>
                <a:effectLst/>
                <a:latin typeface="Arial" panose="020B0604020202020204" pitchFamily="34" charset="0"/>
              </a:rPr>
              <a:t>California - Proliferative Diabetic Retinopathy - Full steer - RG, RGB, AF, FA</a:t>
            </a:r>
            <a:endParaRPr lang="en-US"/>
          </a:p>
          <a:p>
            <a:endParaRPr lang="en-US" dirty="0"/>
          </a:p>
        </p:txBody>
      </p:sp>
      <p:sp>
        <p:nvSpPr>
          <p:cNvPr id="4" name="Slide Number Placeholder 3"/>
          <p:cNvSpPr>
            <a:spLocks noGrp="1"/>
          </p:cNvSpPr>
          <p:nvPr>
            <p:ph type="sldNum" sz="quarter" idx="5"/>
          </p:nvPr>
        </p:nvSpPr>
        <p:spPr/>
        <p:txBody>
          <a:bodyPr/>
          <a:lstStyle/>
          <a:p>
            <a:fld id="{704F6EDA-EF8E-4E40-905C-964109FB6E9C}" type="slidenum">
              <a:rPr lang="en-US" smtClean="0"/>
              <a:t>106</a:t>
            </a:fld>
            <a:endParaRPr lang="en-US"/>
          </a:p>
        </p:txBody>
      </p:sp>
    </p:spTree>
    <p:extLst>
      <p:ext uri="{BB962C8B-B14F-4D97-AF65-F5344CB8AC3E}">
        <p14:creationId xmlns:p14="http://schemas.microsoft.com/office/powerpoint/2010/main" val="115803247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0" u="sng" dirty="0">
                <a:solidFill>
                  <a:srgbClr val="FFFFFF"/>
                </a:solidFill>
                <a:effectLst/>
                <a:latin typeface="Arial" panose="020B0604020202020204" pitchFamily="34" charset="0"/>
              </a:rPr>
              <a:t>California - Branch Retinal Vein Occlusion with Macular Edema (OD) Venous Tortuosity (OU) - RG, RGB, AF</a:t>
            </a:r>
            <a:endParaRPr lang="en-US" dirty="0"/>
          </a:p>
          <a:p>
            <a:endParaRPr lang="en-US" dirty="0"/>
          </a:p>
        </p:txBody>
      </p:sp>
      <p:sp>
        <p:nvSpPr>
          <p:cNvPr id="4" name="Slide Number Placeholder 3"/>
          <p:cNvSpPr>
            <a:spLocks noGrp="1"/>
          </p:cNvSpPr>
          <p:nvPr>
            <p:ph type="sldNum" sz="quarter" idx="5"/>
          </p:nvPr>
        </p:nvSpPr>
        <p:spPr/>
        <p:txBody>
          <a:bodyPr/>
          <a:lstStyle/>
          <a:p>
            <a:fld id="{704F6EDA-EF8E-4E40-905C-964109FB6E9C}" type="slidenum">
              <a:rPr lang="en-US" smtClean="0"/>
              <a:t>107</a:t>
            </a:fld>
            <a:endParaRPr lang="en-US"/>
          </a:p>
        </p:txBody>
      </p:sp>
    </p:spTree>
    <p:extLst>
      <p:ext uri="{BB962C8B-B14F-4D97-AF65-F5344CB8AC3E}">
        <p14:creationId xmlns:p14="http://schemas.microsoft.com/office/powerpoint/2010/main" val="813371237"/>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i="0" u="sng" dirty="0">
                <a:solidFill>
                  <a:srgbClr val="FFFFFF"/>
                </a:solidFill>
                <a:effectLst/>
                <a:latin typeface="Arial" panose="020B0604020202020204" pitchFamily="34" charset="0"/>
              </a:rPr>
              <a:t>California - Nevus with Drusen - RG, RGB</a:t>
            </a:r>
            <a:endParaRPr lang="en-US" dirty="0"/>
          </a:p>
          <a:p>
            <a:endParaRPr lang="en-US" dirty="0"/>
          </a:p>
        </p:txBody>
      </p:sp>
      <p:sp>
        <p:nvSpPr>
          <p:cNvPr id="4" name="Slide Number Placeholder 3"/>
          <p:cNvSpPr>
            <a:spLocks noGrp="1"/>
          </p:cNvSpPr>
          <p:nvPr>
            <p:ph type="sldNum" sz="quarter" idx="5"/>
          </p:nvPr>
        </p:nvSpPr>
        <p:spPr/>
        <p:txBody>
          <a:bodyPr/>
          <a:lstStyle/>
          <a:p>
            <a:fld id="{704F6EDA-EF8E-4E40-905C-964109FB6E9C}" type="slidenum">
              <a:rPr lang="en-US" smtClean="0"/>
              <a:t>108</a:t>
            </a:fld>
            <a:endParaRPr lang="en-US"/>
          </a:p>
        </p:txBody>
      </p:sp>
    </p:spTree>
    <p:extLst>
      <p:ext uri="{BB962C8B-B14F-4D97-AF65-F5344CB8AC3E}">
        <p14:creationId xmlns:p14="http://schemas.microsoft.com/office/powerpoint/2010/main" val="43253007"/>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i="0" u="sng" dirty="0">
                <a:solidFill>
                  <a:srgbClr val="FFFFFF"/>
                </a:solidFill>
                <a:effectLst/>
                <a:latin typeface="Arial" panose="020B0604020202020204" pitchFamily="34" charset="0"/>
              </a:rPr>
              <a:t>California - Bilateral Peripheral Nevus (OD - High risk) - Full steer - RG, RGB, AF</a:t>
            </a:r>
            <a:endParaRPr lang="en-US" dirty="0"/>
          </a:p>
          <a:p>
            <a:endParaRPr lang="en-US" dirty="0"/>
          </a:p>
        </p:txBody>
      </p:sp>
      <p:sp>
        <p:nvSpPr>
          <p:cNvPr id="4" name="Slide Number Placeholder 3"/>
          <p:cNvSpPr>
            <a:spLocks noGrp="1"/>
          </p:cNvSpPr>
          <p:nvPr>
            <p:ph type="sldNum" sz="quarter" idx="5"/>
          </p:nvPr>
        </p:nvSpPr>
        <p:spPr/>
        <p:txBody>
          <a:bodyPr/>
          <a:lstStyle/>
          <a:p>
            <a:fld id="{704F6EDA-EF8E-4E40-905C-964109FB6E9C}" type="slidenum">
              <a:rPr lang="en-US" smtClean="0"/>
              <a:t>109</a:t>
            </a:fld>
            <a:endParaRPr lang="en-US"/>
          </a:p>
        </p:txBody>
      </p:sp>
    </p:spTree>
    <p:extLst>
      <p:ext uri="{BB962C8B-B14F-4D97-AF65-F5344CB8AC3E}">
        <p14:creationId xmlns:p14="http://schemas.microsoft.com/office/powerpoint/2010/main" val="819680367"/>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0" u="sng" dirty="0">
                <a:solidFill>
                  <a:srgbClr val="FFFFFF"/>
                </a:solidFill>
                <a:effectLst/>
                <a:latin typeface="Arial" panose="020B0604020202020204" pitchFamily="34" charset="0"/>
              </a:rPr>
              <a:t>California - Choroidal Melanoma post Plaque, Retinal Vein Occlusion (OS) - RG, RGB, AF</a:t>
            </a:r>
            <a:endParaRPr lang="en-US" dirty="0"/>
          </a:p>
          <a:p>
            <a:endParaRPr lang="en-US" dirty="0"/>
          </a:p>
        </p:txBody>
      </p:sp>
      <p:sp>
        <p:nvSpPr>
          <p:cNvPr id="4" name="Slide Number Placeholder 3"/>
          <p:cNvSpPr>
            <a:spLocks noGrp="1"/>
          </p:cNvSpPr>
          <p:nvPr>
            <p:ph type="sldNum" sz="quarter" idx="5"/>
          </p:nvPr>
        </p:nvSpPr>
        <p:spPr/>
        <p:txBody>
          <a:bodyPr/>
          <a:lstStyle/>
          <a:p>
            <a:fld id="{704F6EDA-EF8E-4E40-905C-964109FB6E9C}" type="slidenum">
              <a:rPr lang="en-US" smtClean="0"/>
              <a:t>110</a:t>
            </a:fld>
            <a:endParaRPr lang="en-US"/>
          </a:p>
        </p:txBody>
      </p:sp>
    </p:spTree>
    <p:extLst>
      <p:ext uri="{BB962C8B-B14F-4D97-AF65-F5344CB8AC3E}">
        <p14:creationId xmlns:p14="http://schemas.microsoft.com/office/powerpoint/2010/main" val="3440493194"/>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0" u="sng" dirty="0">
                <a:solidFill>
                  <a:srgbClr val="FFFFFF"/>
                </a:solidFill>
                <a:effectLst/>
                <a:latin typeface="Arial" panose="020B0604020202020204" pitchFamily="34" charset="0"/>
              </a:rPr>
              <a:t>California - Radiation Retinopathy, Choroidal Melanoma (OD) - RG, RGB, FA</a:t>
            </a:r>
            <a:endParaRPr lang="en-US" dirty="0"/>
          </a:p>
          <a:p>
            <a:endParaRPr lang="en-US" dirty="0"/>
          </a:p>
        </p:txBody>
      </p:sp>
      <p:sp>
        <p:nvSpPr>
          <p:cNvPr id="4" name="Slide Number Placeholder 3"/>
          <p:cNvSpPr>
            <a:spLocks noGrp="1"/>
          </p:cNvSpPr>
          <p:nvPr>
            <p:ph type="sldNum" sz="quarter" idx="5"/>
          </p:nvPr>
        </p:nvSpPr>
        <p:spPr/>
        <p:txBody>
          <a:bodyPr/>
          <a:lstStyle/>
          <a:p>
            <a:fld id="{704F6EDA-EF8E-4E40-905C-964109FB6E9C}" type="slidenum">
              <a:rPr lang="en-US" smtClean="0"/>
              <a:t>111</a:t>
            </a:fld>
            <a:endParaRPr lang="en-US"/>
          </a:p>
        </p:txBody>
      </p:sp>
    </p:spTree>
    <p:extLst>
      <p:ext uri="{BB962C8B-B14F-4D97-AF65-F5344CB8AC3E}">
        <p14:creationId xmlns:p14="http://schemas.microsoft.com/office/powerpoint/2010/main" val="2494307639"/>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i="0" u="sng">
                <a:solidFill>
                  <a:srgbClr val="FFFFFF"/>
                </a:solidFill>
                <a:effectLst/>
                <a:latin typeface="Arial" panose="020B0604020202020204" pitchFamily="34" charset="0"/>
              </a:rPr>
              <a:t>California - Idiopathic Choroidal Folds (OD) - RG, RGB, BAF</a:t>
            </a:r>
            <a:endParaRPr lang="en-US"/>
          </a:p>
          <a:p>
            <a:endParaRPr lang="en-US" dirty="0"/>
          </a:p>
        </p:txBody>
      </p:sp>
      <p:sp>
        <p:nvSpPr>
          <p:cNvPr id="4" name="Slide Number Placeholder 3"/>
          <p:cNvSpPr>
            <a:spLocks noGrp="1"/>
          </p:cNvSpPr>
          <p:nvPr>
            <p:ph type="sldNum" sz="quarter" idx="5"/>
          </p:nvPr>
        </p:nvSpPr>
        <p:spPr/>
        <p:txBody>
          <a:bodyPr/>
          <a:lstStyle/>
          <a:p>
            <a:fld id="{704F6EDA-EF8E-4E40-905C-964109FB6E9C}" type="slidenum">
              <a:rPr lang="en-US" smtClean="0"/>
              <a:t>112</a:t>
            </a:fld>
            <a:endParaRPr lang="en-US"/>
          </a:p>
        </p:txBody>
      </p:sp>
    </p:spTree>
    <p:extLst>
      <p:ext uri="{BB962C8B-B14F-4D97-AF65-F5344CB8AC3E}">
        <p14:creationId xmlns:p14="http://schemas.microsoft.com/office/powerpoint/2010/main" val="955541804"/>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RCSD – 020 AF not denoised</a:t>
            </a:r>
          </a:p>
          <a:p>
            <a:endParaRPr lang="en-US" dirty="0"/>
          </a:p>
        </p:txBody>
      </p:sp>
      <p:sp>
        <p:nvSpPr>
          <p:cNvPr id="4" name="Slide Number Placeholder 3"/>
          <p:cNvSpPr>
            <a:spLocks noGrp="1"/>
          </p:cNvSpPr>
          <p:nvPr>
            <p:ph type="sldNum" sz="quarter" idx="5"/>
          </p:nvPr>
        </p:nvSpPr>
        <p:spPr/>
        <p:txBody>
          <a:bodyPr/>
          <a:lstStyle/>
          <a:p>
            <a:fld id="{704F6EDA-EF8E-4E40-905C-964109FB6E9C}" type="slidenum">
              <a:rPr lang="en-US" smtClean="0"/>
              <a:t>113</a:t>
            </a:fld>
            <a:endParaRPr lang="en-US"/>
          </a:p>
        </p:txBody>
      </p:sp>
    </p:spTree>
    <p:extLst>
      <p:ext uri="{BB962C8B-B14F-4D97-AF65-F5344CB8AC3E}">
        <p14:creationId xmlns:p14="http://schemas.microsoft.com/office/powerpoint/2010/main" val="309637878"/>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RCSD – 020 AF not denoised</a:t>
            </a:r>
          </a:p>
          <a:p>
            <a:endParaRPr lang="en-US" dirty="0"/>
          </a:p>
        </p:txBody>
      </p:sp>
      <p:sp>
        <p:nvSpPr>
          <p:cNvPr id="4" name="Slide Number Placeholder 3"/>
          <p:cNvSpPr>
            <a:spLocks noGrp="1"/>
          </p:cNvSpPr>
          <p:nvPr>
            <p:ph type="sldNum" sz="quarter" idx="5"/>
          </p:nvPr>
        </p:nvSpPr>
        <p:spPr/>
        <p:txBody>
          <a:bodyPr/>
          <a:lstStyle/>
          <a:p>
            <a:fld id="{704F6EDA-EF8E-4E40-905C-964109FB6E9C}" type="slidenum">
              <a:rPr lang="en-US" smtClean="0"/>
              <a:t>114</a:t>
            </a:fld>
            <a:endParaRPr lang="en-US"/>
          </a:p>
        </p:txBody>
      </p:sp>
    </p:spTree>
    <p:extLst>
      <p:ext uri="{BB962C8B-B14F-4D97-AF65-F5344CB8AC3E}">
        <p14:creationId xmlns:p14="http://schemas.microsoft.com/office/powerpoint/2010/main" val="2127598905"/>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RCSD 015 - AF not denoised</a:t>
            </a:r>
          </a:p>
          <a:p>
            <a:endParaRPr lang="en-US" dirty="0"/>
          </a:p>
        </p:txBody>
      </p:sp>
      <p:sp>
        <p:nvSpPr>
          <p:cNvPr id="4" name="Slide Number Placeholder 3"/>
          <p:cNvSpPr>
            <a:spLocks noGrp="1"/>
          </p:cNvSpPr>
          <p:nvPr>
            <p:ph type="sldNum" sz="quarter" idx="5"/>
          </p:nvPr>
        </p:nvSpPr>
        <p:spPr/>
        <p:txBody>
          <a:bodyPr/>
          <a:lstStyle/>
          <a:p>
            <a:fld id="{704F6EDA-EF8E-4E40-905C-964109FB6E9C}" type="slidenum">
              <a:rPr lang="en-US" smtClean="0"/>
              <a:t>115</a:t>
            </a:fld>
            <a:endParaRPr lang="en-US"/>
          </a:p>
        </p:txBody>
      </p:sp>
    </p:spTree>
    <p:extLst>
      <p:ext uri="{BB962C8B-B14F-4D97-AF65-F5344CB8AC3E}">
        <p14:creationId xmlns:p14="http://schemas.microsoft.com/office/powerpoint/2010/main" val="1392224745"/>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RCSD 015 - AF not denoised</a:t>
            </a:r>
          </a:p>
          <a:p>
            <a:endParaRPr lang="en-US" dirty="0"/>
          </a:p>
        </p:txBody>
      </p:sp>
      <p:sp>
        <p:nvSpPr>
          <p:cNvPr id="4" name="Slide Number Placeholder 3"/>
          <p:cNvSpPr>
            <a:spLocks noGrp="1"/>
          </p:cNvSpPr>
          <p:nvPr>
            <p:ph type="sldNum" sz="quarter" idx="5"/>
          </p:nvPr>
        </p:nvSpPr>
        <p:spPr/>
        <p:txBody>
          <a:bodyPr/>
          <a:lstStyle/>
          <a:p>
            <a:fld id="{704F6EDA-EF8E-4E40-905C-964109FB6E9C}" type="slidenum">
              <a:rPr lang="en-US" smtClean="0"/>
              <a:t>116</a:t>
            </a:fld>
            <a:endParaRPr lang="en-US"/>
          </a:p>
        </p:txBody>
      </p:sp>
    </p:spTree>
    <p:extLst>
      <p:ext uri="{BB962C8B-B14F-4D97-AF65-F5344CB8AC3E}">
        <p14:creationId xmlns:p14="http://schemas.microsoft.com/office/powerpoint/2010/main" val="1625362858"/>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RCSD – 006 AF not denoised</a:t>
            </a:r>
          </a:p>
          <a:p>
            <a:endParaRPr lang="en-US" dirty="0"/>
          </a:p>
        </p:txBody>
      </p:sp>
      <p:sp>
        <p:nvSpPr>
          <p:cNvPr id="4" name="Slide Number Placeholder 3"/>
          <p:cNvSpPr>
            <a:spLocks noGrp="1"/>
          </p:cNvSpPr>
          <p:nvPr>
            <p:ph type="sldNum" sz="quarter" idx="5"/>
          </p:nvPr>
        </p:nvSpPr>
        <p:spPr/>
        <p:txBody>
          <a:bodyPr/>
          <a:lstStyle/>
          <a:p>
            <a:fld id="{704F6EDA-EF8E-4E40-905C-964109FB6E9C}" type="slidenum">
              <a:rPr lang="en-US" smtClean="0"/>
              <a:t>117</a:t>
            </a:fld>
            <a:endParaRPr lang="en-US"/>
          </a:p>
        </p:txBody>
      </p:sp>
    </p:spTree>
    <p:extLst>
      <p:ext uri="{BB962C8B-B14F-4D97-AF65-F5344CB8AC3E}">
        <p14:creationId xmlns:p14="http://schemas.microsoft.com/office/powerpoint/2010/main" val="623071584"/>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RCSD – 006 AF not denoised</a:t>
            </a:r>
          </a:p>
          <a:p>
            <a:endParaRPr lang="en-US" dirty="0"/>
          </a:p>
        </p:txBody>
      </p:sp>
      <p:sp>
        <p:nvSpPr>
          <p:cNvPr id="4" name="Slide Number Placeholder 3"/>
          <p:cNvSpPr>
            <a:spLocks noGrp="1"/>
          </p:cNvSpPr>
          <p:nvPr>
            <p:ph type="sldNum" sz="quarter" idx="5"/>
          </p:nvPr>
        </p:nvSpPr>
        <p:spPr/>
        <p:txBody>
          <a:bodyPr/>
          <a:lstStyle/>
          <a:p>
            <a:fld id="{704F6EDA-EF8E-4E40-905C-964109FB6E9C}" type="slidenum">
              <a:rPr lang="en-US" smtClean="0"/>
              <a:t>118</a:t>
            </a:fld>
            <a:endParaRPr lang="en-US"/>
          </a:p>
        </p:txBody>
      </p:sp>
    </p:spTree>
    <p:extLst>
      <p:ext uri="{BB962C8B-B14F-4D97-AF65-F5344CB8AC3E}">
        <p14:creationId xmlns:p14="http://schemas.microsoft.com/office/powerpoint/2010/main" val="574320970"/>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Lee. Single-capture ultra-widefield guided swept-source optical coherence tomography in the management of </a:t>
            </a:r>
            <a:r>
              <a:rPr lang="en-US" dirty="0" err="1"/>
              <a:t>rhegmatogenous</a:t>
            </a:r>
            <a:r>
              <a:rPr lang="en-US" dirty="0"/>
              <a:t> retinal detachment and associated peripheral vitreoretinal pathology. Br J </a:t>
            </a:r>
            <a:r>
              <a:rPr lang="en-US" dirty="0" err="1"/>
              <a:t>Ophthalmol</a:t>
            </a:r>
            <a:r>
              <a:rPr lang="en-US" dirty="0"/>
              <a:t> . 2022 May 26</a:t>
            </a:r>
          </a:p>
          <a:p>
            <a:r>
              <a:rPr lang="en-US" dirty="0"/>
              <a:t>2. </a:t>
            </a:r>
            <a:r>
              <a:rPr lang="en-US" dirty="0" err="1"/>
              <a:t>Nicolini</a:t>
            </a:r>
            <a:r>
              <a:rPr lang="en-US" dirty="0"/>
              <a:t>. </a:t>
            </a:r>
            <a:r>
              <a:rPr lang="en-GB" sz="1800" b="0" i="0" dirty="0">
                <a:solidFill>
                  <a:srgbClr val="222222"/>
                </a:solidFill>
                <a:effectLst/>
                <a:latin typeface="Calibri" panose="020F0502020204030204" pitchFamily="34" charset="0"/>
              </a:rPr>
              <a:t>Assessment of Diabetic Choroidopathy Using Ultra-Widefield Optical Coherence Tomography. </a:t>
            </a:r>
            <a:r>
              <a:rPr lang="en-US" b="0" i="0" dirty="0">
                <a:solidFill>
                  <a:srgbClr val="1C1C1C"/>
                </a:solidFill>
                <a:effectLst/>
                <a:latin typeface="Open Sans" panose="020B0606030504020204" pitchFamily="34" charset="0"/>
              </a:rPr>
              <a:t>Translational Vision Science &amp; Technology March 2022, Vol.11, 35.</a:t>
            </a:r>
          </a:p>
          <a:p>
            <a:r>
              <a:rPr lang="en-US" b="0" i="0" dirty="0">
                <a:solidFill>
                  <a:srgbClr val="1C1C1C"/>
                </a:solidFill>
                <a:effectLst/>
                <a:latin typeface="Open Sans" panose="020B0606030504020204" pitchFamily="34" charset="0"/>
              </a:rPr>
              <a:t>3. Marchese. </a:t>
            </a:r>
            <a:r>
              <a:rPr lang="en-GB" b="0" i="0" dirty="0">
                <a:solidFill>
                  <a:srgbClr val="222222"/>
                </a:solidFill>
                <a:effectLst/>
                <a:latin typeface="Arial" panose="020B0604020202020204" pitchFamily="34" charset="0"/>
              </a:rPr>
              <a:t>The Next Steps in Ocular Imaging in Uveitis. </a:t>
            </a:r>
            <a:r>
              <a:rPr lang="de-DE" b="0" i="0" dirty="0">
                <a:solidFill>
                  <a:srgbClr val="222222"/>
                </a:solidFill>
                <a:effectLst/>
                <a:latin typeface="Arial" panose="020B0604020202020204" pitchFamily="34" charset="0"/>
              </a:rPr>
              <a:t>Ocul Immunol Inflamm . 2022 Apr 12;1-8.</a:t>
            </a:r>
            <a:endParaRPr lang="en-US" b="0" dirty="0"/>
          </a:p>
        </p:txBody>
      </p:sp>
      <p:sp>
        <p:nvSpPr>
          <p:cNvPr id="4" name="Slide Number Placeholder 3"/>
          <p:cNvSpPr>
            <a:spLocks noGrp="1"/>
          </p:cNvSpPr>
          <p:nvPr>
            <p:ph type="sldNum" sz="quarter" idx="5"/>
          </p:nvPr>
        </p:nvSpPr>
        <p:spPr/>
        <p:txBody>
          <a:bodyPr/>
          <a:lstStyle/>
          <a:p>
            <a:fld id="{704F6EDA-EF8E-4E40-905C-964109FB6E9C}" type="slidenum">
              <a:rPr lang="en-US" smtClean="0"/>
              <a:t>125</a:t>
            </a:fld>
            <a:endParaRPr lang="en-US"/>
          </a:p>
        </p:txBody>
      </p:sp>
    </p:spTree>
    <p:extLst>
      <p:ext uri="{BB962C8B-B14F-4D97-AF65-F5344CB8AC3E}">
        <p14:creationId xmlns:p14="http://schemas.microsoft.com/office/powerpoint/2010/main" val="3555441938"/>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a:defRPr/>
            </a:pPr>
            <a:fld id="{5A651059-8DB8-5044-97F1-F934F7FC73CC}" type="slidenum">
              <a:rPr lang="en-US" smtClean="0"/>
              <a:pPr>
                <a:defRPr/>
              </a:pPr>
              <a:t>150</a:t>
            </a:fld>
            <a:endParaRPr lang="en-US"/>
          </a:p>
        </p:txBody>
      </p:sp>
    </p:spTree>
    <p:extLst>
      <p:ext uri="{BB962C8B-B14F-4D97-AF65-F5344CB8AC3E}">
        <p14:creationId xmlns:p14="http://schemas.microsoft.com/office/powerpoint/2010/main" val="1203296750"/>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current management of </a:t>
            </a:r>
            <a:r>
              <a:rPr lang="en-US" err="1"/>
              <a:t>nAMD</a:t>
            </a:r>
            <a:r>
              <a:rPr lang="en-US"/>
              <a:t> relies on OCT images acquired in the office taken during pre-specified patient visits. Here we see example of two eyes, both show significant amount of sub-retinal fluid on their pre-specified office visits. However, if we look at the data collected in between the office visits we can see that one eye had full resolution of fluid, while the other eye had persistent sub-retinal fluid.</a:t>
            </a:r>
          </a:p>
        </p:txBody>
      </p:sp>
      <p:sp>
        <p:nvSpPr>
          <p:cNvPr id="4" name="Slide Number Placeholder 3"/>
          <p:cNvSpPr>
            <a:spLocks noGrp="1"/>
          </p:cNvSpPr>
          <p:nvPr>
            <p:ph type="sldNum" sz="quarter" idx="5"/>
          </p:nvPr>
        </p:nvSpPr>
        <p:spPr/>
        <p:txBody>
          <a:bodyPr/>
          <a:lstStyle/>
          <a:p>
            <a:pPr>
              <a:defRPr/>
            </a:pPr>
            <a:fld id="{5A651059-8DB8-5044-97F1-F934F7FC73CC}" type="slidenum">
              <a:rPr lang="en-US" smtClean="0"/>
              <a:pPr>
                <a:defRPr/>
              </a:pPr>
              <a:t>154</a:t>
            </a:fld>
            <a:endParaRPr lang="en-US"/>
          </a:p>
        </p:txBody>
      </p:sp>
    </p:spTree>
    <p:extLst>
      <p:ext uri="{BB962C8B-B14F-4D97-AF65-F5344CB8AC3E}">
        <p14:creationId xmlns:p14="http://schemas.microsoft.com/office/powerpoint/2010/main" val="3938221508"/>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promise of home OCT is for patients to acquire such images in between in-office visits, that are automatically quantified by an AI-based algorithm. The fluid level is plotted as a trajectory over time, giving us granular information on temporal fluid behavior.</a:t>
            </a:r>
          </a:p>
        </p:txBody>
      </p:sp>
      <p:sp>
        <p:nvSpPr>
          <p:cNvPr id="4" name="Slide Number Placeholder 3"/>
          <p:cNvSpPr>
            <a:spLocks noGrp="1"/>
          </p:cNvSpPr>
          <p:nvPr>
            <p:ph type="sldNum" sz="quarter" idx="5"/>
          </p:nvPr>
        </p:nvSpPr>
        <p:spPr/>
        <p:txBody>
          <a:bodyPr/>
          <a:lstStyle/>
          <a:p>
            <a:pPr>
              <a:defRPr/>
            </a:pPr>
            <a:fld id="{5A651059-8DB8-5044-97F1-F934F7FC73CC}" type="slidenum">
              <a:rPr lang="en-US" smtClean="0"/>
              <a:pPr>
                <a:defRPr/>
              </a:pPr>
              <a:t>155</a:t>
            </a:fld>
            <a:endParaRPr lang="en-US"/>
          </a:p>
        </p:txBody>
      </p:sp>
    </p:spTree>
    <p:extLst>
      <p:ext uri="{BB962C8B-B14F-4D97-AF65-F5344CB8AC3E}">
        <p14:creationId xmlns:p14="http://schemas.microsoft.com/office/powerpoint/2010/main" val="3059755417"/>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While granular data collected by home OCT can be beneficial, it is not practical for physicians to review such high volume of images.</a:t>
            </a:r>
          </a:p>
        </p:txBody>
      </p:sp>
      <p:sp>
        <p:nvSpPr>
          <p:cNvPr id="4" name="Slide Number Placeholder 3"/>
          <p:cNvSpPr>
            <a:spLocks noGrp="1"/>
          </p:cNvSpPr>
          <p:nvPr>
            <p:ph type="sldNum" sz="quarter" idx="5"/>
          </p:nvPr>
        </p:nvSpPr>
        <p:spPr/>
        <p:txBody>
          <a:bodyPr/>
          <a:lstStyle/>
          <a:p>
            <a:pPr>
              <a:defRPr/>
            </a:pPr>
            <a:fld id="{5A651059-8DB8-5044-97F1-F934F7FC73CC}" type="slidenum">
              <a:rPr lang="en-US" smtClean="0"/>
              <a:pPr>
                <a:defRPr/>
              </a:pPr>
              <a:t>159</a:t>
            </a:fld>
            <a:endParaRPr lang="en-US"/>
          </a:p>
        </p:txBody>
      </p:sp>
    </p:spTree>
    <p:extLst>
      <p:ext uri="{BB962C8B-B14F-4D97-AF65-F5344CB8AC3E}">
        <p14:creationId xmlns:p14="http://schemas.microsoft.com/office/powerpoint/2010/main" val="2383075228"/>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This is where role of AI becomes critical. AI based algorithm detects and quantifies intra and subretinal fluid. This is presented as fluid thickness maps and also the data collected over time is displayed longitudinally. Now physician can see fluid dynamics from OCT images collected over an extended period in a single snapshot.</a:t>
            </a:r>
          </a:p>
        </p:txBody>
      </p:sp>
      <p:sp>
        <p:nvSpPr>
          <p:cNvPr id="4" name="Slide Number Placeholder 3"/>
          <p:cNvSpPr>
            <a:spLocks noGrp="1"/>
          </p:cNvSpPr>
          <p:nvPr>
            <p:ph type="sldNum" sz="quarter" idx="5"/>
          </p:nvPr>
        </p:nvSpPr>
        <p:spPr/>
        <p:txBody>
          <a:bodyPr/>
          <a:lstStyle/>
          <a:p>
            <a:pPr>
              <a:defRPr/>
            </a:pPr>
            <a:fld id="{5A651059-8DB8-5044-97F1-F934F7FC73CC}" type="slidenum">
              <a:rPr lang="en-US" smtClean="0"/>
              <a:pPr>
                <a:defRPr/>
              </a:pPr>
              <a:t>160</a:t>
            </a:fld>
            <a:endParaRPr lang="en-US"/>
          </a:p>
        </p:txBody>
      </p:sp>
    </p:spTree>
    <p:extLst>
      <p:ext uri="{BB962C8B-B14F-4D97-AF65-F5344CB8AC3E}">
        <p14:creationId xmlns:p14="http://schemas.microsoft.com/office/powerpoint/2010/main" val="306289351"/>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a:defRPr/>
            </a:pPr>
            <a:fld id="{5A651059-8DB8-5044-97F1-F934F7FC73CC}" type="slidenum">
              <a:rPr lang="en-US" smtClean="0"/>
              <a:pPr>
                <a:defRPr/>
              </a:pPr>
              <a:t>164</a:t>
            </a:fld>
            <a:endParaRPr lang="en-US"/>
          </a:p>
        </p:txBody>
      </p:sp>
    </p:spTree>
    <p:extLst>
      <p:ext uri="{BB962C8B-B14F-4D97-AF65-F5344CB8AC3E}">
        <p14:creationId xmlns:p14="http://schemas.microsoft.com/office/powerpoint/2010/main" val="785519907"/>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D9D751E-C03F-4B5C-BC0A-1E6025FD33F7}" type="slidenum">
              <a:rPr lang="en-US" smtClean="0"/>
              <a:t>165</a:t>
            </a:fld>
            <a:endParaRPr lang="en-US"/>
          </a:p>
        </p:txBody>
      </p:sp>
    </p:spTree>
    <p:extLst>
      <p:ext uri="{BB962C8B-B14F-4D97-AF65-F5344CB8AC3E}">
        <p14:creationId xmlns:p14="http://schemas.microsoft.com/office/powerpoint/2010/main" val="4148784221"/>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Tree>
    <p:extLst>
      <p:ext uri="{BB962C8B-B14F-4D97-AF65-F5344CB8AC3E}">
        <p14:creationId xmlns:p14="http://schemas.microsoft.com/office/powerpoint/2010/main" val="4259227437"/>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a:effectLst/>
                <a:latin typeface="Calibri" panose="020F0502020204030204" pitchFamily="34" charset="0"/>
                <a:ea typeface="Calibri" panose="020F0502020204030204" pitchFamily="34" charset="0"/>
                <a:cs typeface="Times New Roman" panose="02020603050405020304" pitchFamily="18" charset="0"/>
              </a:rPr>
              <a:t>While patients take nearly daily home OCT images at the comfort of their home no action from the investigating physicians is needed, until a notification is generated by the system. The notification is sent via an email to the investigator and the specified personnel of the site’s study team.</a:t>
            </a:r>
            <a:endParaRPr lang="en-US"/>
          </a:p>
          <a:p>
            <a:endParaRPr lang="en-US"/>
          </a:p>
        </p:txBody>
      </p:sp>
      <p:sp>
        <p:nvSpPr>
          <p:cNvPr id="4" name="Slide Number Placeholder 3"/>
          <p:cNvSpPr>
            <a:spLocks noGrp="1"/>
          </p:cNvSpPr>
          <p:nvPr>
            <p:ph type="sldNum" sz="quarter" idx="5"/>
          </p:nvPr>
        </p:nvSpPr>
        <p:spPr/>
        <p:txBody>
          <a:bodyPr/>
          <a:lstStyle/>
          <a:p>
            <a:fld id="{46FB7BDE-5070-49AE-A16F-CEEFC4E7D2A4}" type="slidenum">
              <a:rPr lang="en-US" smtClean="0"/>
              <a:t>168</a:t>
            </a:fld>
            <a:endParaRPr lang="en-US"/>
          </a:p>
        </p:txBody>
      </p:sp>
    </p:spTree>
    <p:extLst>
      <p:ext uri="{BB962C8B-B14F-4D97-AF65-F5344CB8AC3E}">
        <p14:creationId xmlns:p14="http://schemas.microsoft.com/office/powerpoint/2010/main" val="1981903974"/>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00">
                <a:effectLst/>
                <a:latin typeface="Calibri" panose="020F0502020204030204" pitchFamily="34" charset="0"/>
                <a:ea typeface="Calibri" panose="020F0502020204030204" pitchFamily="34" charset="0"/>
                <a:cs typeface="Times New Roman" panose="02020603050405020304" pitchFamily="18" charset="0"/>
              </a:rPr>
              <a:t>The notifications are generated based on the parameters set by the investigators. The physicians can set a fluid-based notification by setting a threshold for intra, sub or total retinal fluid. The physicians also a time-based notification reminder for periodic review of data.</a:t>
            </a:r>
            <a:endParaRPr lang="en-US"/>
          </a:p>
        </p:txBody>
      </p:sp>
      <p:sp>
        <p:nvSpPr>
          <p:cNvPr id="4" name="Slide Number Placeholder 3"/>
          <p:cNvSpPr>
            <a:spLocks noGrp="1"/>
          </p:cNvSpPr>
          <p:nvPr>
            <p:ph type="sldNum" sz="quarter" idx="5"/>
          </p:nvPr>
        </p:nvSpPr>
        <p:spPr/>
        <p:txBody>
          <a:bodyPr/>
          <a:lstStyle/>
          <a:p>
            <a:fld id="{46FB7BDE-5070-49AE-A16F-CEEFC4E7D2A4}" type="slidenum">
              <a:rPr lang="en-US" smtClean="0"/>
              <a:t>169</a:t>
            </a:fld>
            <a:endParaRPr lang="en-US"/>
          </a:p>
        </p:txBody>
      </p:sp>
    </p:spTree>
    <p:extLst>
      <p:ext uri="{BB962C8B-B14F-4D97-AF65-F5344CB8AC3E}">
        <p14:creationId xmlns:p14="http://schemas.microsoft.com/office/powerpoint/2010/main" val="2495778726"/>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t>If on notification review, physician determines an office visit is needed. The patient is evaluated in the office and a treatment decision is made.</a:t>
            </a:r>
          </a:p>
        </p:txBody>
      </p:sp>
      <p:sp>
        <p:nvSpPr>
          <p:cNvPr id="4" name="Slide Number Placeholder 3"/>
          <p:cNvSpPr>
            <a:spLocks noGrp="1"/>
          </p:cNvSpPr>
          <p:nvPr>
            <p:ph type="sldNum" sz="quarter" idx="5"/>
          </p:nvPr>
        </p:nvSpPr>
        <p:spPr/>
        <p:txBody>
          <a:bodyPr/>
          <a:lstStyle/>
          <a:p>
            <a:fld id="{46FB7BDE-5070-49AE-A16F-CEEFC4E7D2A4}" type="slidenum">
              <a:rPr lang="en-US" smtClean="0"/>
              <a:t>170</a:t>
            </a:fld>
            <a:endParaRPr lang="en-US"/>
          </a:p>
        </p:txBody>
      </p:sp>
    </p:spTree>
    <p:extLst>
      <p:ext uri="{BB962C8B-B14F-4D97-AF65-F5344CB8AC3E}">
        <p14:creationId xmlns:p14="http://schemas.microsoft.com/office/powerpoint/2010/main" val="2405964139"/>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Let’s discuss key elements required for home OCT to be practical and evidence available to date to support each of them. The 3 key elements we will discuss in this presentation are ability of the patients to self-acquire data and use the device at home for the extended period. The fidelity of AI algorithms to automatically detect and quantify the fluid levels. And finally, evidence along the lines of impact of home OCT on physician decision making and patient management.</a:t>
            </a:r>
          </a:p>
        </p:txBody>
      </p:sp>
      <p:sp>
        <p:nvSpPr>
          <p:cNvPr id="4" name="Slide Number Placeholder 3"/>
          <p:cNvSpPr>
            <a:spLocks noGrp="1"/>
          </p:cNvSpPr>
          <p:nvPr>
            <p:ph type="sldNum" sz="quarter" idx="5"/>
          </p:nvPr>
        </p:nvSpPr>
        <p:spPr/>
        <p:txBody>
          <a:bodyPr/>
          <a:lstStyle/>
          <a:p>
            <a:fld id="{6B49D2FA-CEDA-4ED1-9854-421F51E4042E}" type="slidenum">
              <a:rPr lang="en-US" smtClean="0"/>
              <a:t>172</a:t>
            </a:fld>
            <a:endParaRPr lang="en-US"/>
          </a:p>
        </p:txBody>
      </p:sp>
    </p:spTree>
    <p:extLst>
      <p:ext uri="{BB962C8B-B14F-4D97-AF65-F5344CB8AC3E}">
        <p14:creationId xmlns:p14="http://schemas.microsoft.com/office/powerpoint/2010/main" val="1203888367"/>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 335 patient cross-sectional study with 4 sites was performed, where </a:t>
            </a:r>
            <a:r>
              <a:rPr lang="en-US" err="1"/>
              <a:t>nAMD</a:t>
            </a:r>
            <a:r>
              <a:rPr lang="en-US"/>
              <a:t> patients self imaged with no additional assistance other than the on-device tutorial. The study found 91% of the patients were successful in performing self-imaging. This study enrolled patients with VA down to 20/400, the patients with VA &gt; 20/320 showed significantly better ability to perform than those with worse VA. A subsequent study led by </a:t>
            </a:r>
            <a:r>
              <a:rPr lang="en-US" err="1"/>
              <a:t>DrsHeier</a:t>
            </a:r>
            <a:r>
              <a:rPr lang="en-US"/>
              <a:t> and </a:t>
            </a:r>
            <a:r>
              <a:rPr lang="en-US" err="1"/>
              <a:t>Holekamp</a:t>
            </a:r>
            <a:r>
              <a:rPr lang="en-US"/>
              <a:t> evaluated feasibility of home use of OCT device with 15 patients over 3 months, all patients had VA &gt; 20/320. The study showed very high imageability rates, as well as good adherence with 5.7 scans/week.  DRCR-net sponsored protocol AK, enrolled 14 patients, for a 6-month period at 3 sites. The study again found an excellent adherence rate at 6.3 scans per week and positive patient experience. The study noted the importance of internet connectivity in patient willingness to participate in such a remote monitoring program.</a:t>
            </a:r>
          </a:p>
        </p:txBody>
      </p:sp>
      <p:sp>
        <p:nvSpPr>
          <p:cNvPr id="4" name="Slide Number Placeholder 3"/>
          <p:cNvSpPr>
            <a:spLocks noGrp="1"/>
          </p:cNvSpPr>
          <p:nvPr>
            <p:ph type="sldNum" sz="quarter" idx="5"/>
          </p:nvPr>
        </p:nvSpPr>
        <p:spPr/>
        <p:txBody>
          <a:bodyPr/>
          <a:lstStyle/>
          <a:p>
            <a:fld id="{6B49D2FA-CEDA-4ED1-9854-421F51E4042E}" type="slidenum">
              <a:rPr lang="en-US" smtClean="0"/>
              <a:t>173</a:t>
            </a:fld>
            <a:endParaRPr lang="en-US"/>
          </a:p>
        </p:txBody>
      </p:sp>
    </p:spTree>
    <p:extLst>
      <p:ext uri="{BB962C8B-B14F-4D97-AF65-F5344CB8AC3E}">
        <p14:creationId xmlns:p14="http://schemas.microsoft.com/office/powerpoint/2010/main" val="3107920029"/>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next item on the list is evidence behind automated fluid quantification. Notal OCT analyzer or NOA is a deep learning algorithm that quantifies intraretinal and subretinal fluid in home OCT volumetric scans. Kim et. al. tested fidelity of this algorithm. They compared the NOA calculated fluid volumes with those obtained via manual segmentation performed by expert graders. The study reported a correlation of over 91% between NOA and the graders. The Bland Altman analysis showed a mean difference of 2.7 </a:t>
            </a:r>
            <a:r>
              <a:rPr lang="en-US" err="1"/>
              <a:t>nL</a:t>
            </a:r>
            <a:r>
              <a:rPr lang="en-US"/>
              <a:t>, with a 95% limit of agreement between +39.7 </a:t>
            </a:r>
            <a:r>
              <a:rPr lang="en-US" err="1"/>
              <a:t>nL</a:t>
            </a:r>
            <a:r>
              <a:rPr lang="en-US"/>
              <a:t> to -45.2 </a:t>
            </a:r>
            <a:r>
              <a:rPr lang="en-US" err="1"/>
              <a:t>nL</a:t>
            </a:r>
            <a:r>
              <a:rPr lang="en-US"/>
              <a:t>.</a:t>
            </a:r>
          </a:p>
          <a:p>
            <a:endParaRPr lang="en-US"/>
          </a:p>
          <a:p>
            <a:r>
              <a:rPr lang="en-US"/>
              <a:t>Study by Liu et. al focused on presence of fluid and found 92% agreement between NOA and retina specialist when determining presence of fluid. Blinder and others showed that in cases where more than 10-nL of fluid was present, there was 100% agreement between the reading center and NOA in regards to presence or absence of fluid.</a:t>
            </a:r>
          </a:p>
        </p:txBody>
      </p:sp>
      <p:sp>
        <p:nvSpPr>
          <p:cNvPr id="4" name="Slide Number Placeholder 3"/>
          <p:cNvSpPr>
            <a:spLocks noGrp="1"/>
          </p:cNvSpPr>
          <p:nvPr>
            <p:ph type="sldNum" sz="quarter" idx="5"/>
          </p:nvPr>
        </p:nvSpPr>
        <p:spPr/>
        <p:txBody>
          <a:bodyPr/>
          <a:lstStyle/>
          <a:p>
            <a:fld id="{6B49D2FA-CEDA-4ED1-9854-421F51E4042E}" type="slidenum">
              <a:rPr lang="en-US" smtClean="0"/>
              <a:t>174</a:t>
            </a:fld>
            <a:endParaRPr lang="en-US"/>
          </a:p>
        </p:txBody>
      </p:sp>
    </p:spTree>
    <p:extLst>
      <p:ext uri="{BB962C8B-B14F-4D97-AF65-F5344CB8AC3E}">
        <p14:creationId xmlns:p14="http://schemas.microsoft.com/office/powerpoint/2010/main" val="1350345634"/>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Finally we look at the evidence available to date in regard to potential impact of home monitoring on patient management. A trial was recently conducted for the first time ever to not only test the feasibility of home OCT but also under its impact on patient management under an IRB approved protocol. This trial </a:t>
            </a:r>
            <a:r>
              <a:rPr lang="en-US" err="1"/>
              <a:t>dmemonstrated</a:t>
            </a:r>
            <a:r>
              <a:rPr lang="en-US"/>
              <a:t> showed use of home OCT resulted in significant reduction on treatment frequency compared to the treatment frequency for the same patients before starting the home OCT program. Specifically, average retreatment intervals were increased from 8 week/treatment to 15.3 weeks/treatment, while maintaining patient visual acuity.</a:t>
            </a:r>
          </a:p>
        </p:txBody>
      </p:sp>
      <p:sp>
        <p:nvSpPr>
          <p:cNvPr id="4" name="Slide Number Placeholder 3"/>
          <p:cNvSpPr>
            <a:spLocks noGrp="1"/>
          </p:cNvSpPr>
          <p:nvPr>
            <p:ph type="sldNum" sz="quarter" idx="5"/>
          </p:nvPr>
        </p:nvSpPr>
        <p:spPr/>
        <p:txBody>
          <a:bodyPr/>
          <a:lstStyle/>
          <a:p>
            <a:fld id="{6B49D2FA-CEDA-4ED1-9854-421F51E4042E}" type="slidenum">
              <a:rPr lang="en-US" smtClean="0"/>
              <a:t>175</a:t>
            </a:fld>
            <a:endParaRPr lang="en-US"/>
          </a:p>
        </p:txBody>
      </p:sp>
    </p:spTree>
    <p:extLst>
      <p:ext uri="{BB962C8B-B14F-4D97-AF65-F5344CB8AC3E}">
        <p14:creationId xmlns:p14="http://schemas.microsoft.com/office/powerpoint/2010/main" val="3360864696"/>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23AD68-C96C-0805-85E4-EEC1E531D52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B617F25-4B5E-7FD4-FE2D-E123A8ADD63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49E3B3F-BEE3-F740-47F7-CEB866FC9060}"/>
              </a:ext>
            </a:extLst>
          </p:cNvPr>
          <p:cNvSpPr>
            <a:spLocks noGrp="1"/>
          </p:cNvSpPr>
          <p:nvPr>
            <p:ph type="body" idx="1"/>
          </p:nvPr>
        </p:nvSpPr>
        <p:spPr/>
        <p:txBody>
          <a:bodyPr/>
          <a:lstStyle/>
          <a:p>
            <a:r>
              <a:rPr lang="en-US"/>
              <a:t>Another study was performed to understand impact of home OCT on physician decision making. 15 retina specialist reviewed home OCT data, that was acquired from the studies where patients monitored on home OCT but the visit and treatment decisions were made per standard of care. Physicians decisions in presence of home OCT data were compared to those made in actual care. It was found that retina specialist didn’t treat patients in 42.7% of cases when they were treated in the real world. However, when they did decide to treat, there was a difference in treatment timing, and in two thirds of cases the decided to treat more than 1 week sooner than the standard of care.</a:t>
            </a:r>
          </a:p>
        </p:txBody>
      </p:sp>
      <p:sp>
        <p:nvSpPr>
          <p:cNvPr id="4" name="Slide Number Placeholder 3">
            <a:extLst>
              <a:ext uri="{FF2B5EF4-FFF2-40B4-BE49-F238E27FC236}">
                <a16:creationId xmlns:a16="http://schemas.microsoft.com/office/drawing/2014/main" id="{107C30F1-CF4D-C4F4-401C-FB6F486A1F24}"/>
              </a:ext>
            </a:extLst>
          </p:cNvPr>
          <p:cNvSpPr>
            <a:spLocks noGrp="1"/>
          </p:cNvSpPr>
          <p:nvPr>
            <p:ph type="sldNum" sz="quarter" idx="5"/>
          </p:nvPr>
        </p:nvSpPr>
        <p:spPr/>
        <p:txBody>
          <a:bodyPr/>
          <a:lstStyle/>
          <a:p>
            <a:fld id="{6B49D2FA-CEDA-4ED1-9854-421F51E4042E}" type="slidenum">
              <a:rPr lang="en-US" smtClean="0"/>
              <a:t>176</a:t>
            </a:fld>
            <a:endParaRPr lang="en-US"/>
          </a:p>
        </p:txBody>
      </p:sp>
    </p:spTree>
    <p:extLst>
      <p:ext uri="{BB962C8B-B14F-4D97-AF65-F5344CB8AC3E}">
        <p14:creationId xmlns:p14="http://schemas.microsoft.com/office/powerpoint/2010/main" val="2744756053"/>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D9D751E-C03F-4B5C-BC0A-1E6025FD33F7}" type="slidenum">
              <a:rPr lang="en-US" smtClean="0"/>
              <a:t>178</a:t>
            </a:fld>
            <a:endParaRPr lang="en-US"/>
          </a:p>
        </p:txBody>
      </p:sp>
    </p:spTree>
    <p:extLst>
      <p:ext uri="{BB962C8B-B14F-4D97-AF65-F5344CB8AC3E}">
        <p14:creationId xmlns:p14="http://schemas.microsoft.com/office/powerpoint/2010/main" val="1041059298"/>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1BA4C61B-9EBE-40C9-B0E4-227F4734313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182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56124569"/>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1BA4C61B-9EBE-40C9-B0E4-227F4734313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183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647751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Master" Target="../slideMasters/slideMaster2.xml"/><Relationship Id="rId5" Type="http://schemas.openxmlformats.org/officeDocument/2006/relationships/image" Target="../media/image7.svg"/><Relationship Id="rId4" Type="http://schemas.openxmlformats.org/officeDocument/2006/relationships/image" Target="../media/image6.png"/></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Master" Target="../slideMasters/slideMaster2.xml"/><Relationship Id="rId5" Type="http://schemas.openxmlformats.org/officeDocument/2006/relationships/image" Target="../media/image7.svg"/><Relationship Id="rId4" Type="http://schemas.openxmlformats.org/officeDocument/2006/relationships/image" Target="../media/image6.png"/></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4.png"/><Relationship Id="rId1" Type="http://schemas.openxmlformats.org/officeDocument/2006/relationships/slideMaster" Target="../slideMasters/slideMaster2.xml"/><Relationship Id="rId5" Type="http://schemas.openxmlformats.org/officeDocument/2006/relationships/image" Target="../media/image7.svg"/><Relationship Id="rId4" Type="http://schemas.openxmlformats.org/officeDocument/2006/relationships/image" Target="../media/image6.png"/></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4.png"/><Relationship Id="rId1" Type="http://schemas.openxmlformats.org/officeDocument/2006/relationships/slideMaster" Target="../slideMasters/slideMaster2.xml"/><Relationship Id="rId5" Type="http://schemas.openxmlformats.org/officeDocument/2006/relationships/image" Target="../media/image7.svg"/><Relationship Id="rId4" Type="http://schemas.openxmlformats.org/officeDocument/2006/relationships/image" Target="../media/image6.png"/></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11.svg"/><Relationship Id="rId7" Type="http://schemas.openxmlformats.org/officeDocument/2006/relationships/image" Target="../media/image7.svg"/><Relationship Id="rId2" Type="http://schemas.openxmlformats.org/officeDocument/2006/relationships/image" Target="../media/image10.png"/><Relationship Id="rId1" Type="http://schemas.openxmlformats.org/officeDocument/2006/relationships/slideMaster" Target="../slideMasters/slideMaster2.xml"/><Relationship Id="rId6" Type="http://schemas.openxmlformats.org/officeDocument/2006/relationships/image" Target="../media/image6.png"/><Relationship Id="rId5" Type="http://schemas.openxmlformats.org/officeDocument/2006/relationships/image" Target="../media/image9.svg"/><Relationship Id="rId4" Type="http://schemas.openxmlformats.org/officeDocument/2006/relationships/image" Target="../media/image4.png"/></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2.jpg"/><Relationship Id="rId1" Type="http://schemas.openxmlformats.org/officeDocument/2006/relationships/slideMaster" Target="../slideMasters/slideMaster2.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9.svg"/></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2.png"/><Relationship Id="rId1" Type="http://schemas.openxmlformats.org/officeDocument/2006/relationships/slideMaster" Target="../slideMasters/slideMaster2.xml"/><Relationship Id="rId5" Type="http://schemas.openxmlformats.org/officeDocument/2006/relationships/image" Target="../media/image15.svg"/><Relationship Id="rId4" Type="http://schemas.openxmlformats.org/officeDocument/2006/relationships/image" Target="../media/image14.png"/></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17.svg"/><Relationship Id="rId7" Type="http://schemas.openxmlformats.org/officeDocument/2006/relationships/image" Target="../media/image7.svg"/><Relationship Id="rId2" Type="http://schemas.openxmlformats.org/officeDocument/2006/relationships/image" Target="../media/image16.png"/><Relationship Id="rId1" Type="http://schemas.openxmlformats.org/officeDocument/2006/relationships/slideMaster" Target="../slideMasters/slideMaster2.xml"/><Relationship Id="rId6" Type="http://schemas.openxmlformats.org/officeDocument/2006/relationships/image" Target="../media/image6.png"/><Relationship Id="rId5" Type="http://schemas.openxmlformats.org/officeDocument/2006/relationships/image" Target="../media/image9.svg"/><Relationship Id="rId4" Type="http://schemas.openxmlformats.org/officeDocument/2006/relationships/image" Target="../media/image4.png"/></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43.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46.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1A1155-DF0A-9C60-6CFE-09A34B50099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CEE18EB-F136-9BCF-C575-9753609A6D4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0E038C3-6902-81CF-D7E2-5FB137388961}"/>
              </a:ext>
            </a:extLst>
          </p:cNvPr>
          <p:cNvSpPr>
            <a:spLocks noGrp="1"/>
          </p:cNvSpPr>
          <p:nvPr>
            <p:ph type="dt" sz="half" idx="10"/>
          </p:nvPr>
        </p:nvSpPr>
        <p:spPr/>
        <p:txBody>
          <a:bodyPr/>
          <a:lstStyle/>
          <a:p>
            <a:fld id="{260EF8F0-67BD-6B4D-8239-6ABAE7B823B7}" type="datetimeFigureOut">
              <a:rPr lang="en-US" smtClean="0"/>
              <a:t>07/18/2024</a:t>
            </a:fld>
            <a:endParaRPr lang="en-US"/>
          </a:p>
        </p:txBody>
      </p:sp>
      <p:sp>
        <p:nvSpPr>
          <p:cNvPr id="5" name="Footer Placeholder 4">
            <a:extLst>
              <a:ext uri="{FF2B5EF4-FFF2-40B4-BE49-F238E27FC236}">
                <a16:creationId xmlns:a16="http://schemas.microsoft.com/office/drawing/2014/main" id="{B9D40E91-9E74-CB14-D659-969A2F370BF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B2AEC04-A2D2-9143-40FC-1182384C0269}"/>
              </a:ext>
            </a:extLst>
          </p:cNvPr>
          <p:cNvSpPr>
            <a:spLocks noGrp="1"/>
          </p:cNvSpPr>
          <p:nvPr>
            <p:ph type="sldNum" sz="quarter" idx="12"/>
          </p:nvPr>
        </p:nvSpPr>
        <p:spPr/>
        <p:txBody>
          <a:bodyPr/>
          <a:lstStyle/>
          <a:p>
            <a:fld id="{DE43DE9E-F84C-164F-BEE0-20D393803A35}" type="slidenum">
              <a:rPr lang="en-US" smtClean="0"/>
              <a:t>‹#›</a:t>
            </a:fld>
            <a:endParaRPr lang="en-US"/>
          </a:p>
        </p:txBody>
      </p:sp>
    </p:spTree>
    <p:extLst>
      <p:ext uri="{BB962C8B-B14F-4D97-AF65-F5344CB8AC3E}">
        <p14:creationId xmlns:p14="http://schemas.microsoft.com/office/powerpoint/2010/main" val="9587530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5E9589-A43E-CB54-3CF0-211CD83717D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8ED4E2A-B39B-8024-B406-FEE7465CFB2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A84A388-598B-CEAB-4927-1091F80449AB}"/>
              </a:ext>
            </a:extLst>
          </p:cNvPr>
          <p:cNvSpPr>
            <a:spLocks noGrp="1"/>
          </p:cNvSpPr>
          <p:nvPr>
            <p:ph type="dt" sz="half" idx="10"/>
          </p:nvPr>
        </p:nvSpPr>
        <p:spPr/>
        <p:txBody>
          <a:bodyPr/>
          <a:lstStyle/>
          <a:p>
            <a:fld id="{260EF8F0-67BD-6B4D-8239-6ABAE7B823B7}" type="datetimeFigureOut">
              <a:rPr lang="en-US" smtClean="0"/>
              <a:t>07/18/2024</a:t>
            </a:fld>
            <a:endParaRPr lang="en-US"/>
          </a:p>
        </p:txBody>
      </p:sp>
      <p:sp>
        <p:nvSpPr>
          <p:cNvPr id="5" name="Footer Placeholder 4">
            <a:extLst>
              <a:ext uri="{FF2B5EF4-FFF2-40B4-BE49-F238E27FC236}">
                <a16:creationId xmlns:a16="http://schemas.microsoft.com/office/drawing/2014/main" id="{2214E407-423F-2B70-2158-0B3DAEE4F69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7AD1175-BA02-AAE1-6337-A22AAE520488}"/>
              </a:ext>
            </a:extLst>
          </p:cNvPr>
          <p:cNvSpPr>
            <a:spLocks noGrp="1"/>
          </p:cNvSpPr>
          <p:nvPr>
            <p:ph type="sldNum" sz="quarter" idx="12"/>
          </p:nvPr>
        </p:nvSpPr>
        <p:spPr/>
        <p:txBody>
          <a:bodyPr/>
          <a:lstStyle/>
          <a:p>
            <a:fld id="{DE43DE9E-F84C-164F-BEE0-20D393803A35}" type="slidenum">
              <a:rPr lang="en-US" smtClean="0"/>
              <a:t>‹#›</a:t>
            </a:fld>
            <a:endParaRPr lang="en-US"/>
          </a:p>
        </p:txBody>
      </p:sp>
    </p:spTree>
    <p:extLst>
      <p:ext uri="{BB962C8B-B14F-4D97-AF65-F5344CB8AC3E}">
        <p14:creationId xmlns:p14="http://schemas.microsoft.com/office/powerpoint/2010/main" val="18580029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FE0E2-5F1D-F699-373E-FEBD2D2F2AB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BD6E089-2605-7507-4B81-58BD24BE9D7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196590E-D595-C626-05E5-68D59FE85BE2}"/>
              </a:ext>
            </a:extLst>
          </p:cNvPr>
          <p:cNvSpPr>
            <a:spLocks noGrp="1"/>
          </p:cNvSpPr>
          <p:nvPr>
            <p:ph type="dt" sz="half" idx="10"/>
          </p:nvPr>
        </p:nvSpPr>
        <p:spPr/>
        <p:txBody>
          <a:bodyPr/>
          <a:lstStyle/>
          <a:p>
            <a:fld id="{260EF8F0-67BD-6B4D-8239-6ABAE7B823B7}" type="datetimeFigureOut">
              <a:rPr lang="en-US" smtClean="0"/>
              <a:t>07/18/2024</a:t>
            </a:fld>
            <a:endParaRPr lang="en-US"/>
          </a:p>
        </p:txBody>
      </p:sp>
      <p:sp>
        <p:nvSpPr>
          <p:cNvPr id="5" name="Footer Placeholder 4">
            <a:extLst>
              <a:ext uri="{FF2B5EF4-FFF2-40B4-BE49-F238E27FC236}">
                <a16:creationId xmlns:a16="http://schemas.microsoft.com/office/drawing/2014/main" id="{69BEF33E-E0FF-369A-F4D7-09038CEB07B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EE52AD8-42C6-B852-F275-5DF536C69375}"/>
              </a:ext>
            </a:extLst>
          </p:cNvPr>
          <p:cNvSpPr>
            <a:spLocks noGrp="1"/>
          </p:cNvSpPr>
          <p:nvPr>
            <p:ph type="sldNum" sz="quarter" idx="12"/>
          </p:nvPr>
        </p:nvSpPr>
        <p:spPr/>
        <p:txBody>
          <a:bodyPr/>
          <a:lstStyle/>
          <a:p>
            <a:fld id="{DE43DE9E-F84C-164F-BEE0-20D393803A35}" type="slidenum">
              <a:rPr lang="en-US" smtClean="0"/>
              <a:t>‹#›</a:t>
            </a:fld>
            <a:endParaRPr lang="en-US"/>
          </a:p>
        </p:txBody>
      </p:sp>
    </p:spTree>
    <p:extLst>
      <p:ext uri="{BB962C8B-B14F-4D97-AF65-F5344CB8AC3E}">
        <p14:creationId xmlns:p14="http://schemas.microsoft.com/office/powerpoint/2010/main" val="6947874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C03E84-E8E5-A031-199A-157A0B06F0B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3C9DA7C-B8C5-50A7-9FC2-13CBC7F8C76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CE1EE7D-7764-782B-EE3A-1EE7FBEED16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936412-177C-BECD-DDE3-6447F81BA996}"/>
              </a:ext>
            </a:extLst>
          </p:cNvPr>
          <p:cNvSpPr>
            <a:spLocks noGrp="1"/>
          </p:cNvSpPr>
          <p:nvPr>
            <p:ph type="dt" sz="half" idx="10"/>
          </p:nvPr>
        </p:nvSpPr>
        <p:spPr/>
        <p:txBody>
          <a:bodyPr/>
          <a:lstStyle/>
          <a:p>
            <a:fld id="{260EF8F0-67BD-6B4D-8239-6ABAE7B823B7}" type="datetimeFigureOut">
              <a:rPr lang="en-US" smtClean="0"/>
              <a:t>07/18/2024</a:t>
            </a:fld>
            <a:endParaRPr lang="en-US"/>
          </a:p>
        </p:txBody>
      </p:sp>
      <p:sp>
        <p:nvSpPr>
          <p:cNvPr id="6" name="Footer Placeholder 5">
            <a:extLst>
              <a:ext uri="{FF2B5EF4-FFF2-40B4-BE49-F238E27FC236}">
                <a16:creationId xmlns:a16="http://schemas.microsoft.com/office/drawing/2014/main" id="{886E5D26-0261-3E05-C5D1-A76E6A04C5C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A34DF8D-AA99-66E3-6DE0-8B25D3A50924}"/>
              </a:ext>
            </a:extLst>
          </p:cNvPr>
          <p:cNvSpPr>
            <a:spLocks noGrp="1"/>
          </p:cNvSpPr>
          <p:nvPr>
            <p:ph type="sldNum" sz="quarter" idx="12"/>
          </p:nvPr>
        </p:nvSpPr>
        <p:spPr/>
        <p:txBody>
          <a:bodyPr/>
          <a:lstStyle/>
          <a:p>
            <a:fld id="{DE43DE9E-F84C-164F-BEE0-20D393803A35}" type="slidenum">
              <a:rPr lang="en-US" smtClean="0"/>
              <a:t>‹#›</a:t>
            </a:fld>
            <a:endParaRPr lang="en-US"/>
          </a:p>
        </p:txBody>
      </p:sp>
    </p:spTree>
    <p:extLst>
      <p:ext uri="{BB962C8B-B14F-4D97-AF65-F5344CB8AC3E}">
        <p14:creationId xmlns:p14="http://schemas.microsoft.com/office/powerpoint/2010/main" val="41627138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C2124A-973E-03FE-A69E-07497EDDFEAF}"/>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E4F3DCC-1587-1240-BE00-0817A178114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25023CE-A856-6896-D4B9-DF49B1BB3E4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6515BCE-A1DB-9FA5-B953-0FC5446A132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551BD22-1B2F-46B8-F4DD-091A8F626AD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B2E26A1-A6BE-6A83-FAE2-7ACD85387178}"/>
              </a:ext>
            </a:extLst>
          </p:cNvPr>
          <p:cNvSpPr>
            <a:spLocks noGrp="1"/>
          </p:cNvSpPr>
          <p:nvPr>
            <p:ph type="dt" sz="half" idx="10"/>
          </p:nvPr>
        </p:nvSpPr>
        <p:spPr/>
        <p:txBody>
          <a:bodyPr/>
          <a:lstStyle/>
          <a:p>
            <a:fld id="{260EF8F0-67BD-6B4D-8239-6ABAE7B823B7}" type="datetimeFigureOut">
              <a:rPr lang="en-US" smtClean="0"/>
              <a:t>07/18/2024</a:t>
            </a:fld>
            <a:endParaRPr lang="en-US"/>
          </a:p>
        </p:txBody>
      </p:sp>
      <p:sp>
        <p:nvSpPr>
          <p:cNvPr id="8" name="Footer Placeholder 7">
            <a:extLst>
              <a:ext uri="{FF2B5EF4-FFF2-40B4-BE49-F238E27FC236}">
                <a16:creationId xmlns:a16="http://schemas.microsoft.com/office/drawing/2014/main" id="{DCC53F1E-E103-AA36-EAA3-8E858FA321C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3846559-E4CE-6D62-8F75-6054D2C43049}"/>
              </a:ext>
            </a:extLst>
          </p:cNvPr>
          <p:cNvSpPr>
            <a:spLocks noGrp="1"/>
          </p:cNvSpPr>
          <p:nvPr>
            <p:ph type="sldNum" sz="quarter" idx="12"/>
          </p:nvPr>
        </p:nvSpPr>
        <p:spPr/>
        <p:txBody>
          <a:bodyPr/>
          <a:lstStyle/>
          <a:p>
            <a:fld id="{DE43DE9E-F84C-164F-BEE0-20D393803A35}" type="slidenum">
              <a:rPr lang="en-US" smtClean="0"/>
              <a:t>‹#›</a:t>
            </a:fld>
            <a:endParaRPr lang="en-US"/>
          </a:p>
        </p:txBody>
      </p:sp>
    </p:spTree>
    <p:extLst>
      <p:ext uri="{BB962C8B-B14F-4D97-AF65-F5344CB8AC3E}">
        <p14:creationId xmlns:p14="http://schemas.microsoft.com/office/powerpoint/2010/main" val="16417318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57D86-21C0-C22E-A00D-0EA8FAA0EBFA}"/>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4F6DD7D1-4AF8-7358-C966-4B169BDA5EFF}"/>
              </a:ext>
            </a:extLst>
          </p:cNvPr>
          <p:cNvSpPr>
            <a:spLocks noGrp="1"/>
          </p:cNvSpPr>
          <p:nvPr>
            <p:ph type="dt" sz="half" idx="10"/>
          </p:nvPr>
        </p:nvSpPr>
        <p:spPr/>
        <p:txBody>
          <a:bodyPr/>
          <a:lstStyle/>
          <a:p>
            <a:fld id="{260EF8F0-67BD-6B4D-8239-6ABAE7B823B7}" type="datetimeFigureOut">
              <a:rPr lang="en-US" smtClean="0"/>
              <a:t>07/18/2024</a:t>
            </a:fld>
            <a:endParaRPr lang="en-US"/>
          </a:p>
        </p:txBody>
      </p:sp>
      <p:sp>
        <p:nvSpPr>
          <p:cNvPr id="4" name="Footer Placeholder 3">
            <a:extLst>
              <a:ext uri="{FF2B5EF4-FFF2-40B4-BE49-F238E27FC236}">
                <a16:creationId xmlns:a16="http://schemas.microsoft.com/office/drawing/2014/main" id="{ED2A566E-E976-2D9C-9FB6-EE519775215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64DF495-6FD1-2883-F1EC-9BA07B7C1BB1}"/>
              </a:ext>
            </a:extLst>
          </p:cNvPr>
          <p:cNvSpPr>
            <a:spLocks noGrp="1"/>
          </p:cNvSpPr>
          <p:nvPr>
            <p:ph type="sldNum" sz="quarter" idx="12"/>
          </p:nvPr>
        </p:nvSpPr>
        <p:spPr/>
        <p:txBody>
          <a:bodyPr/>
          <a:lstStyle/>
          <a:p>
            <a:fld id="{DE43DE9E-F84C-164F-BEE0-20D393803A35}" type="slidenum">
              <a:rPr lang="en-US" smtClean="0"/>
              <a:t>‹#›</a:t>
            </a:fld>
            <a:endParaRPr lang="en-US"/>
          </a:p>
        </p:txBody>
      </p:sp>
    </p:spTree>
    <p:extLst>
      <p:ext uri="{BB962C8B-B14F-4D97-AF65-F5344CB8AC3E}">
        <p14:creationId xmlns:p14="http://schemas.microsoft.com/office/powerpoint/2010/main" val="33245877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60697E-F813-5FB9-5B4A-56880EE3177D}"/>
              </a:ext>
            </a:extLst>
          </p:cNvPr>
          <p:cNvSpPr>
            <a:spLocks noGrp="1"/>
          </p:cNvSpPr>
          <p:nvPr>
            <p:ph type="dt" sz="half" idx="10"/>
          </p:nvPr>
        </p:nvSpPr>
        <p:spPr/>
        <p:txBody>
          <a:bodyPr/>
          <a:lstStyle/>
          <a:p>
            <a:fld id="{260EF8F0-67BD-6B4D-8239-6ABAE7B823B7}" type="datetimeFigureOut">
              <a:rPr lang="en-US" smtClean="0"/>
              <a:t>07/18/2024</a:t>
            </a:fld>
            <a:endParaRPr lang="en-US"/>
          </a:p>
        </p:txBody>
      </p:sp>
      <p:sp>
        <p:nvSpPr>
          <p:cNvPr id="3" name="Footer Placeholder 2">
            <a:extLst>
              <a:ext uri="{FF2B5EF4-FFF2-40B4-BE49-F238E27FC236}">
                <a16:creationId xmlns:a16="http://schemas.microsoft.com/office/drawing/2014/main" id="{C7E50911-6DB3-4A4A-E169-FBB3BBBE6AA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FACBA0E-F95C-39DA-A420-15D279361691}"/>
              </a:ext>
            </a:extLst>
          </p:cNvPr>
          <p:cNvSpPr>
            <a:spLocks noGrp="1"/>
          </p:cNvSpPr>
          <p:nvPr>
            <p:ph type="sldNum" sz="quarter" idx="12"/>
          </p:nvPr>
        </p:nvSpPr>
        <p:spPr/>
        <p:txBody>
          <a:bodyPr/>
          <a:lstStyle/>
          <a:p>
            <a:fld id="{DE43DE9E-F84C-164F-BEE0-20D393803A35}" type="slidenum">
              <a:rPr lang="en-US" smtClean="0"/>
              <a:t>‹#›</a:t>
            </a:fld>
            <a:endParaRPr lang="en-US"/>
          </a:p>
        </p:txBody>
      </p:sp>
    </p:spTree>
    <p:extLst>
      <p:ext uri="{BB962C8B-B14F-4D97-AF65-F5344CB8AC3E}">
        <p14:creationId xmlns:p14="http://schemas.microsoft.com/office/powerpoint/2010/main" val="39507599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55FF6-F21C-7765-0C09-0D614AC0BC6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5046172E-7182-948F-28C9-1CED9241B1E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B98BC961-310B-3010-5A68-D8157AC01CE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13A792D-214B-A08A-6FC5-9FC68B2B3868}"/>
              </a:ext>
            </a:extLst>
          </p:cNvPr>
          <p:cNvSpPr>
            <a:spLocks noGrp="1"/>
          </p:cNvSpPr>
          <p:nvPr>
            <p:ph type="dt" sz="half" idx="10"/>
          </p:nvPr>
        </p:nvSpPr>
        <p:spPr/>
        <p:txBody>
          <a:bodyPr/>
          <a:lstStyle/>
          <a:p>
            <a:fld id="{260EF8F0-67BD-6B4D-8239-6ABAE7B823B7}" type="datetimeFigureOut">
              <a:rPr lang="en-US" smtClean="0"/>
              <a:t>07/18/2024</a:t>
            </a:fld>
            <a:endParaRPr lang="en-US"/>
          </a:p>
        </p:txBody>
      </p:sp>
      <p:sp>
        <p:nvSpPr>
          <p:cNvPr id="6" name="Footer Placeholder 5">
            <a:extLst>
              <a:ext uri="{FF2B5EF4-FFF2-40B4-BE49-F238E27FC236}">
                <a16:creationId xmlns:a16="http://schemas.microsoft.com/office/drawing/2014/main" id="{DE6E87EE-309B-57E9-21E2-60C8FA23EB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5EF3A7-AF9F-394F-45FB-F83CE8D91137}"/>
              </a:ext>
            </a:extLst>
          </p:cNvPr>
          <p:cNvSpPr>
            <a:spLocks noGrp="1"/>
          </p:cNvSpPr>
          <p:nvPr>
            <p:ph type="sldNum" sz="quarter" idx="12"/>
          </p:nvPr>
        </p:nvSpPr>
        <p:spPr/>
        <p:txBody>
          <a:bodyPr/>
          <a:lstStyle/>
          <a:p>
            <a:fld id="{DE43DE9E-F84C-164F-BEE0-20D393803A35}" type="slidenum">
              <a:rPr lang="en-US" smtClean="0"/>
              <a:t>‹#›</a:t>
            </a:fld>
            <a:endParaRPr lang="en-US"/>
          </a:p>
        </p:txBody>
      </p:sp>
    </p:spTree>
    <p:extLst>
      <p:ext uri="{BB962C8B-B14F-4D97-AF65-F5344CB8AC3E}">
        <p14:creationId xmlns:p14="http://schemas.microsoft.com/office/powerpoint/2010/main" val="39853315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6C6EB-4A2B-3244-FF2D-8FC1BF7C54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C85A938-0BDB-4623-9959-04A8CC1A696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918F0CA-4E78-5180-8131-84291A5E63D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5985005-F34C-F055-849D-14A13FDBBA82}"/>
              </a:ext>
            </a:extLst>
          </p:cNvPr>
          <p:cNvSpPr>
            <a:spLocks noGrp="1"/>
          </p:cNvSpPr>
          <p:nvPr>
            <p:ph type="dt" sz="half" idx="10"/>
          </p:nvPr>
        </p:nvSpPr>
        <p:spPr/>
        <p:txBody>
          <a:bodyPr/>
          <a:lstStyle/>
          <a:p>
            <a:fld id="{260EF8F0-67BD-6B4D-8239-6ABAE7B823B7}" type="datetimeFigureOut">
              <a:rPr lang="en-US" smtClean="0"/>
              <a:t>07/18/2024</a:t>
            </a:fld>
            <a:endParaRPr lang="en-US"/>
          </a:p>
        </p:txBody>
      </p:sp>
      <p:sp>
        <p:nvSpPr>
          <p:cNvPr id="6" name="Footer Placeholder 5">
            <a:extLst>
              <a:ext uri="{FF2B5EF4-FFF2-40B4-BE49-F238E27FC236}">
                <a16:creationId xmlns:a16="http://schemas.microsoft.com/office/drawing/2014/main" id="{003BDE0B-8F7B-467A-CFBC-0032BA73AA3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18FE5F6-8590-6FDE-EFE8-349A627DF135}"/>
              </a:ext>
            </a:extLst>
          </p:cNvPr>
          <p:cNvSpPr>
            <a:spLocks noGrp="1"/>
          </p:cNvSpPr>
          <p:nvPr>
            <p:ph type="sldNum" sz="quarter" idx="12"/>
          </p:nvPr>
        </p:nvSpPr>
        <p:spPr/>
        <p:txBody>
          <a:bodyPr/>
          <a:lstStyle/>
          <a:p>
            <a:fld id="{DE43DE9E-F84C-164F-BEE0-20D393803A35}" type="slidenum">
              <a:rPr lang="en-US" smtClean="0"/>
              <a:t>‹#›</a:t>
            </a:fld>
            <a:endParaRPr lang="en-US"/>
          </a:p>
        </p:txBody>
      </p:sp>
    </p:spTree>
    <p:extLst>
      <p:ext uri="{BB962C8B-B14F-4D97-AF65-F5344CB8AC3E}">
        <p14:creationId xmlns:p14="http://schemas.microsoft.com/office/powerpoint/2010/main" val="1042569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09996-C9D6-95C4-9037-BCF86DEB613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918363D-EA91-FF66-C618-1E955DF3CE6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C449CDE-3FD5-C0B6-9547-AFCC3721CBAD}"/>
              </a:ext>
            </a:extLst>
          </p:cNvPr>
          <p:cNvSpPr>
            <a:spLocks noGrp="1"/>
          </p:cNvSpPr>
          <p:nvPr>
            <p:ph type="dt" sz="half" idx="10"/>
          </p:nvPr>
        </p:nvSpPr>
        <p:spPr/>
        <p:txBody>
          <a:bodyPr/>
          <a:lstStyle/>
          <a:p>
            <a:fld id="{260EF8F0-67BD-6B4D-8239-6ABAE7B823B7}" type="datetimeFigureOut">
              <a:rPr lang="en-US" smtClean="0"/>
              <a:t>07/18/2024</a:t>
            </a:fld>
            <a:endParaRPr lang="en-US"/>
          </a:p>
        </p:txBody>
      </p:sp>
      <p:sp>
        <p:nvSpPr>
          <p:cNvPr id="5" name="Footer Placeholder 4">
            <a:extLst>
              <a:ext uri="{FF2B5EF4-FFF2-40B4-BE49-F238E27FC236}">
                <a16:creationId xmlns:a16="http://schemas.microsoft.com/office/drawing/2014/main" id="{4751EA8A-9086-F781-66B0-923E006607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14E8027-E102-82D4-3121-6AC62D3510FC}"/>
              </a:ext>
            </a:extLst>
          </p:cNvPr>
          <p:cNvSpPr>
            <a:spLocks noGrp="1"/>
          </p:cNvSpPr>
          <p:nvPr>
            <p:ph type="sldNum" sz="quarter" idx="12"/>
          </p:nvPr>
        </p:nvSpPr>
        <p:spPr/>
        <p:txBody>
          <a:bodyPr/>
          <a:lstStyle/>
          <a:p>
            <a:fld id="{DE43DE9E-F84C-164F-BEE0-20D393803A35}" type="slidenum">
              <a:rPr lang="en-US" smtClean="0"/>
              <a:t>‹#›</a:t>
            </a:fld>
            <a:endParaRPr lang="en-US"/>
          </a:p>
        </p:txBody>
      </p:sp>
    </p:spTree>
    <p:extLst>
      <p:ext uri="{BB962C8B-B14F-4D97-AF65-F5344CB8AC3E}">
        <p14:creationId xmlns:p14="http://schemas.microsoft.com/office/powerpoint/2010/main" val="20784526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8A89BAA-5ACA-1EC4-918D-BB1A729FD46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7255890E-4E0D-5440-64B3-42C0599C513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3DB7468-075F-5C33-69C6-A7D95117C470}"/>
              </a:ext>
            </a:extLst>
          </p:cNvPr>
          <p:cNvSpPr>
            <a:spLocks noGrp="1"/>
          </p:cNvSpPr>
          <p:nvPr>
            <p:ph type="dt" sz="half" idx="10"/>
          </p:nvPr>
        </p:nvSpPr>
        <p:spPr/>
        <p:txBody>
          <a:bodyPr/>
          <a:lstStyle/>
          <a:p>
            <a:fld id="{260EF8F0-67BD-6B4D-8239-6ABAE7B823B7}" type="datetimeFigureOut">
              <a:rPr lang="en-US" smtClean="0"/>
              <a:t>07/18/2024</a:t>
            </a:fld>
            <a:endParaRPr lang="en-US"/>
          </a:p>
        </p:txBody>
      </p:sp>
      <p:sp>
        <p:nvSpPr>
          <p:cNvPr id="5" name="Footer Placeholder 4">
            <a:extLst>
              <a:ext uri="{FF2B5EF4-FFF2-40B4-BE49-F238E27FC236}">
                <a16:creationId xmlns:a16="http://schemas.microsoft.com/office/drawing/2014/main" id="{4244D6B5-6CA7-2DB8-2241-364D5ED4A7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37A8D1-103A-F94F-ACCC-41F9739E8946}"/>
              </a:ext>
            </a:extLst>
          </p:cNvPr>
          <p:cNvSpPr>
            <a:spLocks noGrp="1"/>
          </p:cNvSpPr>
          <p:nvPr>
            <p:ph type="sldNum" sz="quarter" idx="12"/>
          </p:nvPr>
        </p:nvSpPr>
        <p:spPr/>
        <p:txBody>
          <a:bodyPr/>
          <a:lstStyle/>
          <a:p>
            <a:fld id="{DE43DE9E-F84C-164F-BEE0-20D393803A35}" type="slidenum">
              <a:rPr lang="en-US" smtClean="0"/>
              <a:t>‹#›</a:t>
            </a:fld>
            <a:endParaRPr lang="en-US"/>
          </a:p>
        </p:txBody>
      </p:sp>
    </p:spTree>
    <p:extLst>
      <p:ext uri="{BB962C8B-B14F-4D97-AF65-F5344CB8AC3E}">
        <p14:creationId xmlns:p14="http://schemas.microsoft.com/office/powerpoint/2010/main" val="19049896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234440" y="273685"/>
            <a:ext cx="9083040" cy="747395"/>
          </a:xfrm>
          <a:prstGeom prst="rect">
            <a:avLst/>
          </a:prstGeom>
        </p:spPr>
        <p:txBody>
          <a:bodyPr/>
          <a:lstStyle>
            <a:lvl1pPr algn="l">
              <a:defRPr sz="3600">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2444228604"/>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tx">
  <p:cSld name="Regular">
    <p:spTree>
      <p:nvGrpSpPr>
        <p:cNvPr id="1" name=""/>
        <p:cNvGrpSpPr/>
        <p:nvPr/>
      </p:nvGrpSpPr>
      <p:grpSpPr>
        <a:xfrm>
          <a:off x="0" y="0"/>
          <a:ext cx="0" cy="0"/>
          <a:chOff x="0" y="0"/>
          <a:chExt cx="0" cy="0"/>
        </a:xfrm>
      </p:grpSpPr>
      <p:sp>
        <p:nvSpPr>
          <p:cNvPr id="49" name="Body Level One…"/>
          <p:cNvSpPr txBox="1">
            <a:spLocks noGrp="1"/>
          </p:cNvSpPr>
          <p:nvPr>
            <p:ph type="body"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50" name="Title Text"/>
          <p:cNvSpPr txBox="1">
            <a:spLocks noGrp="1"/>
          </p:cNvSpPr>
          <p:nvPr>
            <p:ph type="title"/>
          </p:nvPr>
        </p:nvSpPr>
        <p:spPr>
          <a:prstGeom prst="rect">
            <a:avLst/>
          </a:prstGeom>
        </p:spPr>
        <p:txBody>
          <a:bodyPr/>
          <a:lstStyle/>
          <a:p>
            <a:r>
              <a:t>Title Text</a:t>
            </a:r>
          </a:p>
        </p:txBody>
      </p:sp>
      <p:sp>
        <p:nvSpPr>
          <p:cNvPr id="5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715571453"/>
      </p:ext>
    </p:extLst>
  </p:cSld>
  <p:clrMapOvr>
    <a:masterClrMapping/>
  </p:clrMapOvr>
  <p:transition spd="med"/>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5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4800" b="0" i="0">
                <a:latin typeface="Gotham-Light"/>
                <a:cs typeface="Calibri" panose="020F0502020204030204" pitchFamily="34" charset="0"/>
              </a:defRPr>
            </a:lvl1pPr>
          </a:lstStyle>
          <a:p>
            <a:r>
              <a:rPr lang="en-US" dirty="0"/>
              <a:t>Click to edit Master title style</a:t>
            </a:r>
          </a:p>
        </p:txBody>
      </p:sp>
      <p:sp>
        <p:nvSpPr>
          <p:cNvPr id="6" name="Slide Number Placeholder 5"/>
          <p:cNvSpPr>
            <a:spLocks noGrp="1"/>
          </p:cNvSpPr>
          <p:nvPr>
            <p:ph type="sldNum" sz="quarter" idx="12"/>
          </p:nvPr>
        </p:nvSpPr>
        <p:spPr/>
        <p:txBody>
          <a:bodyPr/>
          <a:lstStyle>
            <a:lvl1pPr>
              <a:defRPr>
                <a:latin typeface="Calibri Light" panose="020F0302020204030204" pitchFamily="34" charset="0"/>
              </a:defRPr>
            </a:lvl1pPr>
          </a:lstStyle>
          <a:p>
            <a:fld id="{AE8DF330-4CC7-0344-BEF7-156560F380CC}" type="slidenum">
              <a:rPr lang="en-US" smtClean="0"/>
              <a:pPr/>
              <a:t>‹#›</a:t>
            </a:fld>
            <a:endParaRPr lang="en-US"/>
          </a:p>
        </p:txBody>
      </p:sp>
    </p:spTree>
    <p:extLst>
      <p:ext uri="{BB962C8B-B14F-4D97-AF65-F5344CB8AC3E}">
        <p14:creationId xmlns:p14="http://schemas.microsoft.com/office/powerpoint/2010/main" val="1419981384"/>
      </p:ext>
    </p:extLst>
  </p:cSld>
  <p:clrMapOvr>
    <a:masterClrMapping/>
  </p:clrMapOvr>
  <mc:AlternateContent xmlns:mc="http://schemas.openxmlformats.org/markup-compatibility/2006" xmlns:p14="http://schemas.microsoft.com/office/powerpoint/2010/main">
    <mc:Choice Requires="p14">
      <p:transition spd="med" p14:dur="700" advClick="0" advTm="3000">
        <p:fade/>
      </p:transition>
    </mc:Choice>
    <mc:Fallback xmlns="">
      <p:transition spd="med" advClick="0" advTm="3000">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Title-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381003" y="591877"/>
            <a:ext cx="11429999" cy="501676"/>
          </a:xfrm>
        </p:spPr>
        <p:txBody>
          <a:bodyPr wrap="square" anchor="b" anchorCtr="1">
            <a:spAutoFit/>
          </a:bodyPr>
          <a:lstStyle>
            <a:lvl1pPr>
              <a:defRPr>
                <a:solidFill>
                  <a:schemeClr val="tx2"/>
                </a:solidFill>
              </a:defRPr>
            </a:lvl1pPr>
          </a:lstStyle>
          <a:p>
            <a:r>
              <a:rPr lang="en-US"/>
              <a:t>Click to Edit Master Title Style</a:t>
            </a:r>
          </a:p>
        </p:txBody>
      </p:sp>
      <p:sp>
        <p:nvSpPr>
          <p:cNvPr id="3" name="Content Placeholder 2"/>
          <p:cNvSpPr>
            <a:spLocks noGrp="1"/>
          </p:cNvSpPr>
          <p:nvPr>
            <p:ph idx="1" hasCustomPrompt="1"/>
          </p:nvPr>
        </p:nvSpPr>
        <p:spPr>
          <a:xfrm>
            <a:off x="381000" y="2057400"/>
            <a:ext cx="11430000" cy="1454244"/>
          </a:xfrm>
        </p:spPr>
        <p:txBody>
          <a:bodyPr/>
          <a:lstStyle>
            <a:lvl1pPr>
              <a:lnSpc>
                <a:spcPct val="95000"/>
              </a:lnSpc>
              <a:buClr>
                <a:schemeClr val="tx1"/>
              </a:buClr>
              <a:defRPr sz="2400">
                <a:solidFill>
                  <a:schemeClr val="tx2"/>
                </a:solidFill>
              </a:defRPr>
            </a:lvl1pPr>
            <a:lvl2pPr>
              <a:buClr>
                <a:schemeClr val="tx1"/>
              </a:buClr>
              <a:defRPr sz="2000">
                <a:solidFill>
                  <a:schemeClr val="tx2"/>
                </a:solidFill>
              </a:defRPr>
            </a:lvl2pPr>
            <a:lvl3pPr>
              <a:buClr>
                <a:schemeClr val="tx1"/>
              </a:buClr>
              <a:defRPr sz="1800">
                <a:solidFill>
                  <a:schemeClr val="tx2"/>
                </a:solidFill>
              </a:defRPr>
            </a:lvl3pPr>
            <a:lvl4pPr>
              <a:buClr>
                <a:schemeClr val="tx1"/>
              </a:buClr>
              <a:defRPr sz="1800">
                <a:solidFill>
                  <a:schemeClr val="tx2"/>
                </a:solidFill>
              </a:defRPr>
            </a:lvl4pPr>
            <a:lvl5pPr>
              <a:buClr>
                <a:schemeClr val="bg2">
                  <a:lumMod val="75000"/>
                </a:schemeClr>
              </a:buClr>
              <a:defRPr sz="1800">
                <a:solidFill>
                  <a:srgbClr val="4B4B4B"/>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pic>
        <p:nvPicPr>
          <p:cNvPr id="5" name="Picture 4" descr="long shadow.png"/>
          <p:cNvPicPr>
            <a:picLocks noChangeAspect="1"/>
          </p:cNvPicPr>
          <p:nvPr/>
        </p:nvPicPr>
        <p:blipFill>
          <a:blip r:embed="rId2">
            <a:alphaModFix amt="75000"/>
          </a:blip>
          <a:stretch>
            <a:fillRect/>
          </a:stretch>
        </p:blipFill>
        <p:spPr>
          <a:xfrm>
            <a:off x="304" y="914400"/>
            <a:ext cx="12191696" cy="249929"/>
          </a:xfrm>
          <a:prstGeom prst="rect">
            <a:avLst/>
          </a:prstGeom>
        </p:spPr>
      </p:pic>
      <p:pic>
        <p:nvPicPr>
          <p:cNvPr id="6" name="Picture 5" descr="long shadow.png"/>
          <p:cNvPicPr>
            <a:picLocks noChangeAspect="1"/>
          </p:cNvPicPr>
          <p:nvPr userDrawn="1"/>
        </p:nvPicPr>
        <p:blipFill>
          <a:blip r:embed="rId2">
            <a:alphaModFix amt="75000"/>
          </a:blip>
          <a:stretch>
            <a:fillRect/>
          </a:stretch>
        </p:blipFill>
        <p:spPr>
          <a:xfrm>
            <a:off x="304" y="914400"/>
            <a:ext cx="12191696" cy="249929"/>
          </a:xfrm>
          <a:prstGeom prst="rect">
            <a:avLst/>
          </a:prstGeom>
        </p:spPr>
      </p:pic>
    </p:spTree>
    <p:extLst>
      <p:ext uri="{BB962C8B-B14F-4D97-AF65-F5344CB8AC3E}">
        <p14:creationId xmlns:p14="http://schemas.microsoft.com/office/powerpoint/2010/main" val="2232229653"/>
      </p:ext>
    </p:extLst>
  </p:cSld>
  <p:clrMapOvr>
    <a:masterClrMapping/>
  </p:clrMapOvr>
  <p:transition>
    <p:wipe dir="r"/>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Title-Content-Subtitl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381000" y="591877"/>
            <a:ext cx="11430000" cy="501676"/>
          </a:xfrm>
        </p:spPr>
        <p:txBody>
          <a:bodyPr wrap="square">
            <a:spAutoFit/>
          </a:bodyPr>
          <a:lstStyle>
            <a:lvl1pPr>
              <a:defRPr sz="2800">
                <a:solidFill>
                  <a:schemeClr val="tx2"/>
                </a:solidFill>
              </a:defRPr>
            </a:lvl1pPr>
          </a:lstStyle>
          <a:p>
            <a:r>
              <a:rPr lang="en-US"/>
              <a:t>Click to Edit Master Title Style</a:t>
            </a:r>
          </a:p>
        </p:txBody>
      </p:sp>
      <p:sp>
        <p:nvSpPr>
          <p:cNvPr id="3" name="Content Placeholder 2"/>
          <p:cNvSpPr>
            <a:spLocks noGrp="1"/>
          </p:cNvSpPr>
          <p:nvPr>
            <p:ph idx="1" hasCustomPrompt="1"/>
          </p:nvPr>
        </p:nvSpPr>
        <p:spPr>
          <a:xfrm>
            <a:off x="381000" y="2057400"/>
            <a:ext cx="11430000" cy="1454244"/>
          </a:xfrm>
        </p:spPr>
        <p:txBody>
          <a:bodyPr/>
          <a:lstStyle>
            <a:lvl1pPr>
              <a:buClr>
                <a:schemeClr val="tx1"/>
              </a:buClr>
              <a:buSzPct val="120000"/>
              <a:buFont typeface="Arial"/>
              <a:buChar char="•"/>
              <a:defRPr sz="2400">
                <a:solidFill>
                  <a:schemeClr val="tx2"/>
                </a:solidFill>
              </a:defRPr>
            </a:lvl1pPr>
            <a:lvl2pPr>
              <a:buClr>
                <a:schemeClr val="tx1"/>
              </a:buClr>
              <a:defRPr sz="2000">
                <a:solidFill>
                  <a:schemeClr val="tx2"/>
                </a:solidFill>
              </a:defRPr>
            </a:lvl2pPr>
            <a:lvl3pPr>
              <a:buClr>
                <a:schemeClr val="tx1"/>
              </a:buClr>
              <a:defRPr sz="1800">
                <a:solidFill>
                  <a:schemeClr val="tx2"/>
                </a:solidFill>
              </a:defRPr>
            </a:lvl3pPr>
            <a:lvl4pPr>
              <a:buClr>
                <a:schemeClr val="tx1"/>
              </a:buClr>
              <a:defRPr sz="1800">
                <a:solidFill>
                  <a:schemeClr val="tx2"/>
                </a:solidFill>
              </a:defRPr>
            </a:lvl4pPr>
            <a:lvl5pPr>
              <a:buClr>
                <a:schemeClr val="bg2">
                  <a:lumMod val="75000"/>
                </a:schemeClr>
              </a:buClr>
              <a:defRPr sz="1800">
                <a:solidFill>
                  <a:srgbClr val="4B4B4B"/>
                </a:solidFill>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Text Placeholder 2"/>
          <p:cNvSpPr>
            <a:spLocks noGrp="1"/>
          </p:cNvSpPr>
          <p:nvPr>
            <p:ph type="body" idx="10" hasCustomPrompt="1"/>
          </p:nvPr>
        </p:nvSpPr>
        <p:spPr>
          <a:xfrm>
            <a:off x="381000" y="1295400"/>
            <a:ext cx="11430000" cy="384721"/>
          </a:xfrm>
        </p:spPr>
        <p:txBody>
          <a:bodyPr wrap="square" anchor="t" anchorCtr="1">
            <a:spAutoFit/>
          </a:bodyPr>
          <a:lstStyle>
            <a:lvl1pPr marL="0" indent="0" algn="ctr">
              <a:lnSpc>
                <a:spcPct val="95000"/>
              </a:lnSpc>
              <a:spcBef>
                <a:spcPts val="0"/>
              </a:spcBef>
              <a:spcAft>
                <a:spcPts val="0"/>
              </a:spcAft>
              <a:buNone/>
              <a:defRPr sz="2000" b="1" i="0" cap="none">
                <a:solidFill>
                  <a:schemeClr val="accent1"/>
                </a:solidFill>
                <a:latin typeface="Avenir Heavy" charset="0"/>
                <a:ea typeface="Avenir Heavy" charset="0"/>
                <a:cs typeface="Avenir Heavy" charset="0"/>
              </a:defRPr>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a:t>CLICK TO EDIT MASTER TEXT STYLES</a:t>
            </a:r>
          </a:p>
        </p:txBody>
      </p:sp>
      <p:pic>
        <p:nvPicPr>
          <p:cNvPr id="5" name="Picture 4" descr="long shadow.png"/>
          <p:cNvPicPr>
            <a:picLocks noChangeAspect="1"/>
          </p:cNvPicPr>
          <p:nvPr/>
        </p:nvPicPr>
        <p:blipFill>
          <a:blip r:embed="rId2">
            <a:alphaModFix amt="75000"/>
          </a:blip>
          <a:stretch>
            <a:fillRect/>
          </a:stretch>
        </p:blipFill>
        <p:spPr>
          <a:xfrm>
            <a:off x="304" y="914400"/>
            <a:ext cx="12191696" cy="249929"/>
          </a:xfrm>
          <a:prstGeom prst="rect">
            <a:avLst/>
          </a:prstGeom>
        </p:spPr>
      </p:pic>
      <p:pic>
        <p:nvPicPr>
          <p:cNvPr id="6" name="Picture 5" descr="long shadow.png"/>
          <p:cNvPicPr>
            <a:picLocks noChangeAspect="1"/>
          </p:cNvPicPr>
          <p:nvPr userDrawn="1"/>
        </p:nvPicPr>
        <p:blipFill>
          <a:blip r:embed="rId2">
            <a:alphaModFix amt="75000"/>
          </a:blip>
          <a:stretch>
            <a:fillRect/>
          </a:stretch>
        </p:blipFill>
        <p:spPr>
          <a:xfrm>
            <a:off x="304" y="914400"/>
            <a:ext cx="12191696" cy="249929"/>
          </a:xfrm>
          <a:prstGeom prst="rect">
            <a:avLst/>
          </a:prstGeom>
        </p:spPr>
      </p:pic>
    </p:spTree>
    <p:extLst>
      <p:ext uri="{BB962C8B-B14F-4D97-AF65-F5344CB8AC3E}">
        <p14:creationId xmlns:p14="http://schemas.microsoft.com/office/powerpoint/2010/main" val="1797144854"/>
      </p:ext>
    </p:extLst>
  </p:cSld>
  <p:clrMapOvr>
    <a:masterClrMapping/>
  </p:clrMapOvr>
  <p:transition>
    <p:wipe dir="r"/>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Title-Subtitle Only">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381000" y="591877"/>
            <a:ext cx="11430000" cy="501676"/>
          </a:xfrm>
        </p:spPr>
        <p:txBody>
          <a:bodyPr wrap="square">
            <a:spAutoFit/>
          </a:bodyPr>
          <a:lstStyle>
            <a:lvl1pPr>
              <a:defRPr sz="2800">
                <a:solidFill>
                  <a:schemeClr val="tx2"/>
                </a:solidFill>
              </a:defRPr>
            </a:lvl1pPr>
          </a:lstStyle>
          <a:p>
            <a:r>
              <a:rPr lang="en-US"/>
              <a:t>Click to Edit Master Title Style</a:t>
            </a:r>
          </a:p>
        </p:txBody>
      </p:sp>
      <p:sp>
        <p:nvSpPr>
          <p:cNvPr id="4" name="Text Placeholder 2"/>
          <p:cNvSpPr>
            <a:spLocks noGrp="1"/>
          </p:cNvSpPr>
          <p:nvPr>
            <p:ph type="body" idx="10" hasCustomPrompt="1"/>
          </p:nvPr>
        </p:nvSpPr>
        <p:spPr>
          <a:xfrm>
            <a:off x="381000" y="1295400"/>
            <a:ext cx="11430000" cy="384721"/>
          </a:xfrm>
        </p:spPr>
        <p:txBody>
          <a:bodyPr wrap="square" anchor="t" anchorCtr="1">
            <a:spAutoFit/>
          </a:bodyPr>
          <a:lstStyle>
            <a:lvl1pPr marL="0" indent="0" algn="ctr">
              <a:lnSpc>
                <a:spcPct val="95000"/>
              </a:lnSpc>
              <a:spcBef>
                <a:spcPts val="0"/>
              </a:spcBef>
              <a:spcAft>
                <a:spcPts val="0"/>
              </a:spcAft>
              <a:buNone/>
              <a:defRPr sz="2000" b="1" i="0" cap="none">
                <a:solidFill>
                  <a:schemeClr val="accent1"/>
                </a:solidFill>
                <a:latin typeface="Avenir Heavy" charset="0"/>
                <a:ea typeface="Avenir Heavy" charset="0"/>
                <a:cs typeface="Avenir Heavy" charset="0"/>
              </a:defRPr>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a:t>CLICK TO EDIT MASTER TEXT STYLES</a:t>
            </a:r>
          </a:p>
        </p:txBody>
      </p:sp>
      <p:pic>
        <p:nvPicPr>
          <p:cNvPr id="5" name="Picture 4" descr="long shadow.png"/>
          <p:cNvPicPr>
            <a:picLocks noChangeAspect="1"/>
          </p:cNvPicPr>
          <p:nvPr/>
        </p:nvPicPr>
        <p:blipFill>
          <a:blip r:embed="rId2">
            <a:alphaModFix amt="75000"/>
          </a:blip>
          <a:stretch>
            <a:fillRect/>
          </a:stretch>
        </p:blipFill>
        <p:spPr>
          <a:xfrm>
            <a:off x="304" y="914400"/>
            <a:ext cx="12191696" cy="249929"/>
          </a:xfrm>
          <a:prstGeom prst="rect">
            <a:avLst/>
          </a:prstGeom>
        </p:spPr>
      </p:pic>
      <p:pic>
        <p:nvPicPr>
          <p:cNvPr id="6" name="Picture 5" descr="long shadow.png"/>
          <p:cNvPicPr>
            <a:picLocks noChangeAspect="1"/>
          </p:cNvPicPr>
          <p:nvPr userDrawn="1"/>
        </p:nvPicPr>
        <p:blipFill>
          <a:blip r:embed="rId2">
            <a:alphaModFix amt="75000"/>
          </a:blip>
          <a:stretch>
            <a:fillRect/>
          </a:stretch>
        </p:blipFill>
        <p:spPr>
          <a:xfrm>
            <a:off x="304" y="914400"/>
            <a:ext cx="12191696" cy="249929"/>
          </a:xfrm>
          <a:prstGeom prst="rect">
            <a:avLst/>
          </a:prstGeom>
        </p:spPr>
      </p:pic>
    </p:spTree>
    <p:extLst>
      <p:ext uri="{BB962C8B-B14F-4D97-AF65-F5344CB8AC3E}">
        <p14:creationId xmlns:p14="http://schemas.microsoft.com/office/powerpoint/2010/main" val="1409864518"/>
      </p:ext>
    </p:extLst>
  </p:cSld>
  <p:clrMapOvr>
    <a:masterClrMapping/>
  </p:clrMapOvr>
  <p:transition>
    <p:wipe dir="r"/>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Left Title-Only">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381000" y="591877"/>
            <a:ext cx="11430000" cy="501676"/>
          </a:xfrm>
        </p:spPr>
        <p:txBody>
          <a:bodyPr wrap="square" anchor="b" anchorCtr="0">
            <a:spAutoFit/>
          </a:bodyPr>
          <a:lstStyle>
            <a:lvl1pPr algn="l">
              <a:defRPr sz="2800">
                <a:solidFill>
                  <a:schemeClr val="tx2"/>
                </a:solidFill>
              </a:defRPr>
            </a:lvl1pPr>
          </a:lstStyle>
          <a:p>
            <a:r>
              <a:rPr lang="en-US"/>
              <a:t>Click to Edit Master Title Style</a:t>
            </a:r>
          </a:p>
        </p:txBody>
      </p:sp>
      <p:pic>
        <p:nvPicPr>
          <p:cNvPr id="5" name="Picture 4" descr="long shadow.png"/>
          <p:cNvPicPr>
            <a:picLocks noChangeAspect="1"/>
          </p:cNvPicPr>
          <p:nvPr/>
        </p:nvPicPr>
        <p:blipFill>
          <a:blip r:embed="rId2">
            <a:alphaModFix amt="75000"/>
          </a:blip>
          <a:stretch>
            <a:fillRect/>
          </a:stretch>
        </p:blipFill>
        <p:spPr>
          <a:xfrm>
            <a:off x="304" y="914400"/>
            <a:ext cx="12191696" cy="249929"/>
          </a:xfrm>
          <a:prstGeom prst="rect">
            <a:avLst/>
          </a:prstGeom>
        </p:spPr>
      </p:pic>
      <p:pic>
        <p:nvPicPr>
          <p:cNvPr id="6" name="Picture 5" descr="long shadow.png"/>
          <p:cNvPicPr>
            <a:picLocks noChangeAspect="1"/>
          </p:cNvPicPr>
          <p:nvPr userDrawn="1"/>
        </p:nvPicPr>
        <p:blipFill>
          <a:blip r:embed="rId2">
            <a:alphaModFix amt="75000"/>
          </a:blip>
          <a:stretch>
            <a:fillRect/>
          </a:stretch>
        </p:blipFill>
        <p:spPr>
          <a:xfrm>
            <a:off x="304" y="914400"/>
            <a:ext cx="12191696" cy="249929"/>
          </a:xfrm>
          <a:prstGeom prst="rect">
            <a:avLst/>
          </a:prstGeom>
        </p:spPr>
      </p:pic>
    </p:spTree>
    <p:extLst>
      <p:ext uri="{BB962C8B-B14F-4D97-AF65-F5344CB8AC3E}">
        <p14:creationId xmlns:p14="http://schemas.microsoft.com/office/powerpoint/2010/main" val="2601489628"/>
      </p:ext>
    </p:extLst>
  </p:cSld>
  <p:clrMapOvr>
    <a:masterClrMapping/>
  </p:clrMapOvr>
  <p:transition>
    <p:wipe dir="r"/>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Title with dark picture">
    <p:spTree>
      <p:nvGrpSpPr>
        <p:cNvPr id="1" name=""/>
        <p:cNvGrpSpPr/>
        <p:nvPr/>
      </p:nvGrpSpPr>
      <p:grpSpPr>
        <a:xfrm>
          <a:off x="0" y="0"/>
          <a:ext cx="0" cy="0"/>
          <a:chOff x="0" y="0"/>
          <a:chExt cx="0" cy="0"/>
        </a:xfrm>
      </p:grpSpPr>
      <p:sp>
        <p:nvSpPr>
          <p:cNvPr id="15" name="Picture Placeholder 13">
            <a:extLst>
              <a:ext uri="{FF2B5EF4-FFF2-40B4-BE49-F238E27FC236}">
                <a16:creationId xmlns:a16="http://schemas.microsoft.com/office/drawing/2014/main" id="{4314583A-B0E7-49A5-AD11-8866E6BB8A3E}"/>
              </a:ext>
            </a:extLst>
          </p:cNvPr>
          <p:cNvSpPr>
            <a:spLocks noGrp="1"/>
          </p:cNvSpPr>
          <p:nvPr>
            <p:ph type="pic" sz="quarter" idx="13"/>
          </p:nvPr>
        </p:nvSpPr>
        <p:spPr>
          <a:xfrm>
            <a:off x="1" y="0"/>
            <a:ext cx="12192000" cy="6858000"/>
          </a:xfrm>
          <a:solidFill>
            <a:schemeClr val="bg1">
              <a:lumMod val="95000"/>
            </a:schemeClr>
          </a:solidFill>
        </p:spPr>
        <p:txBody>
          <a:bodyPr anchor="b" anchorCtr="1">
            <a:noAutofit/>
          </a:bodyPr>
          <a:lstStyle/>
          <a:p>
            <a:r>
              <a:rPr lang="en-US" noProof="0"/>
              <a:t>Click icon to add picture</a:t>
            </a:r>
          </a:p>
        </p:txBody>
      </p:sp>
      <p:sp>
        <p:nvSpPr>
          <p:cNvPr id="2" name="Title 1"/>
          <p:cNvSpPr>
            <a:spLocks noGrp="1"/>
          </p:cNvSpPr>
          <p:nvPr>
            <p:ph type="ctrTitle"/>
          </p:nvPr>
        </p:nvSpPr>
        <p:spPr>
          <a:xfrm>
            <a:off x="850902" y="1384301"/>
            <a:ext cx="5477932" cy="2218267"/>
          </a:xfrm>
          <a:prstGeom prst="rect">
            <a:avLst/>
          </a:prstGeom>
        </p:spPr>
        <p:txBody>
          <a:bodyPr anchor="t" anchorCtr="0"/>
          <a:lstStyle>
            <a:lvl1pPr algn="l">
              <a:lnSpc>
                <a:spcPct val="100000"/>
              </a:lnSpc>
              <a:defRPr sz="4800">
                <a:solidFill>
                  <a:schemeClr val="bg1"/>
                </a:solidFill>
              </a:defRPr>
            </a:lvl1pPr>
          </a:lstStyle>
          <a:p>
            <a:r>
              <a:rPr lang="en-US" noProof="0"/>
              <a:t>Click to edit Master title style</a:t>
            </a:r>
          </a:p>
        </p:txBody>
      </p:sp>
      <p:sp>
        <p:nvSpPr>
          <p:cNvPr id="3" name="Subtitle 2"/>
          <p:cNvSpPr>
            <a:spLocks noGrp="1"/>
          </p:cNvSpPr>
          <p:nvPr>
            <p:ph type="subTitle" idx="1"/>
          </p:nvPr>
        </p:nvSpPr>
        <p:spPr>
          <a:xfrm>
            <a:off x="850902" y="3602568"/>
            <a:ext cx="5477933" cy="1046771"/>
          </a:xfrm>
          <a:prstGeom prst="rect">
            <a:avLst/>
          </a:prstGeom>
        </p:spPr>
        <p:txBody>
          <a:bodyPr anchor="t" anchorCtr="0"/>
          <a:lstStyle>
            <a:lvl1pPr marL="0" indent="0" algn="l">
              <a:buNone/>
              <a:defRPr sz="1600" b="1">
                <a:solidFill>
                  <a:schemeClr val="bg1"/>
                </a:solidFill>
              </a:defRPr>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US" noProof="0"/>
              <a:t>Click to edit Master subtitle style</a:t>
            </a:r>
          </a:p>
        </p:txBody>
      </p:sp>
    </p:spTree>
    <p:extLst>
      <p:ext uri="{BB962C8B-B14F-4D97-AF65-F5344CB8AC3E}">
        <p14:creationId xmlns:p14="http://schemas.microsoft.com/office/powerpoint/2010/main" val="4233924503"/>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extLst>
    <p:ext uri="{DCECCB84-F9BA-43D5-87BE-67443E8EF086}">
      <p15:sldGuideLst xmlns:p15="http://schemas.microsoft.com/office/powerpoint/2012/main">
        <p15:guide id="1" orient="horz" pos="552">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userDrawn="1">
  <p:cSld name="Presentation and Speaker Title 1">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C9350F0-8891-3536-3F2D-F4E911F158F3}"/>
              </a:ext>
            </a:extLst>
          </p:cNvPr>
          <p:cNvSpPr/>
          <p:nvPr userDrawn="1"/>
        </p:nvSpPr>
        <p:spPr>
          <a:xfrm>
            <a:off x="0" y="0"/>
            <a:ext cx="12192000" cy="6858000"/>
          </a:xfrm>
          <a:prstGeom prst="rect">
            <a:avLst/>
          </a:prstGeom>
          <a:gradFill flip="none" rotWithShape="1">
            <a:gsLst>
              <a:gs pos="18000">
                <a:schemeClr val="accent1"/>
              </a:gs>
              <a:gs pos="100000">
                <a:schemeClr val="accent2"/>
              </a:gs>
            </a:gsLst>
            <a:lin ang="54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4" name="Date Placeholder 3">
            <a:extLst>
              <a:ext uri="{FF2B5EF4-FFF2-40B4-BE49-F238E27FC236}">
                <a16:creationId xmlns:a16="http://schemas.microsoft.com/office/drawing/2014/main" id="{9844404C-D592-DA6F-2B42-8FEFD6D87547}"/>
              </a:ext>
            </a:extLst>
          </p:cNvPr>
          <p:cNvSpPr>
            <a:spLocks noGrp="1"/>
          </p:cNvSpPr>
          <p:nvPr>
            <p:ph type="dt" sz="half" idx="10"/>
          </p:nvPr>
        </p:nvSpPr>
        <p:spPr>
          <a:xfrm>
            <a:off x="838200" y="7665705"/>
            <a:ext cx="2743200" cy="365125"/>
          </a:xfrm>
        </p:spPr>
        <p:txBody>
          <a:bodyPr/>
          <a:lstStyle>
            <a:lvl1pPr>
              <a:defRPr>
                <a:solidFill>
                  <a:schemeClr val="bg1"/>
                </a:solidFill>
              </a:defRPr>
            </a:lvl1pPr>
          </a:lstStyle>
          <a:p>
            <a:fld id="{A5CD99A4-8255-AD40-AC11-3A5076833560}" type="datetimeFigureOut">
              <a:rPr lang="en-US" smtClean="0"/>
              <a:pPr/>
              <a:t>07/18/2024</a:t>
            </a:fld>
            <a:endParaRPr lang="en-US"/>
          </a:p>
        </p:txBody>
      </p:sp>
      <p:sp>
        <p:nvSpPr>
          <p:cNvPr id="5" name="Footer Placeholder 4">
            <a:extLst>
              <a:ext uri="{FF2B5EF4-FFF2-40B4-BE49-F238E27FC236}">
                <a16:creationId xmlns:a16="http://schemas.microsoft.com/office/drawing/2014/main" id="{A016B904-D7DB-6275-F164-03239CF5361E}"/>
              </a:ext>
            </a:extLst>
          </p:cNvPr>
          <p:cNvSpPr>
            <a:spLocks noGrp="1"/>
          </p:cNvSpPr>
          <p:nvPr>
            <p:ph type="ftr" sz="quarter" idx="11"/>
          </p:nvPr>
        </p:nvSpPr>
        <p:spPr/>
        <p:txBody>
          <a:bodyPr/>
          <a:lstStyle>
            <a:lvl1pPr>
              <a:defRPr>
                <a:solidFill>
                  <a:schemeClr val="bg1"/>
                </a:solidFill>
              </a:defRPr>
            </a:lvl1pPr>
          </a:lstStyle>
          <a:p>
            <a:endParaRPr lang="en-US"/>
          </a:p>
        </p:txBody>
      </p:sp>
      <p:sp>
        <p:nvSpPr>
          <p:cNvPr id="6" name="Slide Number Placeholder 5">
            <a:extLst>
              <a:ext uri="{FF2B5EF4-FFF2-40B4-BE49-F238E27FC236}">
                <a16:creationId xmlns:a16="http://schemas.microsoft.com/office/drawing/2014/main" id="{BCFB728E-7901-C507-CFF2-7EA33CDE9BA1}"/>
              </a:ext>
            </a:extLst>
          </p:cNvPr>
          <p:cNvSpPr>
            <a:spLocks noGrp="1"/>
          </p:cNvSpPr>
          <p:nvPr>
            <p:ph type="sldNum" sz="quarter" idx="12"/>
          </p:nvPr>
        </p:nvSpPr>
        <p:spPr/>
        <p:txBody>
          <a:bodyPr/>
          <a:lstStyle>
            <a:lvl1pPr>
              <a:defRPr>
                <a:solidFill>
                  <a:schemeClr val="bg1"/>
                </a:solidFill>
              </a:defRPr>
            </a:lvl1pPr>
          </a:lstStyle>
          <a:p>
            <a:fld id="{58EB555C-832B-9248-B063-F5BF6D871D9B}" type="slidenum">
              <a:rPr lang="en-US" smtClean="0"/>
              <a:pPr/>
              <a:t>‹#›</a:t>
            </a:fld>
            <a:endParaRPr lang="en-US"/>
          </a:p>
        </p:txBody>
      </p:sp>
      <p:sp>
        <p:nvSpPr>
          <p:cNvPr id="15" name="Picture Placeholder 14">
            <a:extLst>
              <a:ext uri="{FF2B5EF4-FFF2-40B4-BE49-F238E27FC236}">
                <a16:creationId xmlns:a16="http://schemas.microsoft.com/office/drawing/2014/main" id="{A752CFA0-0556-ABAC-1C9F-6FCCD016B1A8}"/>
              </a:ext>
            </a:extLst>
          </p:cNvPr>
          <p:cNvSpPr>
            <a:spLocks noGrp="1"/>
          </p:cNvSpPr>
          <p:nvPr>
            <p:ph type="pic" sz="quarter" idx="13"/>
          </p:nvPr>
        </p:nvSpPr>
        <p:spPr>
          <a:xfrm>
            <a:off x="7322078" y="-1"/>
            <a:ext cx="4869924" cy="6858001"/>
          </a:xfrm>
          <a:custGeom>
            <a:avLst/>
            <a:gdLst>
              <a:gd name="connsiteX0" fmla="*/ 0 w 4869924"/>
              <a:gd name="connsiteY0" fmla="*/ 0 h 6858000"/>
              <a:gd name="connsiteX1" fmla="*/ 4869924 w 4869924"/>
              <a:gd name="connsiteY1" fmla="*/ 0 h 6858000"/>
              <a:gd name="connsiteX2" fmla="*/ 4869924 w 4869924"/>
              <a:gd name="connsiteY2" fmla="*/ 6858000 h 6858000"/>
              <a:gd name="connsiteX3" fmla="*/ 0 w 4869924"/>
              <a:gd name="connsiteY3" fmla="*/ 6858000 h 6858000"/>
              <a:gd name="connsiteX4" fmla="*/ 0 w 4869924"/>
              <a:gd name="connsiteY4" fmla="*/ 0 h 6858000"/>
              <a:gd name="connsiteX0" fmla="*/ 2784936 w 4869924"/>
              <a:gd name="connsiteY0" fmla="*/ 201092 h 6858000"/>
              <a:gd name="connsiteX1" fmla="*/ 4869924 w 4869924"/>
              <a:gd name="connsiteY1" fmla="*/ 0 h 6858000"/>
              <a:gd name="connsiteX2" fmla="*/ 4869924 w 4869924"/>
              <a:gd name="connsiteY2" fmla="*/ 6858000 h 6858000"/>
              <a:gd name="connsiteX3" fmla="*/ 0 w 4869924"/>
              <a:gd name="connsiteY3" fmla="*/ 6858000 h 6858000"/>
              <a:gd name="connsiteX4" fmla="*/ 2784936 w 4869924"/>
              <a:gd name="connsiteY4" fmla="*/ 201092 h 6858000"/>
              <a:gd name="connsiteX0" fmla="*/ 2003333 w 4869924"/>
              <a:gd name="connsiteY0" fmla="*/ 0 h 6858001"/>
              <a:gd name="connsiteX1" fmla="*/ 4869924 w 4869924"/>
              <a:gd name="connsiteY1" fmla="*/ 1 h 6858001"/>
              <a:gd name="connsiteX2" fmla="*/ 4869924 w 4869924"/>
              <a:gd name="connsiteY2" fmla="*/ 6858001 h 6858001"/>
              <a:gd name="connsiteX3" fmla="*/ 0 w 4869924"/>
              <a:gd name="connsiteY3" fmla="*/ 6858001 h 6858001"/>
              <a:gd name="connsiteX4" fmla="*/ 2003333 w 4869924"/>
              <a:gd name="connsiteY4" fmla="*/ 0 h 68580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69924" h="6858001">
                <a:moveTo>
                  <a:pt x="2003333" y="0"/>
                </a:moveTo>
                <a:lnTo>
                  <a:pt x="4869924" y="1"/>
                </a:lnTo>
                <a:lnTo>
                  <a:pt x="4869924" y="6858001"/>
                </a:lnTo>
                <a:lnTo>
                  <a:pt x="0" y="6858001"/>
                </a:lnTo>
                <a:lnTo>
                  <a:pt x="2003333" y="0"/>
                </a:lnTo>
                <a:close/>
              </a:path>
            </a:pathLst>
          </a:custGeom>
          <a:solidFill>
            <a:schemeClr val="bg2"/>
          </a:solidFill>
        </p:spPr>
        <p:txBody>
          <a:bodyPr anchor="ctr" anchorCtr="0"/>
          <a:lstStyle>
            <a:lvl1pPr marL="0" indent="0" algn="ctr">
              <a:buNone/>
              <a:defRPr/>
            </a:lvl1pPr>
          </a:lstStyle>
          <a:p>
            <a:endParaRPr lang="en-US"/>
          </a:p>
        </p:txBody>
      </p:sp>
      <p:sp>
        <p:nvSpPr>
          <p:cNvPr id="3" name="Subtitle 2">
            <a:extLst>
              <a:ext uri="{FF2B5EF4-FFF2-40B4-BE49-F238E27FC236}">
                <a16:creationId xmlns:a16="http://schemas.microsoft.com/office/drawing/2014/main" id="{FED0946C-9344-F1C3-014C-974A1F7F52AC}"/>
              </a:ext>
            </a:extLst>
          </p:cNvPr>
          <p:cNvSpPr>
            <a:spLocks noGrp="1"/>
          </p:cNvSpPr>
          <p:nvPr>
            <p:ph type="subTitle" idx="1"/>
          </p:nvPr>
        </p:nvSpPr>
        <p:spPr>
          <a:xfrm>
            <a:off x="557784" y="4484689"/>
            <a:ext cx="6709757" cy="1213649"/>
          </a:xfrm>
        </p:spPr>
        <p:txBody>
          <a:bodyPr>
            <a:noAutofit/>
          </a:bodyPr>
          <a:lstStyle>
            <a:lvl1pPr marL="0" indent="0" algn="l">
              <a:lnSpc>
                <a:spcPct val="100000"/>
              </a:lnSpc>
              <a:spcBef>
                <a:spcPts val="600"/>
              </a:spcBef>
              <a:spcAft>
                <a:spcPts val="600"/>
              </a:spcAft>
              <a:buNone/>
              <a:defRPr sz="1600" b="1">
                <a:solidFill>
                  <a:schemeClr val="bg1"/>
                </a:solidFill>
              </a:defRPr>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US" dirty="0"/>
              <a:t>Click to edit Master subtitle style</a:t>
            </a:r>
          </a:p>
        </p:txBody>
      </p:sp>
      <p:sp>
        <p:nvSpPr>
          <p:cNvPr id="31" name="Text Placeholder 30">
            <a:extLst>
              <a:ext uri="{FF2B5EF4-FFF2-40B4-BE49-F238E27FC236}">
                <a16:creationId xmlns:a16="http://schemas.microsoft.com/office/drawing/2014/main" id="{651AAB2C-8EBD-3C8F-B428-3FAA2720E75A}"/>
              </a:ext>
            </a:extLst>
          </p:cNvPr>
          <p:cNvSpPr>
            <a:spLocks noGrp="1"/>
          </p:cNvSpPr>
          <p:nvPr>
            <p:ph type="body" sz="quarter" idx="14"/>
          </p:nvPr>
        </p:nvSpPr>
        <p:spPr>
          <a:xfrm>
            <a:off x="557784" y="990269"/>
            <a:ext cx="6709757" cy="3249945"/>
          </a:xfrm>
        </p:spPr>
        <p:txBody>
          <a:bodyPr anchor="b" anchorCtr="0"/>
          <a:lstStyle>
            <a:lvl1pPr marL="0" indent="0">
              <a:buNone/>
              <a:defRPr sz="3800" b="0">
                <a:solidFill>
                  <a:schemeClr val="bg1"/>
                </a:solidFill>
              </a:defRPr>
            </a:lvl1pPr>
            <a:lvl2pPr marL="457189" indent="0">
              <a:buNone/>
              <a:defRPr>
                <a:solidFill>
                  <a:schemeClr val="bg1"/>
                </a:solidFill>
              </a:defRPr>
            </a:lvl2pPr>
            <a:lvl3pPr marL="914377" indent="0">
              <a:buNone/>
              <a:defRPr>
                <a:solidFill>
                  <a:schemeClr val="bg1"/>
                </a:solidFill>
              </a:defRPr>
            </a:lvl3pPr>
            <a:lvl4pPr marL="1371566" indent="0">
              <a:buNone/>
              <a:defRPr>
                <a:solidFill>
                  <a:schemeClr val="bg1"/>
                </a:solidFill>
              </a:defRPr>
            </a:lvl4pPr>
            <a:lvl5pPr marL="1828754" indent="0">
              <a:buNone/>
              <a:defRPr>
                <a:solidFill>
                  <a:schemeClr val="bg1"/>
                </a:solidFill>
              </a:defRPr>
            </a:lvl5pPr>
          </a:lstStyle>
          <a:p>
            <a:pPr lvl="0"/>
            <a:r>
              <a:rPr lang="en-US" dirty="0"/>
              <a:t>Click to edit Master text styles</a:t>
            </a:r>
          </a:p>
        </p:txBody>
      </p:sp>
      <p:pic>
        <p:nvPicPr>
          <p:cNvPr id="8" name="Graphic 7">
            <a:extLst>
              <a:ext uri="{FF2B5EF4-FFF2-40B4-BE49-F238E27FC236}">
                <a16:creationId xmlns:a16="http://schemas.microsoft.com/office/drawing/2014/main" id="{C9108824-7B5A-8B55-2E3A-BF3827FF94E0}"/>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644538" y="6431732"/>
            <a:ext cx="1375828" cy="224209"/>
          </a:xfrm>
          <a:prstGeom prst="rect">
            <a:avLst/>
          </a:prstGeom>
        </p:spPr>
      </p:pic>
      <p:pic>
        <p:nvPicPr>
          <p:cNvPr id="14" name="Graphic 13">
            <a:extLst>
              <a:ext uri="{FF2B5EF4-FFF2-40B4-BE49-F238E27FC236}">
                <a16:creationId xmlns:a16="http://schemas.microsoft.com/office/drawing/2014/main" id="{6797C078-AC1B-D3C7-6D4C-352DDD49FBDE}"/>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670963" y="256033"/>
            <a:ext cx="1367060" cy="734236"/>
          </a:xfrm>
          <a:prstGeom prst="rect">
            <a:avLst/>
          </a:prstGeom>
        </p:spPr>
      </p:pic>
    </p:spTree>
    <p:extLst>
      <p:ext uri="{BB962C8B-B14F-4D97-AF65-F5344CB8AC3E}">
        <p14:creationId xmlns:p14="http://schemas.microsoft.com/office/powerpoint/2010/main" val="23213345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userDrawn="1">
  <p:cSld name="Presentation and Speaker Title 2">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E0E90E6-C1D2-C6B4-01BD-17AC96F783BF}"/>
              </a:ext>
            </a:extLst>
          </p:cNvPr>
          <p:cNvSpPr/>
          <p:nvPr userDrawn="1"/>
        </p:nvSpPr>
        <p:spPr>
          <a:xfrm>
            <a:off x="0" y="0"/>
            <a:ext cx="12192000" cy="6858000"/>
          </a:xfrm>
          <a:prstGeom prst="rect">
            <a:avLst/>
          </a:prstGeom>
          <a:gradFill flip="none" rotWithShape="1">
            <a:gsLst>
              <a:gs pos="18000">
                <a:schemeClr val="accent1"/>
              </a:gs>
              <a:gs pos="100000">
                <a:schemeClr val="accent3"/>
              </a:gs>
            </a:gsLst>
            <a:lin ang="54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4" name="Date Placeholder 3">
            <a:extLst>
              <a:ext uri="{FF2B5EF4-FFF2-40B4-BE49-F238E27FC236}">
                <a16:creationId xmlns:a16="http://schemas.microsoft.com/office/drawing/2014/main" id="{9844404C-D592-DA6F-2B42-8FEFD6D87547}"/>
              </a:ext>
            </a:extLst>
          </p:cNvPr>
          <p:cNvSpPr>
            <a:spLocks noGrp="1"/>
          </p:cNvSpPr>
          <p:nvPr>
            <p:ph type="dt" sz="half" idx="10"/>
          </p:nvPr>
        </p:nvSpPr>
        <p:spPr>
          <a:xfrm>
            <a:off x="838200" y="8413751"/>
            <a:ext cx="2743200" cy="365125"/>
          </a:xfrm>
        </p:spPr>
        <p:txBody>
          <a:bodyPr/>
          <a:lstStyle>
            <a:lvl1pPr>
              <a:defRPr>
                <a:solidFill>
                  <a:schemeClr val="bg1"/>
                </a:solidFill>
              </a:defRPr>
            </a:lvl1pPr>
          </a:lstStyle>
          <a:p>
            <a:fld id="{A5CD99A4-8255-AD40-AC11-3A5076833560}" type="datetimeFigureOut">
              <a:rPr lang="en-US" smtClean="0"/>
              <a:pPr/>
              <a:t>07/18/2024</a:t>
            </a:fld>
            <a:endParaRPr lang="en-US"/>
          </a:p>
        </p:txBody>
      </p:sp>
      <p:sp>
        <p:nvSpPr>
          <p:cNvPr id="5" name="Footer Placeholder 4">
            <a:extLst>
              <a:ext uri="{FF2B5EF4-FFF2-40B4-BE49-F238E27FC236}">
                <a16:creationId xmlns:a16="http://schemas.microsoft.com/office/drawing/2014/main" id="{A016B904-D7DB-6275-F164-03239CF5361E}"/>
              </a:ext>
            </a:extLst>
          </p:cNvPr>
          <p:cNvSpPr>
            <a:spLocks noGrp="1"/>
          </p:cNvSpPr>
          <p:nvPr>
            <p:ph type="ftr" sz="quarter" idx="11"/>
          </p:nvPr>
        </p:nvSpPr>
        <p:spPr/>
        <p:txBody>
          <a:bodyPr/>
          <a:lstStyle>
            <a:lvl1pPr>
              <a:defRPr>
                <a:solidFill>
                  <a:schemeClr val="bg1"/>
                </a:solidFill>
              </a:defRPr>
            </a:lvl1pPr>
          </a:lstStyle>
          <a:p>
            <a:endParaRPr lang="en-US" dirty="0"/>
          </a:p>
        </p:txBody>
      </p:sp>
      <p:sp>
        <p:nvSpPr>
          <p:cNvPr id="6" name="Slide Number Placeholder 5">
            <a:extLst>
              <a:ext uri="{FF2B5EF4-FFF2-40B4-BE49-F238E27FC236}">
                <a16:creationId xmlns:a16="http://schemas.microsoft.com/office/drawing/2014/main" id="{BCFB728E-7901-C507-CFF2-7EA33CDE9BA1}"/>
              </a:ext>
            </a:extLst>
          </p:cNvPr>
          <p:cNvSpPr>
            <a:spLocks noGrp="1"/>
          </p:cNvSpPr>
          <p:nvPr>
            <p:ph type="sldNum" sz="quarter" idx="12"/>
          </p:nvPr>
        </p:nvSpPr>
        <p:spPr/>
        <p:txBody>
          <a:bodyPr/>
          <a:lstStyle>
            <a:lvl1pPr>
              <a:defRPr>
                <a:solidFill>
                  <a:schemeClr val="bg1"/>
                </a:solidFill>
              </a:defRPr>
            </a:lvl1pPr>
          </a:lstStyle>
          <a:p>
            <a:fld id="{58EB555C-832B-9248-B063-F5BF6D871D9B}" type="slidenum">
              <a:rPr lang="en-US" smtClean="0"/>
              <a:pPr/>
              <a:t>‹#›</a:t>
            </a:fld>
            <a:endParaRPr lang="en-US"/>
          </a:p>
        </p:txBody>
      </p:sp>
      <p:sp>
        <p:nvSpPr>
          <p:cNvPr id="15" name="Picture Placeholder 14">
            <a:extLst>
              <a:ext uri="{FF2B5EF4-FFF2-40B4-BE49-F238E27FC236}">
                <a16:creationId xmlns:a16="http://schemas.microsoft.com/office/drawing/2014/main" id="{A752CFA0-0556-ABAC-1C9F-6FCCD016B1A8}"/>
              </a:ext>
            </a:extLst>
          </p:cNvPr>
          <p:cNvSpPr>
            <a:spLocks noGrp="1"/>
          </p:cNvSpPr>
          <p:nvPr>
            <p:ph type="pic" sz="quarter" idx="13"/>
          </p:nvPr>
        </p:nvSpPr>
        <p:spPr>
          <a:xfrm>
            <a:off x="7322078" y="-1"/>
            <a:ext cx="4869924" cy="6858001"/>
          </a:xfrm>
          <a:custGeom>
            <a:avLst/>
            <a:gdLst>
              <a:gd name="connsiteX0" fmla="*/ 0 w 4869924"/>
              <a:gd name="connsiteY0" fmla="*/ 0 h 6858000"/>
              <a:gd name="connsiteX1" fmla="*/ 4869924 w 4869924"/>
              <a:gd name="connsiteY1" fmla="*/ 0 h 6858000"/>
              <a:gd name="connsiteX2" fmla="*/ 4869924 w 4869924"/>
              <a:gd name="connsiteY2" fmla="*/ 6858000 h 6858000"/>
              <a:gd name="connsiteX3" fmla="*/ 0 w 4869924"/>
              <a:gd name="connsiteY3" fmla="*/ 6858000 h 6858000"/>
              <a:gd name="connsiteX4" fmla="*/ 0 w 4869924"/>
              <a:gd name="connsiteY4" fmla="*/ 0 h 6858000"/>
              <a:gd name="connsiteX0" fmla="*/ 2784936 w 4869924"/>
              <a:gd name="connsiteY0" fmla="*/ 201092 h 6858000"/>
              <a:gd name="connsiteX1" fmla="*/ 4869924 w 4869924"/>
              <a:gd name="connsiteY1" fmla="*/ 0 h 6858000"/>
              <a:gd name="connsiteX2" fmla="*/ 4869924 w 4869924"/>
              <a:gd name="connsiteY2" fmla="*/ 6858000 h 6858000"/>
              <a:gd name="connsiteX3" fmla="*/ 0 w 4869924"/>
              <a:gd name="connsiteY3" fmla="*/ 6858000 h 6858000"/>
              <a:gd name="connsiteX4" fmla="*/ 2784936 w 4869924"/>
              <a:gd name="connsiteY4" fmla="*/ 201092 h 6858000"/>
              <a:gd name="connsiteX0" fmla="*/ 2003333 w 4869924"/>
              <a:gd name="connsiteY0" fmla="*/ 0 h 6858001"/>
              <a:gd name="connsiteX1" fmla="*/ 4869924 w 4869924"/>
              <a:gd name="connsiteY1" fmla="*/ 1 h 6858001"/>
              <a:gd name="connsiteX2" fmla="*/ 4869924 w 4869924"/>
              <a:gd name="connsiteY2" fmla="*/ 6858001 h 6858001"/>
              <a:gd name="connsiteX3" fmla="*/ 0 w 4869924"/>
              <a:gd name="connsiteY3" fmla="*/ 6858001 h 6858001"/>
              <a:gd name="connsiteX4" fmla="*/ 2003333 w 4869924"/>
              <a:gd name="connsiteY4" fmla="*/ 0 h 68580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69924" h="6858001">
                <a:moveTo>
                  <a:pt x="2003333" y="0"/>
                </a:moveTo>
                <a:lnTo>
                  <a:pt x="4869924" y="1"/>
                </a:lnTo>
                <a:lnTo>
                  <a:pt x="4869924" y="6858001"/>
                </a:lnTo>
                <a:lnTo>
                  <a:pt x="0" y="6858001"/>
                </a:lnTo>
                <a:lnTo>
                  <a:pt x="2003333" y="0"/>
                </a:lnTo>
                <a:close/>
              </a:path>
            </a:pathLst>
          </a:custGeom>
          <a:solidFill>
            <a:schemeClr val="bg2"/>
          </a:solidFill>
        </p:spPr>
        <p:txBody>
          <a:bodyPr anchor="ctr" anchorCtr="0"/>
          <a:lstStyle>
            <a:lvl1pPr marL="0" indent="0" algn="ctr">
              <a:buNone/>
              <a:defRPr/>
            </a:lvl1pPr>
          </a:lstStyle>
          <a:p>
            <a:endParaRPr lang="en-US"/>
          </a:p>
        </p:txBody>
      </p:sp>
      <p:sp>
        <p:nvSpPr>
          <p:cNvPr id="3" name="Subtitle 2">
            <a:extLst>
              <a:ext uri="{FF2B5EF4-FFF2-40B4-BE49-F238E27FC236}">
                <a16:creationId xmlns:a16="http://schemas.microsoft.com/office/drawing/2014/main" id="{FED0946C-9344-F1C3-014C-974A1F7F52AC}"/>
              </a:ext>
            </a:extLst>
          </p:cNvPr>
          <p:cNvSpPr>
            <a:spLocks noGrp="1"/>
          </p:cNvSpPr>
          <p:nvPr>
            <p:ph type="subTitle" idx="1"/>
          </p:nvPr>
        </p:nvSpPr>
        <p:spPr>
          <a:xfrm>
            <a:off x="557784" y="4484689"/>
            <a:ext cx="6709757" cy="1213649"/>
          </a:xfrm>
        </p:spPr>
        <p:txBody>
          <a:bodyPr>
            <a:noAutofit/>
          </a:bodyPr>
          <a:lstStyle>
            <a:lvl1pPr marL="0" indent="0" algn="l">
              <a:lnSpc>
                <a:spcPct val="100000"/>
              </a:lnSpc>
              <a:spcBef>
                <a:spcPts val="600"/>
              </a:spcBef>
              <a:spcAft>
                <a:spcPts val="600"/>
              </a:spcAft>
              <a:buNone/>
              <a:defRPr sz="1600" b="1">
                <a:solidFill>
                  <a:schemeClr val="bg1"/>
                </a:solidFill>
              </a:defRPr>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US" dirty="0"/>
              <a:t>Click to edit Master subtitle style</a:t>
            </a:r>
          </a:p>
        </p:txBody>
      </p:sp>
      <p:sp>
        <p:nvSpPr>
          <p:cNvPr id="31" name="Text Placeholder 30">
            <a:extLst>
              <a:ext uri="{FF2B5EF4-FFF2-40B4-BE49-F238E27FC236}">
                <a16:creationId xmlns:a16="http://schemas.microsoft.com/office/drawing/2014/main" id="{651AAB2C-8EBD-3C8F-B428-3FAA2720E75A}"/>
              </a:ext>
            </a:extLst>
          </p:cNvPr>
          <p:cNvSpPr>
            <a:spLocks noGrp="1"/>
          </p:cNvSpPr>
          <p:nvPr>
            <p:ph type="body" sz="quarter" idx="14"/>
          </p:nvPr>
        </p:nvSpPr>
        <p:spPr>
          <a:xfrm>
            <a:off x="557784" y="990269"/>
            <a:ext cx="6709757" cy="3249945"/>
          </a:xfrm>
        </p:spPr>
        <p:txBody>
          <a:bodyPr anchor="b" anchorCtr="0"/>
          <a:lstStyle>
            <a:lvl1pPr marL="0" indent="0">
              <a:buNone/>
              <a:defRPr sz="3800" b="0">
                <a:solidFill>
                  <a:schemeClr val="bg1"/>
                </a:solidFill>
              </a:defRPr>
            </a:lvl1pPr>
            <a:lvl2pPr marL="457189" indent="0">
              <a:buNone/>
              <a:defRPr>
                <a:solidFill>
                  <a:schemeClr val="bg1"/>
                </a:solidFill>
              </a:defRPr>
            </a:lvl2pPr>
            <a:lvl3pPr marL="914377" indent="0">
              <a:buNone/>
              <a:defRPr>
                <a:solidFill>
                  <a:schemeClr val="bg1"/>
                </a:solidFill>
              </a:defRPr>
            </a:lvl3pPr>
            <a:lvl4pPr marL="1371566" indent="0">
              <a:buNone/>
              <a:defRPr>
                <a:solidFill>
                  <a:schemeClr val="bg1"/>
                </a:solidFill>
              </a:defRPr>
            </a:lvl4pPr>
            <a:lvl5pPr marL="1828754" indent="0">
              <a:buNone/>
              <a:defRPr>
                <a:solidFill>
                  <a:schemeClr val="bg1"/>
                </a:solidFill>
              </a:defRPr>
            </a:lvl5pPr>
          </a:lstStyle>
          <a:p>
            <a:pPr lvl="0"/>
            <a:r>
              <a:rPr lang="en-US" dirty="0"/>
              <a:t>Click to edit Master text styles</a:t>
            </a:r>
          </a:p>
        </p:txBody>
      </p:sp>
      <p:pic>
        <p:nvPicPr>
          <p:cNvPr id="10" name="Graphic 9">
            <a:extLst>
              <a:ext uri="{FF2B5EF4-FFF2-40B4-BE49-F238E27FC236}">
                <a16:creationId xmlns:a16="http://schemas.microsoft.com/office/drawing/2014/main" id="{C838D63C-E95E-EB39-1520-90362AD81ECD}"/>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644538" y="6431732"/>
            <a:ext cx="1375828" cy="224209"/>
          </a:xfrm>
          <a:prstGeom prst="rect">
            <a:avLst/>
          </a:prstGeom>
        </p:spPr>
      </p:pic>
      <p:pic>
        <p:nvPicPr>
          <p:cNvPr id="7" name="Graphic 6">
            <a:extLst>
              <a:ext uri="{FF2B5EF4-FFF2-40B4-BE49-F238E27FC236}">
                <a16:creationId xmlns:a16="http://schemas.microsoft.com/office/drawing/2014/main" id="{0ABDD023-FF87-919B-917A-C7504207B9A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670963" y="256033"/>
            <a:ext cx="1367060" cy="734236"/>
          </a:xfrm>
          <a:prstGeom prst="rect">
            <a:avLst/>
          </a:prstGeom>
        </p:spPr>
      </p:pic>
    </p:spTree>
    <p:extLst>
      <p:ext uri="{BB962C8B-B14F-4D97-AF65-F5344CB8AC3E}">
        <p14:creationId xmlns:p14="http://schemas.microsoft.com/office/powerpoint/2010/main" val="992991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preserve="1" userDrawn="1">
  <p:cSld name="Callout 1">
    <p:bg>
      <p:bgPr>
        <a:solidFill>
          <a:schemeClr val="accent1"/>
        </a:solidFill>
        <a:effectLst/>
      </p:bgPr>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9844404C-D592-DA6F-2B42-8FEFD6D87547}"/>
              </a:ext>
            </a:extLst>
          </p:cNvPr>
          <p:cNvSpPr>
            <a:spLocks noGrp="1"/>
          </p:cNvSpPr>
          <p:nvPr>
            <p:ph type="dt" sz="half" idx="10"/>
          </p:nvPr>
        </p:nvSpPr>
        <p:spPr/>
        <p:txBody>
          <a:bodyPr/>
          <a:lstStyle>
            <a:lvl1pPr>
              <a:defRPr>
                <a:solidFill>
                  <a:schemeClr val="bg1"/>
                </a:solidFill>
              </a:defRPr>
            </a:lvl1pPr>
          </a:lstStyle>
          <a:p>
            <a:fld id="{A5CD99A4-8255-AD40-AC11-3A5076833560}" type="datetimeFigureOut">
              <a:rPr lang="en-US" smtClean="0"/>
              <a:pPr/>
              <a:t>07/18/2024</a:t>
            </a:fld>
            <a:endParaRPr lang="en-US" dirty="0"/>
          </a:p>
        </p:txBody>
      </p:sp>
      <p:sp>
        <p:nvSpPr>
          <p:cNvPr id="5" name="Footer Placeholder 4">
            <a:extLst>
              <a:ext uri="{FF2B5EF4-FFF2-40B4-BE49-F238E27FC236}">
                <a16:creationId xmlns:a16="http://schemas.microsoft.com/office/drawing/2014/main" id="{A016B904-D7DB-6275-F164-03239CF5361E}"/>
              </a:ext>
            </a:extLst>
          </p:cNvPr>
          <p:cNvSpPr>
            <a:spLocks noGrp="1"/>
          </p:cNvSpPr>
          <p:nvPr>
            <p:ph type="ftr" sz="quarter" idx="11"/>
          </p:nvPr>
        </p:nvSpPr>
        <p:spPr/>
        <p:txBody>
          <a:bodyPr/>
          <a:lstStyle>
            <a:lvl1pPr>
              <a:defRPr>
                <a:solidFill>
                  <a:schemeClr val="bg1"/>
                </a:solidFill>
              </a:defRPr>
            </a:lvl1pPr>
          </a:lstStyle>
          <a:p>
            <a:endParaRPr lang="en-US"/>
          </a:p>
        </p:txBody>
      </p:sp>
      <p:sp>
        <p:nvSpPr>
          <p:cNvPr id="6" name="Slide Number Placeholder 5">
            <a:extLst>
              <a:ext uri="{FF2B5EF4-FFF2-40B4-BE49-F238E27FC236}">
                <a16:creationId xmlns:a16="http://schemas.microsoft.com/office/drawing/2014/main" id="{BCFB728E-7901-C507-CFF2-7EA33CDE9BA1}"/>
              </a:ext>
            </a:extLst>
          </p:cNvPr>
          <p:cNvSpPr>
            <a:spLocks noGrp="1"/>
          </p:cNvSpPr>
          <p:nvPr>
            <p:ph type="sldNum" sz="quarter" idx="12"/>
          </p:nvPr>
        </p:nvSpPr>
        <p:spPr/>
        <p:txBody>
          <a:bodyPr/>
          <a:lstStyle>
            <a:lvl1pPr>
              <a:defRPr>
                <a:solidFill>
                  <a:schemeClr val="bg1"/>
                </a:solidFill>
              </a:defRPr>
            </a:lvl1pPr>
          </a:lstStyle>
          <a:p>
            <a:fld id="{58EB555C-832B-9248-B063-F5BF6D871D9B}" type="slidenum">
              <a:rPr lang="en-US" smtClean="0"/>
              <a:pPr/>
              <a:t>‹#›</a:t>
            </a:fld>
            <a:endParaRPr lang="en-US"/>
          </a:p>
        </p:txBody>
      </p:sp>
      <p:sp>
        <p:nvSpPr>
          <p:cNvPr id="2" name="Spotlight Grad">
            <a:extLst>
              <a:ext uri="{FF2B5EF4-FFF2-40B4-BE49-F238E27FC236}">
                <a16:creationId xmlns:a16="http://schemas.microsoft.com/office/drawing/2014/main" id="{15FF3140-7801-97AC-9632-3CC10639D24C}"/>
              </a:ext>
            </a:extLst>
          </p:cNvPr>
          <p:cNvSpPr/>
          <p:nvPr userDrawn="1"/>
        </p:nvSpPr>
        <p:spPr>
          <a:xfrm>
            <a:off x="274321" y="955131"/>
            <a:ext cx="9301943" cy="5610696"/>
          </a:xfrm>
          <a:prstGeom prst="rect">
            <a:avLst/>
          </a:prstGeom>
          <a:gradFill>
            <a:gsLst>
              <a:gs pos="0">
                <a:schemeClr val="accent3"/>
              </a:gs>
              <a:gs pos="45000">
                <a:schemeClr val="accent3">
                  <a:alpha val="0"/>
                </a:schemeClr>
              </a:gs>
            </a:gsLst>
            <a:lin ang="33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algn="ctr"/>
            <a:endParaRPr lang="en-US" sz="1013" b="0" i="0" dirty="0">
              <a:solidFill>
                <a:schemeClr val="tx1"/>
              </a:solidFill>
              <a:latin typeface="Arial" panose="020B0604020202020204" pitchFamily="34" charset="0"/>
              <a:ea typeface="MdFago" charset="0"/>
              <a:cs typeface="Arial" panose="020B0604020202020204" pitchFamily="34" charset="0"/>
            </a:endParaRPr>
          </a:p>
        </p:txBody>
      </p:sp>
      <p:sp>
        <p:nvSpPr>
          <p:cNvPr id="3" name="Subtitle 2">
            <a:extLst>
              <a:ext uri="{FF2B5EF4-FFF2-40B4-BE49-F238E27FC236}">
                <a16:creationId xmlns:a16="http://schemas.microsoft.com/office/drawing/2014/main" id="{FED0946C-9344-F1C3-014C-974A1F7F52AC}"/>
              </a:ext>
            </a:extLst>
          </p:cNvPr>
          <p:cNvSpPr>
            <a:spLocks noGrp="1"/>
          </p:cNvSpPr>
          <p:nvPr>
            <p:ph type="subTitle" idx="1"/>
          </p:nvPr>
        </p:nvSpPr>
        <p:spPr>
          <a:xfrm>
            <a:off x="557785" y="2576493"/>
            <a:ext cx="10350732" cy="1213649"/>
          </a:xfrm>
        </p:spPr>
        <p:txBody>
          <a:bodyPr>
            <a:noAutofit/>
          </a:bodyPr>
          <a:lstStyle>
            <a:lvl1pPr marL="0" indent="0" algn="l">
              <a:lnSpc>
                <a:spcPct val="100000"/>
              </a:lnSpc>
              <a:spcBef>
                <a:spcPts val="600"/>
              </a:spcBef>
              <a:spcAft>
                <a:spcPts val="600"/>
              </a:spcAft>
              <a:buNone/>
              <a:defRPr sz="1600" b="1">
                <a:solidFill>
                  <a:schemeClr val="bg1"/>
                </a:solidFill>
              </a:defRPr>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US" dirty="0"/>
              <a:t>Click to edit Master subtitle style</a:t>
            </a:r>
          </a:p>
        </p:txBody>
      </p:sp>
      <p:sp>
        <p:nvSpPr>
          <p:cNvPr id="31" name="Text Placeholder 30">
            <a:extLst>
              <a:ext uri="{FF2B5EF4-FFF2-40B4-BE49-F238E27FC236}">
                <a16:creationId xmlns:a16="http://schemas.microsoft.com/office/drawing/2014/main" id="{651AAB2C-8EBD-3C8F-B428-3FAA2720E75A}"/>
              </a:ext>
            </a:extLst>
          </p:cNvPr>
          <p:cNvSpPr>
            <a:spLocks noGrp="1"/>
          </p:cNvSpPr>
          <p:nvPr>
            <p:ph type="body" sz="quarter" idx="14"/>
          </p:nvPr>
        </p:nvSpPr>
        <p:spPr>
          <a:xfrm>
            <a:off x="557785" y="1118369"/>
            <a:ext cx="10350732" cy="1213649"/>
          </a:xfrm>
        </p:spPr>
        <p:txBody>
          <a:bodyPr anchor="b" anchorCtr="0"/>
          <a:lstStyle>
            <a:lvl1pPr marL="0" indent="0">
              <a:buNone/>
              <a:defRPr sz="3800" b="0">
                <a:solidFill>
                  <a:schemeClr val="bg1"/>
                </a:solidFill>
              </a:defRPr>
            </a:lvl1pPr>
            <a:lvl2pPr marL="457189" indent="0">
              <a:buNone/>
              <a:defRPr>
                <a:solidFill>
                  <a:schemeClr val="bg1"/>
                </a:solidFill>
              </a:defRPr>
            </a:lvl2pPr>
            <a:lvl3pPr marL="914377" indent="0">
              <a:buNone/>
              <a:defRPr>
                <a:solidFill>
                  <a:schemeClr val="bg1"/>
                </a:solidFill>
              </a:defRPr>
            </a:lvl3pPr>
            <a:lvl4pPr marL="1371566" indent="0">
              <a:buNone/>
              <a:defRPr>
                <a:solidFill>
                  <a:schemeClr val="bg1"/>
                </a:solidFill>
              </a:defRPr>
            </a:lvl4pPr>
            <a:lvl5pPr marL="1828754" indent="0">
              <a:buNone/>
              <a:defRPr>
                <a:solidFill>
                  <a:schemeClr val="bg1"/>
                </a:solidFill>
              </a:defRPr>
            </a:lvl5pPr>
          </a:lstStyle>
          <a:p>
            <a:pPr lvl="0"/>
            <a:r>
              <a:rPr lang="en-US" dirty="0"/>
              <a:t>Click to edit Master text styles</a:t>
            </a:r>
          </a:p>
        </p:txBody>
      </p:sp>
      <p:pic>
        <p:nvPicPr>
          <p:cNvPr id="8" name="Graphic 7">
            <a:extLst>
              <a:ext uri="{FF2B5EF4-FFF2-40B4-BE49-F238E27FC236}">
                <a16:creationId xmlns:a16="http://schemas.microsoft.com/office/drawing/2014/main" id="{ADB79137-6E16-FC31-D2FE-1425BE7C1D37}"/>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0236777" y="6431732"/>
            <a:ext cx="1375828" cy="224209"/>
          </a:xfrm>
          <a:prstGeom prst="rect">
            <a:avLst/>
          </a:prstGeom>
        </p:spPr>
      </p:pic>
      <p:pic>
        <p:nvPicPr>
          <p:cNvPr id="7" name="Graphic 6">
            <a:extLst>
              <a:ext uri="{FF2B5EF4-FFF2-40B4-BE49-F238E27FC236}">
                <a16:creationId xmlns:a16="http://schemas.microsoft.com/office/drawing/2014/main" id="{DCFEACEA-AA40-4938-CCE2-A0B8BA5A85CD}"/>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10224851" y="256033"/>
            <a:ext cx="1367060" cy="734236"/>
          </a:xfrm>
          <a:prstGeom prst="rect">
            <a:avLst/>
          </a:prstGeom>
        </p:spPr>
      </p:pic>
    </p:spTree>
    <p:extLst>
      <p:ext uri="{BB962C8B-B14F-4D97-AF65-F5344CB8AC3E}">
        <p14:creationId xmlns:p14="http://schemas.microsoft.com/office/powerpoint/2010/main" val="34244608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reserve="1" userDrawn="1">
  <p:cSld name="Callout 2">
    <p:bg>
      <p:bgPr>
        <a:solidFill>
          <a:schemeClr val="accent1"/>
        </a:solidFill>
        <a:effectLst/>
      </p:bgPr>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9844404C-D592-DA6F-2B42-8FEFD6D87547}"/>
              </a:ext>
            </a:extLst>
          </p:cNvPr>
          <p:cNvSpPr>
            <a:spLocks noGrp="1"/>
          </p:cNvSpPr>
          <p:nvPr>
            <p:ph type="dt" sz="half" idx="10"/>
          </p:nvPr>
        </p:nvSpPr>
        <p:spPr/>
        <p:txBody>
          <a:bodyPr/>
          <a:lstStyle>
            <a:lvl1pPr>
              <a:defRPr>
                <a:solidFill>
                  <a:schemeClr val="bg1"/>
                </a:solidFill>
              </a:defRPr>
            </a:lvl1pPr>
          </a:lstStyle>
          <a:p>
            <a:fld id="{A5CD99A4-8255-AD40-AC11-3A5076833560}" type="datetimeFigureOut">
              <a:rPr lang="en-US" smtClean="0"/>
              <a:pPr/>
              <a:t>07/18/2024</a:t>
            </a:fld>
            <a:endParaRPr lang="en-US" dirty="0"/>
          </a:p>
        </p:txBody>
      </p:sp>
      <p:sp>
        <p:nvSpPr>
          <p:cNvPr id="5" name="Footer Placeholder 4">
            <a:extLst>
              <a:ext uri="{FF2B5EF4-FFF2-40B4-BE49-F238E27FC236}">
                <a16:creationId xmlns:a16="http://schemas.microsoft.com/office/drawing/2014/main" id="{A016B904-D7DB-6275-F164-03239CF5361E}"/>
              </a:ext>
            </a:extLst>
          </p:cNvPr>
          <p:cNvSpPr>
            <a:spLocks noGrp="1"/>
          </p:cNvSpPr>
          <p:nvPr>
            <p:ph type="ftr" sz="quarter" idx="11"/>
          </p:nvPr>
        </p:nvSpPr>
        <p:spPr/>
        <p:txBody>
          <a:bodyPr/>
          <a:lstStyle>
            <a:lvl1pPr>
              <a:defRPr>
                <a:solidFill>
                  <a:schemeClr val="bg1"/>
                </a:solidFill>
              </a:defRPr>
            </a:lvl1pPr>
          </a:lstStyle>
          <a:p>
            <a:endParaRPr lang="en-US"/>
          </a:p>
        </p:txBody>
      </p:sp>
      <p:sp>
        <p:nvSpPr>
          <p:cNvPr id="6" name="Slide Number Placeholder 5">
            <a:extLst>
              <a:ext uri="{FF2B5EF4-FFF2-40B4-BE49-F238E27FC236}">
                <a16:creationId xmlns:a16="http://schemas.microsoft.com/office/drawing/2014/main" id="{BCFB728E-7901-C507-CFF2-7EA33CDE9BA1}"/>
              </a:ext>
            </a:extLst>
          </p:cNvPr>
          <p:cNvSpPr>
            <a:spLocks noGrp="1"/>
          </p:cNvSpPr>
          <p:nvPr>
            <p:ph type="sldNum" sz="quarter" idx="12"/>
          </p:nvPr>
        </p:nvSpPr>
        <p:spPr/>
        <p:txBody>
          <a:bodyPr/>
          <a:lstStyle>
            <a:lvl1pPr>
              <a:defRPr>
                <a:solidFill>
                  <a:schemeClr val="bg1"/>
                </a:solidFill>
              </a:defRPr>
            </a:lvl1pPr>
          </a:lstStyle>
          <a:p>
            <a:fld id="{58EB555C-832B-9248-B063-F5BF6D871D9B}" type="slidenum">
              <a:rPr lang="en-US" smtClean="0"/>
              <a:pPr/>
              <a:t>‹#›</a:t>
            </a:fld>
            <a:endParaRPr lang="en-US"/>
          </a:p>
        </p:txBody>
      </p:sp>
      <p:sp>
        <p:nvSpPr>
          <p:cNvPr id="2" name="Spotlight Grad">
            <a:extLst>
              <a:ext uri="{FF2B5EF4-FFF2-40B4-BE49-F238E27FC236}">
                <a16:creationId xmlns:a16="http://schemas.microsoft.com/office/drawing/2014/main" id="{15FF3140-7801-97AC-9632-3CC10639D24C}"/>
              </a:ext>
            </a:extLst>
          </p:cNvPr>
          <p:cNvSpPr/>
          <p:nvPr userDrawn="1"/>
        </p:nvSpPr>
        <p:spPr>
          <a:xfrm>
            <a:off x="274321" y="955131"/>
            <a:ext cx="9301943" cy="5610696"/>
          </a:xfrm>
          <a:prstGeom prst="rect">
            <a:avLst/>
          </a:prstGeom>
          <a:gradFill>
            <a:gsLst>
              <a:gs pos="0">
                <a:schemeClr val="accent2"/>
              </a:gs>
              <a:gs pos="45000">
                <a:schemeClr val="accent2">
                  <a:alpha val="0"/>
                </a:schemeClr>
              </a:gs>
            </a:gsLst>
            <a:lin ang="33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algn="ctr"/>
            <a:endParaRPr lang="en-US" sz="1013" b="0" i="0" dirty="0">
              <a:solidFill>
                <a:schemeClr val="tx1"/>
              </a:solidFill>
              <a:latin typeface="Arial" panose="020B0604020202020204" pitchFamily="34" charset="0"/>
              <a:ea typeface="MdFago" charset="0"/>
              <a:cs typeface="Arial" panose="020B0604020202020204" pitchFamily="34" charset="0"/>
            </a:endParaRPr>
          </a:p>
        </p:txBody>
      </p:sp>
      <p:sp>
        <p:nvSpPr>
          <p:cNvPr id="3" name="Subtitle 2">
            <a:extLst>
              <a:ext uri="{FF2B5EF4-FFF2-40B4-BE49-F238E27FC236}">
                <a16:creationId xmlns:a16="http://schemas.microsoft.com/office/drawing/2014/main" id="{FED0946C-9344-F1C3-014C-974A1F7F52AC}"/>
              </a:ext>
            </a:extLst>
          </p:cNvPr>
          <p:cNvSpPr>
            <a:spLocks noGrp="1"/>
          </p:cNvSpPr>
          <p:nvPr>
            <p:ph type="subTitle" idx="1"/>
          </p:nvPr>
        </p:nvSpPr>
        <p:spPr>
          <a:xfrm>
            <a:off x="557785" y="2576493"/>
            <a:ext cx="10350732" cy="1213649"/>
          </a:xfrm>
        </p:spPr>
        <p:txBody>
          <a:bodyPr>
            <a:noAutofit/>
          </a:bodyPr>
          <a:lstStyle>
            <a:lvl1pPr marL="0" indent="0" algn="l">
              <a:lnSpc>
                <a:spcPct val="100000"/>
              </a:lnSpc>
              <a:spcBef>
                <a:spcPts val="600"/>
              </a:spcBef>
              <a:spcAft>
                <a:spcPts val="600"/>
              </a:spcAft>
              <a:buNone/>
              <a:defRPr sz="1600" b="1">
                <a:solidFill>
                  <a:schemeClr val="bg1"/>
                </a:solidFill>
              </a:defRPr>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US" dirty="0"/>
              <a:t>Click to edit Master subtitle style</a:t>
            </a:r>
          </a:p>
        </p:txBody>
      </p:sp>
      <p:sp>
        <p:nvSpPr>
          <p:cNvPr id="31" name="Text Placeholder 30">
            <a:extLst>
              <a:ext uri="{FF2B5EF4-FFF2-40B4-BE49-F238E27FC236}">
                <a16:creationId xmlns:a16="http://schemas.microsoft.com/office/drawing/2014/main" id="{651AAB2C-8EBD-3C8F-B428-3FAA2720E75A}"/>
              </a:ext>
            </a:extLst>
          </p:cNvPr>
          <p:cNvSpPr>
            <a:spLocks noGrp="1"/>
          </p:cNvSpPr>
          <p:nvPr>
            <p:ph type="body" sz="quarter" idx="14"/>
          </p:nvPr>
        </p:nvSpPr>
        <p:spPr>
          <a:xfrm>
            <a:off x="557785" y="1118369"/>
            <a:ext cx="10350732" cy="1213649"/>
          </a:xfrm>
        </p:spPr>
        <p:txBody>
          <a:bodyPr anchor="b" anchorCtr="0"/>
          <a:lstStyle>
            <a:lvl1pPr marL="0" indent="0">
              <a:buNone/>
              <a:defRPr sz="3800" b="0">
                <a:solidFill>
                  <a:schemeClr val="bg1"/>
                </a:solidFill>
              </a:defRPr>
            </a:lvl1pPr>
            <a:lvl2pPr marL="457189" indent="0">
              <a:buNone/>
              <a:defRPr>
                <a:solidFill>
                  <a:schemeClr val="bg1"/>
                </a:solidFill>
              </a:defRPr>
            </a:lvl2pPr>
            <a:lvl3pPr marL="914377" indent="0">
              <a:buNone/>
              <a:defRPr>
                <a:solidFill>
                  <a:schemeClr val="bg1"/>
                </a:solidFill>
              </a:defRPr>
            </a:lvl3pPr>
            <a:lvl4pPr marL="1371566" indent="0">
              <a:buNone/>
              <a:defRPr>
                <a:solidFill>
                  <a:schemeClr val="bg1"/>
                </a:solidFill>
              </a:defRPr>
            </a:lvl4pPr>
            <a:lvl5pPr marL="1828754" indent="0">
              <a:buNone/>
              <a:defRPr>
                <a:solidFill>
                  <a:schemeClr val="bg1"/>
                </a:solidFill>
              </a:defRPr>
            </a:lvl5pPr>
          </a:lstStyle>
          <a:p>
            <a:pPr lvl="0"/>
            <a:r>
              <a:rPr lang="en-US" dirty="0"/>
              <a:t>Click to edit Master text styles</a:t>
            </a:r>
          </a:p>
        </p:txBody>
      </p:sp>
      <p:pic>
        <p:nvPicPr>
          <p:cNvPr id="15" name="Graphic 14">
            <a:extLst>
              <a:ext uri="{FF2B5EF4-FFF2-40B4-BE49-F238E27FC236}">
                <a16:creationId xmlns:a16="http://schemas.microsoft.com/office/drawing/2014/main" id="{F0980B48-EF2D-3BDC-5FD8-F34D67C9ADE6}"/>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0236777" y="6431732"/>
            <a:ext cx="1375828" cy="224209"/>
          </a:xfrm>
          <a:prstGeom prst="rect">
            <a:avLst/>
          </a:prstGeom>
        </p:spPr>
      </p:pic>
      <p:pic>
        <p:nvPicPr>
          <p:cNvPr id="7" name="Graphic 6">
            <a:extLst>
              <a:ext uri="{FF2B5EF4-FFF2-40B4-BE49-F238E27FC236}">
                <a16:creationId xmlns:a16="http://schemas.microsoft.com/office/drawing/2014/main" id="{90FA6DD0-F5E9-E908-F8F2-BAE6BDA823DE}"/>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10224851" y="256033"/>
            <a:ext cx="1367060" cy="734236"/>
          </a:xfrm>
          <a:prstGeom prst="rect">
            <a:avLst/>
          </a:prstGeom>
        </p:spPr>
      </p:pic>
    </p:spTree>
    <p:extLst>
      <p:ext uri="{BB962C8B-B14F-4D97-AF65-F5344CB8AC3E}">
        <p14:creationId xmlns:p14="http://schemas.microsoft.com/office/powerpoint/2010/main" val="20192760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userDrawn="1">
  <p:cSld name="Section Divider 1">
    <p:spTree>
      <p:nvGrpSpPr>
        <p:cNvPr id="1" name=""/>
        <p:cNvGrpSpPr/>
        <p:nvPr/>
      </p:nvGrpSpPr>
      <p:grpSpPr>
        <a:xfrm>
          <a:off x="0" y="0"/>
          <a:ext cx="0" cy="0"/>
          <a:chOff x="0" y="0"/>
          <a:chExt cx="0" cy="0"/>
        </a:xfrm>
      </p:grpSpPr>
      <p:pic>
        <p:nvPicPr>
          <p:cNvPr id="17" name="Graphic 16">
            <a:extLst>
              <a:ext uri="{FF2B5EF4-FFF2-40B4-BE49-F238E27FC236}">
                <a16:creationId xmlns:a16="http://schemas.microsoft.com/office/drawing/2014/main" id="{34B56219-CFE1-0D6E-3133-A1368A3FC69D}"/>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bwMode="white">
          <a:xfrm>
            <a:off x="0" y="0"/>
            <a:ext cx="12192000" cy="6858000"/>
          </a:xfrm>
          <a:prstGeom prst="rect">
            <a:avLst/>
          </a:prstGeom>
        </p:spPr>
      </p:pic>
      <p:sp>
        <p:nvSpPr>
          <p:cNvPr id="4" name="Date Placeholder 3">
            <a:extLst>
              <a:ext uri="{FF2B5EF4-FFF2-40B4-BE49-F238E27FC236}">
                <a16:creationId xmlns:a16="http://schemas.microsoft.com/office/drawing/2014/main" id="{9844404C-D592-DA6F-2B42-8FEFD6D87547}"/>
              </a:ext>
            </a:extLst>
          </p:cNvPr>
          <p:cNvSpPr>
            <a:spLocks noGrp="1"/>
          </p:cNvSpPr>
          <p:nvPr>
            <p:ph type="dt" sz="half" idx="10"/>
          </p:nvPr>
        </p:nvSpPr>
        <p:spPr/>
        <p:txBody>
          <a:bodyPr/>
          <a:lstStyle>
            <a:lvl1pPr>
              <a:defRPr>
                <a:solidFill>
                  <a:schemeClr val="bg1"/>
                </a:solidFill>
              </a:defRPr>
            </a:lvl1pPr>
          </a:lstStyle>
          <a:p>
            <a:fld id="{A5CD99A4-8255-AD40-AC11-3A5076833560}" type="datetimeFigureOut">
              <a:rPr lang="en-US" smtClean="0"/>
              <a:pPr/>
              <a:t>07/18/2024</a:t>
            </a:fld>
            <a:endParaRPr lang="en-US" dirty="0"/>
          </a:p>
        </p:txBody>
      </p:sp>
      <p:sp>
        <p:nvSpPr>
          <p:cNvPr id="5" name="Footer Placeholder 4">
            <a:extLst>
              <a:ext uri="{FF2B5EF4-FFF2-40B4-BE49-F238E27FC236}">
                <a16:creationId xmlns:a16="http://schemas.microsoft.com/office/drawing/2014/main" id="{A016B904-D7DB-6275-F164-03239CF5361E}"/>
              </a:ext>
            </a:extLst>
          </p:cNvPr>
          <p:cNvSpPr>
            <a:spLocks noGrp="1"/>
          </p:cNvSpPr>
          <p:nvPr>
            <p:ph type="ftr" sz="quarter" idx="11"/>
          </p:nvPr>
        </p:nvSpPr>
        <p:spPr/>
        <p:txBody>
          <a:bodyPr/>
          <a:lstStyle>
            <a:lvl1pPr>
              <a:defRPr>
                <a:solidFill>
                  <a:schemeClr val="bg1"/>
                </a:solidFill>
              </a:defRPr>
            </a:lvl1pPr>
          </a:lstStyle>
          <a:p>
            <a:endParaRPr lang="en-US"/>
          </a:p>
        </p:txBody>
      </p:sp>
      <p:sp>
        <p:nvSpPr>
          <p:cNvPr id="6" name="Slide Number Placeholder 5">
            <a:extLst>
              <a:ext uri="{FF2B5EF4-FFF2-40B4-BE49-F238E27FC236}">
                <a16:creationId xmlns:a16="http://schemas.microsoft.com/office/drawing/2014/main" id="{BCFB728E-7901-C507-CFF2-7EA33CDE9BA1}"/>
              </a:ext>
            </a:extLst>
          </p:cNvPr>
          <p:cNvSpPr>
            <a:spLocks noGrp="1"/>
          </p:cNvSpPr>
          <p:nvPr>
            <p:ph type="sldNum" sz="quarter" idx="12"/>
          </p:nvPr>
        </p:nvSpPr>
        <p:spPr/>
        <p:txBody>
          <a:bodyPr/>
          <a:lstStyle>
            <a:lvl1pPr>
              <a:defRPr>
                <a:solidFill>
                  <a:schemeClr val="bg1"/>
                </a:solidFill>
              </a:defRPr>
            </a:lvl1pPr>
          </a:lstStyle>
          <a:p>
            <a:fld id="{58EB555C-832B-9248-B063-F5BF6D871D9B}" type="slidenum">
              <a:rPr lang="en-US" smtClean="0"/>
              <a:pPr/>
              <a:t>‹#›</a:t>
            </a:fld>
            <a:endParaRPr lang="en-US"/>
          </a:p>
        </p:txBody>
      </p:sp>
      <p:sp>
        <p:nvSpPr>
          <p:cNvPr id="3" name="Subtitle 2">
            <a:extLst>
              <a:ext uri="{FF2B5EF4-FFF2-40B4-BE49-F238E27FC236}">
                <a16:creationId xmlns:a16="http://schemas.microsoft.com/office/drawing/2014/main" id="{FED0946C-9344-F1C3-014C-974A1F7F52AC}"/>
              </a:ext>
            </a:extLst>
          </p:cNvPr>
          <p:cNvSpPr>
            <a:spLocks noGrp="1"/>
          </p:cNvSpPr>
          <p:nvPr>
            <p:ph type="subTitle" idx="1"/>
          </p:nvPr>
        </p:nvSpPr>
        <p:spPr>
          <a:xfrm>
            <a:off x="557784" y="4407856"/>
            <a:ext cx="6951816" cy="1213649"/>
          </a:xfrm>
        </p:spPr>
        <p:txBody>
          <a:bodyPr>
            <a:noAutofit/>
          </a:bodyPr>
          <a:lstStyle>
            <a:lvl1pPr marL="0" indent="0" algn="l">
              <a:lnSpc>
                <a:spcPct val="100000"/>
              </a:lnSpc>
              <a:spcBef>
                <a:spcPts val="600"/>
              </a:spcBef>
              <a:spcAft>
                <a:spcPts val="600"/>
              </a:spcAft>
              <a:buNone/>
              <a:defRPr sz="1600" b="1">
                <a:solidFill>
                  <a:schemeClr val="bg1"/>
                </a:solidFill>
              </a:defRPr>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US" dirty="0"/>
              <a:t>Click to edit Master subtitle style</a:t>
            </a:r>
          </a:p>
        </p:txBody>
      </p:sp>
      <p:sp>
        <p:nvSpPr>
          <p:cNvPr id="31" name="Text Placeholder 30">
            <a:extLst>
              <a:ext uri="{FF2B5EF4-FFF2-40B4-BE49-F238E27FC236}">
                <a16:creationId xmlns:a16="http://schemas.microsoft.com/office/drawing/2014/main" id="{651AAB2C-8EBD-3C8F-B428-3FAA2720E75A}"/>
              </a:ext>
            </a:extLst>
          </p:cNvPr>
          <p:cNvSpPr>
            <a:spLocks noGrp="1"/>
          </p:cNvSpPr>
          <p:nvPr>
            <p:ph type="body" sz="quarter" idx="14"/>
          </p:nvPr>
        </p:nvSpPr>
        <p:spPr>
          <a:xfrm>
            <a:off x="557784" y="2071385"/>
            <a:ext cx="6951816" cy="2091995"/>
          </a:xfrm>
        </p:spPr>
        <p:txBody>
          <a:bodyPr anchor="b" anchorCtr="0"/>
          <a:lstStyle>
            <a:lvl1pPr marL="0" indent="0">
              <a:buNone/>
              <a:defRPr sz="5000" b="0">
                <a:solidFill>
                  <a:schemeClr val="bg1"/>
                </a:solidFill>
              </a:defRPr>
            </a:lvl1pPr>
            <a:lvl2pPr marL="457189" indent="0">
              <a:buNone/>
              <a:defRPr>
                <a:solidFill>
                  <a:schemeClr val="bg1"/>
                </a:solidFill>
              </a:defRPr>
            </a:lvl2pPr>
            <a:lvl3pPr marL="914377" indent="0">
              <a:buNone/>
              <a:defRPr>
                <a:solidFill>
                  <a:schemeClr val="bg1"/>
                </a:solidFill>
              </a:defRPr>
            </a:lvl3pPr>
            <a:lvl4pPr marL="1371566" indent="0">
              <a:buNone/>
              <a:defRPr>
                <a:solidFill>
                  <a:schemeClr val="bg1"/>
                </a:solidFill>
              </a:defRPr>
            </a:lvl4pPr>
            <a:lvl5pPr marL="1828754" indent="0">
              <a:buNone/>
              <a:defRPr>
                <a:solidFill>
                  <a:schemeClr val="bg1"/>
                </a:solidFill>
              </a:defRPr>
            </a:lvl5pPr>
          </a:lstStyle>
          <a:p>
            <a:pPr lvl="0"/>
            <a:r>
              <a:rPr lang="en-US" dirty="0"/>
              <a:t>Click to edit Master text styles</a:t>
            </a:r>
          </a:p>
        </p:txBody>
      </p:sp>
      <p:pic>
        <p:nvPicPr>
          <p:cNvPr id="14" name="Graphic 13">
            <a:extLst>
              <a:ext uri="{FF2B5EF4-FFF2-40B4-BE49-F238E27FC236}">
                <a16:creationId xmlns:a16="http://schemas.microsoft.com/office/drawing/2014/main" id="{87392978-ADD3-4DBB-741E-FBED0FDD75AD}"/>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10236777" y="6431732"/>
            <a:ext cx="1375828" cy="224209"/>
          </a:xfrm>
          <a:prstGeom prst="rect">
            <a:avLst/>
          </a:prstGeom>
        </p:spPr>
      </p:pic>
      <p:pic>
        <p:nvPicPr>
          <p:cNvPr id="2" name="Graphic 1">
            <a:extLst>
              <a:ext uri="{FF2B5EF4-FFF2-40B4-BE49-F238E27FC236}">
                <a16:creationId xmlns:a16="http://schemas.microsoft.com/office/drawing/2014/main" id="{A588F41F-DF18-9F22-FD30-289106BB86A6}"/>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a:off x="10224851" y="256033"/>
            <a:ext cx="1367060" cy="734236"/>
          </a:xfrm>
          <a:prstGeom prst="rect">
            <a:avLst/>
          </a:prstGeom>
        </p:spPr>
      </p:pic>
    </p:spTree>
    <p:extLst>
      <p:ext uri="{BB962C8B-B14F-4D97-AF65-F5344CB8AC3E}">
        <p14:creationId xmlns:p14="http://schemas.microsoft.com/office/powerpoint/2010/main" val="39242741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preserve="1" userDrawn="1">
  <p:cSld name="Section Divider 2">
    <p:spTree>
      <p:nvGrpSpPr>
        <p:cNvPr id="1" name=""/>
        <p:cNvGrpSpPr/>
        <p:nvPr/>
      </p:nvGrpSpPr>
      <p:grpSpPr>
        <a:xfrm>
          <a:off x="0" y="0"/>
          <a:ext cx="0" cy="0"/>
          <a:chOff x="0" y="0"/>
          <a:chExt cx="0" cy="0"/>
        </a:xfrm>
      </p:grpSpPr>
      <p:pic>
        <p:nvPicPr>
          <p:cNvPr id="19" name="Picture 18" descr="A blue and purple gradient&#10;&#10;Description automatically generated">
            <a:extLst>
              <a:ext uri="{FF2B5EF4-FFF2-40B4-BE49-F238E27FC236}">
                <a16:creationId xmlns:a16="http://schemas.microsoft.com/office/drawing/2014/main" id="{4A273B10-ECE5-AF62-BE5C-C9007947B8EC}"/>
              </a:ext>
            </a:extLst>
          </p:cNvPr>
          <p:cNvPicPr>
            <a:picLocks noChangeAspect="1"/>
          </p:cNvPicPr>
          <p:nvPr userDrawn="1"/>
        </p:nvPicPr>
        <p:blipFill rotWithShape="1">
          <a:blip r:embed="rId2">
            <a:alphaModFix/>
          </a:blip>
          <a:srcRect l="11920" t="8510" r="4539" b="4871"/>
          <a:stretch/>
        </p:blipFill>
        <p:spPr bwMode="white">
          <a:xfrm>
            <a:off x="0" y="1"/>
            <a:ext cx="12192000" cy="6858001"/>
          </a:xfrm>
          <a:prstGeom prst="rect">
            <a:avLst/>
          </a:prstGeom>
        </p:spPr>
      </p:pic>
      <p:sp>
        <p:nvSpPr>
          <p:cNvPr id="4" name="Date Placeholder 3">
            <a:extLst>
              <a:ext uri="{FF2B5EF4-FFF2-40B4-BE49-F238E27FC236}">
                <a16:creationId xmlns:a16="http://schemas.microsoft.com/office/drawing/2014/main" id="{9844404C-D592-DA6F-2B42-8FEFD6D87547}"/>
              </a:ext>
            </a:extLst>
          </p:cNvPr>
          <p:cNvSpPr>
            <a:spLocks noGrp="1"/>
          </p:cNvSpPr>
          <p:nvPr>
            <p:ph type="dt" sz="half" idx="10"/>
          </p:nvPr>
        </p:nvSpPr>
        <p:spPr/>
        <p:txBody>
          <a:bodyPr/>
          <a:lstStyle>
            <a:lvl1pPr>
              <a:defRPr>
                <a:solidFill>
                  <a:schemeClr val="bg1"/>
                </a:solidFill>
              </a:defRPr>
            </a:lvl1pPr>
          </a:lstStyle>
          <a:p>
            <a:fld id="{A5CD99A4-8255-AD40-AC11-3A5076833560}" type="datetimeFigureOut">
              <a:rPr lang="en-US" smtClean="0"/>
              <a:pPr/>
              <a:t>07/18/2024</a:t>
            </a:fld>
            <a:endParaRPr lang="en-US" dirty="0"/>
          </a:p>
        </p:txBody>
      </p:sp>
      <p:sp>
        <p:nvSpPr>
          <p:cNvPr id="5" name="Footer Placeholder 4">
            <a:extLst>
              <a:ext uri="{FF2B5EF4-FFF2-40B4-BE49-F238E27FC236}">
                <a16:creationId xmlns:a16="http://schemas.microsoft.com/office/drawing/2014/main" id="{A016B904-D7DB-6275-F164-03239CF5361E}"/>
              </a:ext>
            </a:extLst>
          </p:cNvPr>
          <p:cNvSpPr>
            <a:spLocks noGrp="1"/>
          </p:cNvSpPr>
          <p:nvPr>
            <p:ph type="ftr" sz="quarter" idx="11"/>
          </p:nvPr>
        </p:nvSpPr>
        <p:spPr/>
        <p:txBody>
          <a:bodyPr/>
          <a:lstStyle>
            <a:lvl1pPr>
              <a:defRPr>
                <a:solidFill>
                  <a:schemeClr val="bg1"/>
                </a:solidFill>
              </a:defRPr>
            </a:lvl1pPr>
          </a:lstStyle>
          <a:p>
            <a:endParaRPr lang="en-US"/>
          </a:p>
        </p:txBody>
      </p:sp>
      <p:sp>
        <p:nvSpPr>
          <p:cNvPr id="6" name="Slide Number Placeholder 5">
            <a:extLst>
              <a:ext uri="{FF2B5EF4-FFF2-40B4-BE49-F238E27FC236}">
                <a16:creationId xmlns:a16="http://schemas.microsoft.com/office/drawing/2014/main" id="{BCFB728E-7901-C507-CFF2-7EA33CDE9BA1}"/>
              </a:ext>
            </a:extLst>
          </p:cNvPr>
          <p:cNvSpPr>
            <a:spLocks noGrp="1"/>
          </p:cNvSpPr>
          <p:nvPr>
            <p:ph type="sldNum" sz="quarter" idx="12"/>
          </p:nvPr>
        </p:nvSpPr>
        <p:spPr/>
        <p:txBody>
          <a:bodyPr/>
          <a:lstStyle>
            <a:lvl1pPr>
              <a:defRPr>
                <a:solidFill>
                  <a:schemeClr val="bg1"/>
                </a:solidFill>
              </a:defRPr>
            </a:lvl1pPr>
          </a:lstStyle>
          <a:p>
            <a:fld id="{58EB555C-832B-9248-B063-F5BF6D871D9B}" type="slidenum">
              <a:rPr lang="en-US" smtClean="0"/>
              <a:pPr/>
              <a:t>‹#›</a:t>
            </a:fld>
            <a:endParaRPr lang="en-US"/>
          </a:p>
        </p:txBody>
      </p:sp>
      <p:sp>
        <p:nvSpPr>
          <p:cNvPr id="3" name="Subtitle 2">
            <a:extLst>
              <a:ext uri="{FF2B5EF4-FFF2-40B4-BE49-F238E27FC236}">
                <a16:creationId xmlns:a16="http://schemas.microsoft.com/office/drawing/2014/main" id="{FED0946C-9344-F1C3-014C-974A1F7F52AC}"/>
              </a:ext>
            </a:extLst>
          </p:cNvPr>
          <p:cNvSpPr>
            <a:spLocks noGrp="1"/>
          </p:cNvSpPr>
          <p:nvPr>
            <p:ph type="subTitle" idx="1"/>
          </p:nvPr>
        </p:nvSpPr>
        <p:spPr>
          <a:xfrm>
            <a:off x="557784" y="4407856"/>
            <a:ext cx="6951816" cy="1213649"/>
          </a:xfrm>
        </p:spPr>
        <p:txBody>
          <a:bodyPr>
            <a:noAutofit/>
          </a:bodyPr>
          <a:lstStyle>
            <a:lvl1pPr marL="0" indent="0" algn="l">
              <a:lnSpc>
                <a:spcPct val="100000"/>
              </a:lnSpc>
              <a:spcBef>
                <a:spcPts val="600"/>
              </a:spcBef>
              <a:spcAft>
                <a:spcPts val="600"/>
              </a:spcAft>
              <a:buNone/>
              <a:defRPr sz="1600" b="1">
                <a:solidFill>
                  <a:schemeClr val="bg1"/>
                </a:solidFill>
              </a:defRPr>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US" dirty="0"/>
              <a:t>Click to edit Master subtitle style</a:t>
            </a:r>
          </a:p>
        </p:txBody>
      </p:sp>
      <p:sp>
        <p:nvSpPr>
          <p:cNvPr id="31" name="Text Placeholder 30">
            <a:extLst>
              <a:ext uri="{FF2B5EF4-FFF2-40B4-BE49-F238E27FC236}">
                <a16:creationId xmlns:a16="http://schemas.microsoft.com/office/drawing/2014/main" id="{651AAB2C-8EBD-3C8F-B428-3FAA2720E75A}"/>
              </a:ext>
            </a:extLst>
          </p:cNvPr>
          <p:cNvSpPr>
            <a:spLocks noGrp="1"/>
          </p:cNvSpPr>
          <p:nvPr>
            <p:ph type="body" sz="quarter" idx="14"/>
          </p:nvPr>
        </p:nvSpPr>
        <p:spPr>
          <a:xfrm>
            <a:off x="557784" y="2071385"/>
            <a:ext cx="6951816" cy="2091995"/>
          </a:xfrm>
        </p:spPr>
        <p:txBody>
          <a:bodyPr anchor="b" anchorCtr="0"/>
          <a:lstStyle>
            <a:lvl1pPr marL="0" indent="0">
              <a:buNone/>
              <a:defRPr sz="5000" b="0">
                <a:solidFill>
                  <a:schemeClr val="bg1"/>
                </a:solidFill>
              </a:defRPr>
            </a:lvl1pPr>
            <a:lvl2pPr marL="457189" indent="0">
              <a:buNone/>
              <a:defRPr>
                <a:solidFill>
                  <a:schemeClr val="bg1"/>
                </a:solidFill>
              </a:defRPr>
            </a:lvl2pPr>
            <a:lvl3pPr marL="914377" indent="0">
              <a:buNone/>
              <a:defRPr>
                <a:solidFill>
                  <a:schemeClr val="bg1"/>
                </a:solidFill>
              </a:defRPr>
            </a:lvl3pPr>
            <a:lvl4pPr marL="1371566" indent="0">
              <a:buNone/>
              <a:defRPr>
                <a:solidFill>
                  <a:schemeClr val="bg1"/>
                </a:solidFill>
              </a:defRPr>
            </a:lvl4pPr>
            <a:lvl5pPr marL="1828754" indent="0">
              <a:buNone/>
              <a:defRPr>
                <a:solidFill>
                  <a:schemeClr val="bg1"/>
                </a:solidFill>
              </a:defRPr>
            </a:lvl5pPr>
          </a:lstStyle>
          <a:p>
            <a:pPr lvl="0"/>
            <a:r>
              <a:rPr lang="en-US" dirty="0"/>
              <a:t>Click to edit Master text styles</a:t>
            </a:r>
          </a:p>
        </p:txBody>
      </p:sp>
      <p:pic>
        <p:nvPicPr>
          <p:cNvPr id="14" name="Graphic 13">
            <a:extLst>
              <a:ext uri="{FF2B5EF4-FFF2-40B4-BE49-F238E27FC236}">
                <a16:creationId xmlns:a16="http://schemas.microsoft.com/office/drawing/2014/main" id="{03B73CAC-DC45-14AF-78DE-54C44D8EE532}"/>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10236777" y="6431732"/>
            <a:ext cx="1375828" cy="224209"/>
          </a:xfrm>
          <a:prstGeom prst="rect">
            <a:avLst/>
          </a:prstGeom>
        </p:spPr>
      </p:pic>
      <p:pic>
        <p:nvPicPr>
          <p:cNvPr id="2" name="Graphic 1">
            <a:extLst>
              <a:ext uri="{FF2B5EF4-FFF2-40B4-BE49-F238E27FC236}">
                <a16:creationId xmlns:a16="http://schemas.microsoft.com/office/drawing/2014/main" id="{5137309E-E451-71B5-2964-409866E228E0}"/>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a:off x="10224851" y="256033"/>
            <a:ext cx="1367060" cy="734236"/>
          </a:xfrm>
          <a:prstGeom prst="rect">
            <a:avLst/>
          </a:prstGeom>
        </p:spPr>
      </p:pic>
    </p:spTree>
    <p:extLst>
      <p:ext uri="{BB962C8B-B14F-4D97-AF65-F5344CB8AC3E}">
        <p14:creationId xmlns:p14="http://schemas.microsoft.com/office/powerpoint/2010/main" val="23169671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userDrawn="1">
  <p:cSld name="Informational Section Divider">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97783D7-CF81-2D72-26C8-873B18961C47}"/>
              </a:ext>
            </a:extLst>
          </p:cNvPr>
          <p:cNvSpPr/>
          <p:nvPr userDrawn="1"/>
        </p:nvSpPr>
        <p:spPr>
          <a:xfrm>
            <a:off x="0" y="0"/>
            <a:ext cx="12192000" cy="6858000"/>
          </a:xfrm>
          <a:prstGeom prst="rect">
            <a:avLst/>
          </a:prstGeom>
          <a:gradFill flip="none" rotWithShape="1">
            <a:gsLst>
              <a:gs pos="18000">
                <a:schemeClr val="accent1"/>
              </a:gs>
              <a:gs pos="100000">
                <a:schemeClr val="accent3"/>
              </a:gs>
            </a:gsLst>
            <a:lin ang="54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5" name="Freeform 14">
            <a:extLst>
              <a:ext uri="{FF2B5EF4-FFF2-40B4-BE49-F238E27FC236}">
                <a16:creationId xmlns:a16="http://schemas.microsoft.com/office/drawing/2014/main" id="{171CEA64-2248-5F9C-D0E3-6C9B69C504D3}"/>
              </a:ext>
            </a:extLst>
          </p:cNvPr>
          <p:cNvSpPr/>
          <p:nvPr userDrawn="1"/>
        </p:nvSpPr>
        <p:spPr>
          <a:xfrm>
            <a:off x="0" y="-3"/>
            <a:ext cx="12203459" cy="6858003"/>
          </a:xfrm>
          <a:custGeom>
            <a:avLst/>
            <a:gdLst>
              <a:gd name="connsiteX0" fmla="*/ 0 w 12203459"/>
              <a:gd name="connsiteY0" fmla="*/ 2 h 6858002"/>
              <a:gd name="connsiteX1" fmla="*/ 9325410 w 12203459"/>
              <a:gd name="connsiteY1" fmla="*/ 2 h 6858002"/>
              <a:gd name="connsiteX2" fmla="*/ 7322078 w 12203459"/>
              <a:gd name="connsiteY2" fmla="*/ 6858001 h 6858002"/>
              <a:gd name="connsiteX3" fmla="*/ 12192002 w 12203459"/>
              <a:gd name="connsiteY3" fmla="*/ 6858001 h 6858002"/>
              <a:gd name="connsiteX4" fmla="*/ 12192002 w 12203459"/>
              <a:gd name="connsiteY4" fmla="*/ 2 h 6858002"/>
              <a:gd name="connsiteX5" fmla="*/ 12203459 w 12203459"/>
              <a:gd name="connsiteY5" fmla="*/ 2 h 6858002"/>
              <a:gd name="connsiteX6" fmla="*/ 12203459 w 12203459"/>
              <a:gd name="connsiteY6" fmla="*/ 6858002 h 6858002"/>
              <a:gd name="connsiteX7" fmla="*/ 0 w 12203459"/>
              <a:gd name="connsiteY7" fmla="*/ 6858002 h 6858002"/>
              <a:gd name="connsiteX8" fmla="*/ 9325411 w 12203459"/>
              <a:gd name="connsiteY8" fmla="*/ 0 h 6858002"/>
              <a:gd name="connsiteX9" fmla="*/ 12192002 w 12203459"/>
              <a:gd name="connsiteY9" fmla="*/ 1 h 6858002"/>
              <a:gd name="connsiteX10" fmla="*/ 12192002 w 12203459"/>
              <a:gd name="connsiteY10" fmla="*/ 2 h 6858002"/>
              <a:gd name="connsiteX11" fmla="*/ 9325410 w 12203459"/>
              <a:gd name="connsiteY11" fmla="*/ 2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203459" h="6858002">
                <a:moveTo>
                  <a:pt x="0" y="2"/>
                </a:moveTo>
                <a:lnTo>
                  <a:pt x="9325410" y="2"/>
                </a:lnTo>
                <a:lnTo>
                  <a:pt x="7322078" y="6858001"/>
                </a:lnTo>
                <a:lnTo>
                  <a:pt x="12192002" y="6858001"/>
                </a:lnTo>
                <a:lnTo>
                  <a:pt x="12192002" y="2"/>
                </a:lnTo>
                <a:lnTo>
                  <a:pt x="12203459" y="2"/>
                </a:lnTo>
                <a:lnTo>
                  <a:pt x="12203459" y="6858002"/>
                </a:lnTo>
                <a:lnTo>
                  <a:pt x="0" y="6858002"/>
                </a:lnTo>
                <a:close/>
                <a:moveTo>
                  <a:pt x="9325411" y="0"/>
                </a:moveTo>
                <a:lnTo>
                  <a:pt x="12192002" y="1"/>
                </a:lnTo>
                <a:lnTo>
                  <a:pt x="12192002" y="2"/>
                </a:lnTo>
                <a:lnTo>
                  <a:pt x="9325410" y="2"/>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4" name="Date Placeholder 3">
            <a:extLst>
              <a:ext uri="{FF2B5EF4-FFF2-40B4-BE49-F238E27FC236}">
                <a16:creationId xmlns:a16="http://schemas.microsoft.com/office/drawing/2014/main" id="{9844404C-D592-DA6F-2B42-8FEFD6D87547}"/>
              </a:ext>
            </a:extLst>
          </p:cNvPr>
          <p:cNvSpPr>
            <a:spLocks noGrp="1"/>
          </p:cNvSpPr>
          <p:nvPr>
            <p:ph type="dt" sz="half" idx="10"/>
          </p:nvPr>
        </p:nvSpPr>
        <p:spPr>
          <a:xfrm>
            <a:off x="838200" y="8002271"/>
            <a:ext cx="2743200" cy="365125"/>
          </a:xfrm>
        </p:spPr>
        <p:txBody>
          <a:bodyPr/>
          <a:lstStyle>
            <a:lvl1pPr>
              <a:defRPr>
                <a:solidFill>
                  <a:schemeClr val="bg1"/>
                </a:solidFill>
              </a:defRPr>
            </a:lvl1pPr>
          </a:lstStyle>
          <a:p>
            <a:fld id="{A5CD99A4-8255-AD40-AC11-3A5076833560}" type="datetimeFigureOut">
              <a:rPr lang="en-US" smtClean="0"/>
              <a:pPr/>
              <a:t>07/18/2024</a:t>
            </a:fld>
            <a:endParaRPr lang="en-US" dirty="0"/>
          </a:p>
        </p:txBody>
      </p:sp>
      <p:sp>
        <p:nvSpPr>
          <p:cNvPr id="5" name="Footer Placeholder 4">
            <a:extLst>
              <a:ext uri="{FF2B5EF4-FFF2-40B4-BE49-F238E27FC236}">
                <a16:creationId xmlns:a16="http://schemas.microsoft.com/office/drawing/2014/main" id="{A016B904-D7DB-6275-F164-03239CF5361E}"/>
              </a:ext>
            </a:extLst>
          </p:cNvPr>
          <p:cNvSpPr>
            <a:spLocks noGrp="1"/>
          </p:cNvSpPr>
          <p:nvPr>
            <p:ph type="ftr" sz="quarter" idx="11"/>
          </p:nvPr>
        </p:nvSpPr>
        <p:spPr>
          <a:xfrm>
            <a:off x="4038600" y="8002271"/>
            <a:ext cx="4114800" cy="365125"/>
          </a:xfrm>
        </p:spPr>
        <p:txBody>
          <a:bodyPr/>
          <a:lstStyle>
            <a:lvl1pPr>
              <a:defRPr>
                <a:solidFill>
                  <a:schemeClr val="bg1"/>
                </a:solidFill>
              </a:defRPr>
            </a:lvl1pPr>
          </a:lstStyle>
          <a:p>
            <a:endParaRPr lang="en-US"/>
          </a:p>
        </p:txBody>
      </p:sp>
      <p:sp>
        <p:nvSpPr>
          <p:cNvPr id="6" name="Slide Number Placeholder 5">
            <a:extLst>
              <a:ext uri="{FF2B5EF4-FFF2-40B4-BE49-F238E27FC236}">
                <a16:creationId xmlns:a16="http://schemas.microsoft.com/office/drawing/2014/main" id="{BCFB728E-7901-C507-CFF2-7EA33CDE9BA1}"/>
              </a:ext>
            </a:extLst>
          </p:cNvPr>
          <p:cNvSpPr>
            <a:spLocks noGrp="1"/>
          </p:cNvSpPr>
          <p:nvPr>
            <p:ph type="sldNum" sz="quarter" idx="12"/>
          </p:nvPr>
        </p:nvSpPr>
        <p:spPr/>
        <p:txBody>
          <a:bodyPr/>
          <a:lstStyle>
            <a:lvl1pPr>
              <a:defRPr>
                <a:solidFill>
                  <a:schemeClr val="bg1"/>
                </a:solidFill>
              </a:defRPr>
            </a:lvl1pPr>
          </a:lstStyle>
          <a:p>
            <a:fld id="{58EB555C-832B-9248-B063-F5BF6D871D9B}" type="slidenum">
              <a:rPr lang="en-US" smtClean="0"/>
              <a:pPr/>
              <a:t>‹#›</a:t>
            </a:fld>
            <a:endParaRPr lang="en-US"/>
          </a:p>
        </p:txBody>
      </p:sp>
      <p:sp>
        <p:nvSpPr>
          <p:cNvPr id="3" name="Subtitle 2">
            <a:extLst>
              <a:ext uri="{FF2B5EF4-FFF2-40B4-BE49-F238E27FC236}">
                <a16:creationId xmlns:a16="http://schemas.microsoft.com/office/drawing/2014/main" id="{FED0946C-9344-F1C3-014C-974A1F7F52AC}"/>
              </a:ext>
            </a:extLst>
          </p:cNvPr>
          <p:cNvSpPr>
            <a:spLocks noGrp="1"/>
          </p:cNvSpPr>
          <p:nvPr>
            <p:ph type="subTitle" idx="1"/>
          </p:nvPr>
        </p:nvSpPr>
        <p:spPr>
          <a:xfrm>
            <a:off x="557785" y="3507742"/>
            <a:ext cx="6510252" cy="1213649"/>
          </a:xfrm>
        </p:spPr>
        <p:txBody>
          <a:bodyPr>
            <a:noAutofit/>
          </a:bodyPr>
          <a:lstStyle>
            <a:lvl1pPr marL="0" indent="0" algn="l">
              <a:lnSpc>
                <a:spcPct val="100000"/>
              </a:lnSpc>
              <a:spcBef>
                <a:spcPts val="600"/>
              </a:spcBef>
              <a:spcAft>
                <a:spcPts val="600"/>
              </a:spcAft>
              <a:buNone/>
              <a:defRPr sz="1600" b="1">
                <a:solidFill>
                  <a:schemeClr val="tx1"/>
                </a:solidFill>
              </a:defRPr>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US" dirty="0"/>
              <a:t>Click to edit Master subtitle style</a:t>
            </a:r>
          </a:p>
        </p:txBody>
      </p:sp>
      <p:sp>
        <p:nvSpPr>
          <p:cNvPr id="31" name="Text Placeholder 30">
            <a:extLst>
              <a:ext uri="{FF2B5EF4-FFF2-40B4-BE49-F238E27FC236}">
                <a16:creationId xmlns:a16="http://schemas.microsoft.com/office/drawing/2014/main" id="{651AAB2C-8EBD-3C8F-B428-3FAA2720E75A}"/>
              </a:ext>
            </a:extLst>
          </p:cNvPr>
          <p:cNvSpPr>
            <a:spLocks noGrp="1"/>
          </p:cNvSpPr>
          <p:nvPr>
            <p:ph type="body" sz="quarter" idx="14"/>
          </p:nvPr>
        </p:nvSpPr>
        <p:spPr>
          <a:xfrm>
            <a:off x="557785" y="1171273"/>
            <a:ext cx="6510252" cy="2091995"/>
          </a:xfrm>
        </p:spPr>
        <p:txBody>
          <a:bodyPr anchor="b" anchorCtr="0"/>
          <a:lstStyle>
            <a:lvl1pPr marL="0" indent="0">
              <a:buNone/>
              <a:defRPr sz="3200" b="0">
                <a:solidFill>
                  <a:schemeClr val="accent3"/>
                </a:solidFill>
              </a:defRPr>
            </a:lvl1pPr>
            <a:lvl2pPr marL="457189" indent="0">
              <a:buNone/>
              <a:defRPr>
                <a:solidFill>
                  <a:schemeClr val="bg1"/>
                </a:solidFill>
              </a:defRPr>
            </a:lvl2pPr>
            <a:lvl3pPr marL="914377" indent="0">
              <a:buNone/>
              <a:defRPr>
                <a:solidFill>
                  <a:schemeClr val="bg1"/>
                </a:solidFill>
              </a:defRPr>
            </a:lvl3pPr>
            <a:lvl4pPr marL="1371566" indent="0">
              <a:buNone/>
              <a:defRPr>
                <a:solidFill>
                  <a:schemeClr val="bg1"/>
                </a:solidFill>
              </a:defRPr>
            </a:lvl4pPr>
            <a:lvl5pPr marL="1828754" indent="0">
              <a:buNone/>
              <a:defRPr>
                <a:solidFill>
                  <a:schemeClr val="bg1"/>
                </a:solidFill>
              </a:defRPr>
            </a:lvl5pPr>
          </a:lstStyle>
          <a:p>
            <a:pPr lvl="0"/>
            <a:r>
              <a:rPr lang="en-US" dirty="0"/>
              <a:t>Click to edit Master text styles</a:t>
            </a:r>
          </a:p>
        </p:txBody>
      </p:sp>
      <p:sp>
        <p:nvSpPr>
          <p:cNvPr id="19" name="Picture Placeholder 18">
            <a:extLst>
              <a:ext uri="{FF2B5EF4-FFF2-40B4-BE49-F238E27FC236}">
                <a16:creationId xmlns:a16="http://schemas.microsoft.com/office/drawing/2014/main" id="{AD3C514F-4FFC-B7F5-F81D-577803F07DBA}"/>
              </a:ext>
            </a:extLst>
          </p:cNvPr>
          <p:cNvSpPr>
            <a:spLocks noGrp="1"/>
          </p:cNvSpPr>
          <p:nvPr>
            <p:ph type="pic" sz="quarter" idx="15"/>
          </p:nvPr>
        </p:nvSpPr>
        <p:spPr>
          <a:xfrm>
            <a:off x="7554912" y="1670874"/>
            <a:ext cx="3798888" cy="3798887"/>
          </a:xfrm>
          <a:prstGeom prst="ellipse">
            <a:avLst/>
          </a:prstGeom>
          <a:solidFill>
            <a:schemeClr val="bg2"/>
          </a:solidFill>
        </p:spPr>
        <p:txBody>
          <a:bodyPr anchor="ctr" anchorCtr="0"/>
          <a:lstStyle>
            <a:lvl1pPr marL="0" indent="0" algn="ctr">
              <a:buNone/>
              <a:defRPr/>
            </a:lvl1pPr>
          </a:lstStyle>
          <a:p>
            <a:endParaRPr lang="en-US"/>
          </a:p>
        </p:txBody>
      </p:sp>
      <p:pic>
        <p:nvPicPr>
          <p:cNvPr id="11" name="Graphic 10">
            <a:extLst>
              <a:ext uri="{FF2B5EF4-FFF2-40B4-BE49-F238E27FC236}">
                <a16:creationId xmlns:a16="http://schemas.microsoft.com/office/drawing/2014/main" id="{CB36AAFA-710B-99A0-10F7-8EA632A4CD5B}"/>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bwMode="white">
          <a:xfrm>
            <a:off x="644538" y="6431732"/>
            <a:ext cx="1375828" cy="224209"/>
          </a:xfrm>
          <a:prstGeom prst="rect">
            <a:avLst/>
          </a:prstGeom>
        </p:spPr>
      </p:pic>
      <p:pic>
        <p:nvPicPr>
          <p:cNvPr id="7" name="Graphic 6">
            <a:extLst>
              <a:ext uri="{FF2B5EF4-FFF2-40B4-BE49-F238E27FC236}">
                <a16:creationId xmlns:a16="http://schemas.microsoft.com/office/drawing/2014/main" id="{6809D006-4D82-600E-5A6A-82B2A6B98DE7}"/>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670963" y="256033"/>
            <a:ext cx="1367060" cy="734236"/>
          </a:xfrm>
          <a:prstGeom prst="rect">
            <a:avLst/>
          </a:prstGeom>
        </p:spPr>
      </p:pic>
    </p:spTree>
    <p:extLst>
      <p:ext uri="{BB962C8B-B14F-4D97-AF65-F5344CB8AC3E}">
        <p14:creationId xmlns:p14="http://schemas.microsoft.com/office/powerpoint/2010/main" val="12573976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preserve="1" userDrawn="1">
  <p:cSld name="Quote">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31D1CF10-4ED9-A7B2-D143-9EC78CF0F1FE}"/>
              </a:ext>
            </a:extLst>
          </p:cNvPr>
          <p:cNvSpPr/>
          <p:nvPr userDrawn="1"/>
        </p:nvSpPr>
        <p:spPr>
          <a:xfrm>
            <a:off x="0" y="0"/>
            <a:ext cx="12203459" cy="6858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a:p>
        </p:txBody>
      </p:sp>
      <p:pic>
        <p:nvPicPr>
          <p:cNvPr id="17" name="Graphic 16">
            <a:extLst>
              <a:ext uri="{FF2B5EF4-FFF2-40B4-BE49-F238E27FC236}">
                <a16:creationId xmlns:a16="http://schemas.microsoft.com/office/drawing/2014/main" id="{32456527-5122-E48D-6689-1523DC17B1DB}"/>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326681" y="-166256"/>
            <a:ext cx="3676711" cy="3676711"/>
          </a:xfrm>
          <a:prstGeom prst="rect">
            <a:avLst/>
          </a:prstGeom>
        </p:spPr>
      </p:pic>
      <p:sp>
        <p:nvSpPr>
          <p:cNvPr id="4" name="Date Placeholder 3">
            <a:extLst>
              <a:ext uri="{FF2B5EF4-FFF2-40B4-BE49-F238E27FC236}">
                <a16:creationId xmlns:a16="http://schemas.microsoft.com/office/drawing/2014/main" id="{9844404C-D592-DA6F-2B42-8FEFD6D87547}"/>
              </a:ext>
            </a:extLst>
          </p:cNvPr>
          <p:cNvSpPr>
            <a:spLocks noGrp="1"/>
          </p:cNvSpPr>
          <p:nvPr>
            <p:ph type="dt" sz="half" idx="10"/>
          </p:nvPr>
        </p:nvSpPr>
        <p:spPr>
          <a:xfrm>
            <a:off x="838200" y="8002271"/>
            <a:ext cx="2743200" cy="365125"/>
          </a:xfrm>
        </p:spPr>
        <p:txBody>
          <a:bodyPr/>
          <a:lstStyle>
            <a:lvl1pPr>
              <a:defRPr>
                <a:solidFill>
                  <a:schemeClr val="bg1"/>
                </a:solidFill>
              </a:defRPr>
            </a:lvl1pPr>
          </a:lstStyle>
          <a:p>
            <a:fld id="{A5CD99A4-8255-AD40-AC11-3A5076833560}" type="datetimeFigureOut">
              <a:rPr lang="en-US" smtClean="0"/>
              <a:pPr/>
              <a:t>07/18/2024</a:t>
            </a:fld>
            <a:endParaRPr lang="en-US" dirty="0"/>
          </a:p>
        </p:txBody>
      </p:sp>
      <p:sp>
        <p:nvSpPr>
          <p:cNvPr id="5" name="Footer Placeholder 4">
            <a:extLst>
              <a:ext uri="{FF2B5EF4-FFF2-40B4-BE49-F238E27FC236}">
                <a16:creationId xmlns:a16="http://schemas.microsoft.com/office/drawing/2014/main" id="{A016B904-D7DB-6275-F164-03239CF5361E}"/>
              </a:ext>
            </a:extLst>
          </p:cNvPr>
          <p:cNvSpPr>
            <a:spLocks noGrp="1"/>
          </p:cNvSpPr>
          <p:nvPr>
            <p:ph type="ftr" sz="quarter" idx="11"/>
          </p:nvPr>
        </p:nvSpPr>
        <p:spPr>
          <a:xfrm>
            <a:off x="4038600" y="8002271"/>
            <a:ext cx="4114800" cy="365125"/>
          </a:xfrm>
        </p:spPr>
        <p:txBody>
          <a:bodyPr/>
          <a:lstStyle>
            <a:lvl1pPr>
              <a:defRPr>
                <a:solidFill>
                  <a:schemeClr val="bg1"/>
                </a:solidFill>
              </a:defRPr>
            </a:lvl1pPr>
          </a:lstStyle>
          <a:p>
            <a:endParaRPr lang="en-US" dirty="0"/>
          </a:p>
        </p:txBody>
      </p:sp>
      <p:sp>
        <p:nvSpPr>
          <p:cNvPr id="6" name="Slide Number Placeholder 5">
            <a:extLst>
              <a:ext uri="{FF2B5EF4-FFF2-40B4-BE49-F238E27FC236}">
                <a16:creationId xmlns:a16="http://schemas.microsoft.com/office/drawing/2014/main" id="{BCFB728E-7901-C507-CFF2-7EA33CDE9BA1}"/>
              </a:ext>
            </a:extLst>
          </p:cNvPr>
          <p:cNvSpPr>
            <a:spLocks noGrp="1"/>
          </p:cNvSpPr>
          <p:nvPr>
            <p:ph type="sldNum" sz="quarter" idx="12"/>
          </p:nvPr>
        </p:nvSpPr>
        <p:spPr>
          <a:xfrm>
            <a:off x="8610600" y="8002271"/>
            <a:ext cx="2743200" cy="365125"/>
          </a:xfrm>
        </p:spPr>
        <p:txBody>
          <a:bodyPr/>
          <a:lstStyle>
            <a:lvl1pPr>
              <a:defRPr>
                <a:solidFill>
                  <a:schemeClr val="bg1"/>
                </a:solidFill>
              </a:defRPr>
            </a:lvl1pPr>
          </a:lstStyle>
          <a:p>
            <a:fld id="{58EB555C-832B-9248-B063-F5BF6D871D9B}" type="slidenum">
              <a:rPr lang="en-US" smtClean="0"/>
              <a:pPr/>
              <a:t>‹#›</a:t>
            </a:fld>
            <a:endParaRPr lang="en-US"/>
          </a:p>
        </p:txBody>
      </p:sp>
      <p:sp>
        <p:nvSpPr>
          <p:cNvPr id="2" name="Spotlight Grad">
            <a:extLst>
              <a:ext uri="{FF2B5EF4-FFF2-40B4-BE49-F238E27FC236}">
                <a16:creationId xmlns:a16="http://schemas.microsoft.com/office/drawing/2014/main" id="{15FF3140-7801-97AC-9632-3CC10639D24C}"/>
              </a:ext>
            </a:extLst>
          </p:cNvPr>
          <p:cNvSpPr/>
          <p:nvPr userDrawn="1"/>
        </p:nvSpPr>
        <p:spPr>
          <a:xfrm flipV="1">
            <a:off x="274321" y="434483"/>
            <a:ext cx="9301943" cy="5610696"/>
          </a:xfrm>
          <a:prstGeom prst="rect">
            <a:avLst/>
          </a:prstGeom>
          <a:gradFill>
            <a:gsLst>
              <a:gs pos="0">
                <a:schemeClr val="accent3"/>
              </a:gs>
              <a:gs pos="45000">
                <a:schemeClr val="accent3">
                  <a:alpha val="0"/>
                </a:schemeClr>
              </a:gs>
            </a:gsLst>
            <a:lin ang="33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algn="ctr"/>
            <a:endParaRPr lang="en-US" sz="1013" b="0" i="0" dirty="0">
              <a:solidFill>
                <a:schemeClr val="tx1"/>
              </a:solidFill>
              <a:latin typeface="Arial" panose="020B0604020202020204" pitchFamily="34" charset="0"/>
              <a:ea typeface="MdFago" charset="0"/>
              <a:cs typeface="Arial" panose="020B0604020202020204" pitchFamily="34" charset="0"/>
            </a:endParaRPr>
          </a:p>
        </p:txBody>
      </p:sp>
      <p:sp>
        <p:nvSpPr>
          <p:cNvPr id="3" name="Subtitle 2">
            <a:extLst>
              <a:ext uri="{FF2B5EF4-FFF2-40B4-BE49-F238E27FC236}">
                <a16:creationId xmlns:a16="http://schemas.microsoft.com/office/drawing/2014/main" id="{FED0946C-9344-F1C3-014C-974A1F7F52AC}"/>
              </a:ext>
            </a:extLst>
          </p:cNvPr>
          <p:cNvSpPr>
            <a:spLocks noGrp="1"/>
          </p:cNvSpPr>
          <p:nvPr>
            <p:ph type="subTitle" idx="1"/>
          </p:nvPr>
        </p:nvSpPr>
        <p:spPr>
          <a:xfrm>
            <a:off x="557785" y="5493441"/>
            <a:ext cx="10350732" cy="551739"/>
          </a:xfrm>
        </p:spPr>
        <p:txBody>
          <a:bodyPr>
            <a:noAutofit/>
          </a:bodyPr>
          <a:lstStyle>
            <a:lvl1pPr marL="0" indent="0" algn="l">
              <a:lnSpc>
                <a:spcPct val="100000"/>
              </a:lnSpc>
              <a:spcBef>
                <a:spcPts val="600"/>
              </a:spcBef>
              <a:spcAft>
                <a:spcPts val="600"/>
              </a:spcAft>
              <a:buNone/>
              <a:defRPr sz="1600" b="1">
                <a:solidFill>
                  <a:schemeClr val="bg1"/>
                </a:solidFill>
              </a:defRPr>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US" dirty="0"/>
              <a:t>Click to edit Master subtitle style</a:t>
            </a:r>
          </a:p>
        </p:txBody>
      </p:sp>
      <p:sp>
        <p:nvSpPr>
          <p:cNvPr id="31" name="Text Placeholder 30">
            <a:extLst>
              <a:ext uri="{FF2B5EF4-FFF2-40B4-BE49-F238E27FC236}">
                <a16:creationId xmlns:a16="http://schemas.microsoft.com/office/drawing/2014/main" id="{651AAB2C-8EBD-3C8F-B428-3FAA2720E75A}"/>
              </a:ext>
            </a:extLst>
          </p:cNvPr>
          <p:cNvSpPr>
            <a:spLocks noGrp="1"/>
          </p:cNvSpPr>
          <p:nvPr>
            <p:ph type="body" sz="quarter" idx="14"/>
          </p:nvPr>
        </p:nvSpPr>
        <p:spPr>
          <a:xfrm>
            <a:off x="557785" y="2518889"/>
            <a:ext cx="10350732" cy="2730079"/>
          </a:xfrm>
        </p:spPr>
        <p:txBody>
          <a:bodyPr anchor="b" anchorCtr="0"/>
          <a:lstStyle>
            <a:lvl1pPr marL="0" indent="0">
              <a:buNone/>
              <a:defRPr sz="3200" b="0">
                <a:solidFill>
                  <a:schemeClr val="bg1"/>
                </a:solidFill>
              </a:defRPr>
            </a:lvl1pPr>
            <a:lvl2pPr marL="457189" indent="0">
              <a:buNone/>
              <a:defRPr>
                <a:solidFill>
                  <a:schemeClr val="bg1"/>
                </a:solidFill>
              </a:defRPr>
            </a:lvl2pPr>
            <a:lvl3pPr marL="914377" indent="0">
              <a:buNone/>
              <a:defRPr>
                <a:solidFill>
                  <a:schemeClr val="bg1"/>
                </a:solidFill>
              </a:defRPr>
            </a:lvl3pPr>
            <a:lvl4pPr marL="1371566" indent="0">
              <a:buNone/>
              <a:defRPr>
                <a:solidFill>
                  <a:schemeClr val="bg1"/>
                </a:solidFill>
              </a:defRPr>
            </a:lvl4pPr>
            <a:lvl5pPr marL="1828754" indent="0">
              <a:buNone/>
              <a:defRPr>
                <a:solidFill>
                  <a:schemeClr val="bg1"/>
                </a:solidFill>
              </a:defRPr>
            </a:lvl5pPr>
          </a:lstStyle>
          <a:p>
            <a:pPr lvl="0"/>
            <a:r>
              <a:rPr lang="en-US" dirty="0"/>
              <a:t>Click to edit Master text styles</a:t>
            </a:r>
          </a:p>
        </p:txBody>
      </p:sp>
      <p:pic>
        <p:nvPicPr>
          <p:cNvPr id="14" name="Graphic 13">
            <a:extLst>
              <a:ext uri="{FF2B5EF4-FFF2-40B4-BE49-F238E27FC236}">
                <a16:creationId xmlns:a16="http://schemas.microsoft.com/office/drawing/2014/main" id="{DE4D924B-F944-835F-919C-F9C64F02C4A4}"/>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10236777" y="6431732"/>
            <a:ext cx="1375828" cy="224209"/>
          </a:xfrm>
          <a:prstGeom prst="rect">
            <a:avLst/>
          </a:prstGeom>
        </p:spPr>
      </p:pic>
      <p:pic>
        <p:nvPicPr>
          <p:cNvPr id="7" name="Graphic 6">
            <a:extLst>
              <a:ext uri="{FF2B5EF4-FFF2-40B4-BE49-F238E27FC236}">
                <a16:creationId xmlns:a16="http://schemas.microsoft.com/office/drawing/2014/main" id="{25EAF0F2-75F7-C1F9-E031-516DD9D26BA6}"/>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a:off x="10224851" y="256033"/>
            <a:ext cx="1367060" cy="734236"/>
          </a:xfrm>
          <a:prstGeom prst="rect">
            <a:avLst/>
          </a:prstGeom>
        </p:spPr>
      </p:pic>
    </p:spTree>
    <p:extLst>
      <p:ext uri="{BB962C8B-B14F-4D97-AF65-F5344CB8AC3E}">
        <p14:creationId xmlns:p14="http://schemas.microsoft.com/office/powerpoint/2010/main" val="41453770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85A615-0D52-96D0-3F6D-CB17304FDA3F}"/>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0F4EA390-0EEF-431F-7F16-11CB1ECCA6ED}"/>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C6C5D1F-DC28-1958-0F87-2E431C78324E}"/>
              </a:ext>
            </a:extLst>
          </p:cNvPr>
          <p:cNvSpPr>
            <a:spLocks noGrp="1"/>
          </p:cNvSpPr>
          <p:nvPr>
            <p:ph type="dt" sz="half" idx="10"/>
          </p:nvPr>
        </p:nvSpPr>
        <p:spPr/>
        <p:txBody>
          <a:bodyPr/>
          <a:lstStyle/>
          <a:p>
            <a:fld id="{A5CD99A4-8255-AD40-AC11-3A5076833560}" type="datetimeFigureOut">
              <a:rPr lang="en-US" smtClean="0"/>
              <a:t>07/18/2024</a:t>
            </a:fld>
            <a:endParaRPr lang="en-US"/>
          </a:p>
        </p:txBody>
      </p:sp>
      <p:sp>
        <p:nvSpPr>
          <p:cNvPr id="5" name="Footer Placeholder 4">
            <a:extLst>
              <a:ext uri="{FF2B5EF4-FFF2-40B4-BE49-F238E27FC236}">
                <a16:creationId xmlns:a16="http://schemas.microsoft.com/office/drawing/2014/main" id="{1709D3D4-81C7-2EF6-5CB6-346ED8FA2B6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636D7AB-6AD6-2AF2-77F7-F3432696A4AF}"/>
              </a:ext>
            </a:extLst>
          </p:cNvPr>
          <p:cNvSpPr>
            <a:spLocks noGrp="1"/>
          </p:cNvSpPr>
          <p:nvPr>
            <p:ph type="sldNum" sz="quarter" idx="12"/>
          </p:nvPr>
        </p:nvSpPr>
        <p:spPr/>
        <p:txBody>
          <a:bodyPr/>
          <a:lstStyle/>
          <a:p>
            <a:fld id="{58EB555C-832B-9248-B063-F5BF6D871D9B}" type="slidenum">
              <a:rPr lang="en-US" smtClean="0"/>
              <a:t>‹#›</a:t>
            </a:fld>
            <a:endParaRPr lang="en-US"/>
          </a:p>
        </p:txBody>
      </p:sp>
    </p:spTree>
    <p:extLst>
      <p:ext uri="{BB962C8B-B14F-4D97-AF65-F5344CB8AC3E}">
        <p14:creationId xmlns:p14="http://schemas.microsoft.com/office/powerpoint/2010/main" val="4120602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Subhead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85A615-0D52-96D0-3F6D-CB17304FDA3F}"/>
              </a:ext>
            </a:extLst>
          </p:cNvPr>
          <p:cNvSpPr>
            <a:spLocks noGrp="1"/>
          </p:cNvSpPr>
          <p:nvPr>
            <p:ph type="title"/>
          </p:nvPr>
        </p:nvSpPr>
        <p:spPr>
          <a:xfrm>
            <a:off x="557784" y="409462"/>
            <a:ext cx="11076432" cy="809745"/>
          </a:xfrm>
        </p:spPr>
        <p:txBody>
          <a:bodyPr anchor="b" anchorCtr="0"/>
          <a:lstStyle/>
          <a:p>
            <a:r>
              <a:rPr lang="en-US" dirty="0"/>
              <a:t>Click to edit Master title style</a:t>
            </a:r>
          </a:p>
        </p:txBody>
      </p:sp>
      <p:sp>
        <p:nvSpPr>
          <p:cNvPr id="3" name="Content Placeholder 2">
            <a:extLst>
              <a:ext uri="{FF2B5EF4-FFF2-40B4-BE49-F238E27FC236}">
                <a16:creationId xmlns:a16="http://schemas.microsoft.com/office/drawing/2014/main" id="{0F4EA390-0EEF-431F-7F16-11CB1ECCA6ED}"/>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C6C5D1F-DC28-1958-0F87-2E431C78324E}"/>
              </a:ext>
            </a:extLst>
          </p:cNvPr>
          <p:cNvSpPr>
            <a:spLocks noGrp="1"/>
          </p:cNvSpPr>
          <p:nvPr>
            <p:ph type="dt" sz="half" idx="10"/>
          </p:nvPr>
        </p:nvSpPr>
        <p:spPr/>
        <p:txBody>
          <a:bodyPr/>
          <a:lstStyle/>
          <a:p>
            <a:fld id="{A5CD99A4-8255-AD40-AC11-3A5076833560}" type="datetimeFigureOut">
              <a:rPr lang="en-US" smtClean="0"/>
              <a:t>07/18/2024</a:t>
            </a:fld>
            <a:endParaRPr lang="en-US"/>
          </a:p>
        </p:txBody>
      </p:sp>
      <p:sp>
        <p:nvSpPr>
          <p:cNvPr id="5" name="Footer Placeholder 4">
            <a:extLst>
              <a:ext uri="{FF2B5EF4-FFF2-40B4-BE49-F238E27FC236}">
                <a16:creationId xmlns:a16="http://schemas.microsoft.com/office/drawing/2014/main" id="{1709D3D4-81C7-2EF6-5CB6-346ED8FA2B6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636D7AB-6AD6-2AF2-77F7-F3432696A4AF}"/>
              </a:ext>
            </a:extLst>
          </p:cNvPr>
          <p:cNvSpPr>
            <a:spLocks noGrp="1"/>
          </p:cNvSpPr>
          <p:nvPr>
            <p:ph type="sldNum" sz="quarter" idx="12"/>
          </p:nvPr>
        </p:nvSpPr>
        <p:spPr/>
        <p:txBody>
          <a:bodyPr/>
          <a:lstStyle/>
          <a:p>
            <a:fld id="{58EB555C-832B-9248-B063-F5BF6D871D9B}" type="slidenum">
              <a:rPr lang="en-US" smtClean="0"/>
              <a:t>‹#›</a:t>
            </a:fld>
            <a:endParaRPr lang="en-US"/>
          </a:p>
        </p:txBody>
      </p:sp>
      <p:sp>
        <p:nvSpPr>
          <p:cNvPr id="16" name="Text Placeholder 7">
            <a:extLst>
              <a:ext uri="{FF2B5EF4-FFF2-40B4-BE49-F238E27FC236}">
                <a16:creationId xmlns:a16="http://schemas.microsoft.com/office/drawing/2014/main" id="{482307D5-0318-1BC8-5E31-5CCF8143A17D}"/>
              </a:ext>
            </a:extLst>
          </p:cNvPr>
          <p:cNvSpPr>
            <a:spLocks noGrp="1"/>
          </p:cNvSpPr>
          <p:nvPr>
            <p:ph type="body" sz="quarter" idx="13"/>
          </p:nvPr>
        </p:nvSpPr>
        <p:spPr>
          <a:xfrm>
            <a:off x="557784" y="1188050"/>
            <a:ext cx="11076432" cy="458189"/>
          </a:xfrm>
        </p:spPr>
        <p:txBody>
          <a:bodyPr/>
          <a:lstStyle>
            <a:lvl1pPr marL="0" indent="0">
              <a:buNone/>
              <a:defRPr sz="2200" b="1" i="0">
                <a:solidFill>
                  <a:schemeClr val="bg1"/>
                </a:solidFill>
                <a:latin typeface="+mj-lt"/>
                <a:cs typeface="Arial" panose="020B0604020202020204" pitchFamily="34" charset="0"/>
              </a:defRPr>
            </a:lvl1pPr>
            <a:lvl2pPr marL="296871" indent="0">
              <a:buNone/>
              <a:defRPr b="1" i="0">
                <a:solidFill>
                  <a:schemeClr val="accent1"/>
                </a:solidFill>
                <a:latin typeface="Space Grotesk Light" pitchFamily="2" charset="77"/>
                <a:cs typeface="Space Grotesk Light" pitchFamily="2" charset="77"/>
              </a:defRPr>
            </a:lvl2pPr>
            <a:lvl3pPr marL="582628" indent="0">
              <a:buNone/>
              <a:defRPr b="1" i="0">
                <a:solidFill>
                  <a:schemeClr val="accent1"/>
                </a:solidFill>
                <a:latin typeface="Space Grotesk Light" pitchFamily="2" charset="77"/>
                <a:cs typeface="Space Grotesk Light" pitchFamily="2" charset="77"/>
              </a:defRPr>
            </a:lvl3pPr>
            <a:lvl4pPr marL="750905" indent="0">
              <a:buNone/>
              <a:defRPr b="1" i="0">
                <a:solidFill>
                  <a:schemeClr val="accent1"/>
                </a:solidFill>
                <a:latin typeface="Space Grotesk Light" pitchFamily="2" charset="77"/>
                <a:cs typeface="Space Grotesk Light" pitchFamily="2" charset="77"/>
              </a:defRPr>
            </a:lvl4pPr>
            <a:lvl5pPr marL="971574" indent="0">
              <a:buNone/>
              <a:defRPr b="1" i="0">
                <a:solidFill>
                  <a:schemeClr val="accent1"/>
                </a:solidFill>
                <a:latin typeface="Space Grotesk Light" pitchFamily="2" charset="77"/>
                <a:cs typeface="Space Grotesk Light" pitchFamily="2" charset="77"/>
              </a:defRPr>
            </a:lvl5pPr>
          </a:lstStyle>
          <a:p>
            <a:pPr lvl="0"/>
            <a:r>
              <a:rPr lang="en-US" dirty="0"/>
              <a:t>Click to edit Master text styles</a:t>
            </a:r>
          </a:p>
        </p:txBody>
      </p:sp>
    </p:spTree>
    <p:extLst>
      <p:ext uri="{BB962C8B-B14F-4D97-AF65-F5344CB8AC3E}">
        <p14:creationId xmlns:p14="http://schemas.microsoft.com/office/powerpoint/2010/main" val="32303880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itle, Subhead and Content Al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F4EA390-0EEF-431F-7F16-11CB1ECCA6ED}"/>
              </a:ext>
            </a:extLst>
          </p:cNvPr>
          <p:cNvSpPr>
            <a:spLocks noGrp="1"/>
          </p:cNvSpPr>
          <p:nvPr>
            <p:ph idx="1"/>
          </p:nvPr>
        </p:nvSpPr>
        <p:spPr>
          <a:xfrm>
            <a:off x="557784" y="2330531"/>
            <a:ext cx="11073384" cy="384643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C6C5D1F-DC28-1958-0F87-2E431C78324E}"/>
              </a:ext>
            </a:extLst>
          </p:cNvPr>
          <p:cNvSpPr>
            <a:spLocks noGrp="1"/>
          </p:cNvSpPr>
          <p:nvPr>
            <p:ph type="dt" sz="half" idx="10"/>
          </p:nvPr>
        </p:nvSpPr>
        <p:spPr/>
        <p:txBody>
          <a:bodyPr/>
          <a:lstStyle/>
          <a:p>
            <a:fld id="{A5CD99A4-8255-AD40-AC11-3A5076833560}" type="datetimeFigureOut">
              <a:rPr lang="en-US" smtClean="0"/>
              <a:t>07/18/2024</a:t>
            </a:fld>
            <a:endParaRPr lang="en-US"/>
          </a:p>
        </p:txBody>
      </p:sp>
      <p:sp>
        <p:nvSpPr>
          <p:cNvPr id="5" name="Footer Placeholder 4">
            <a:extLst>
              <a:ext uri="{FF2B5EF4-FFF2-40B4-BE49-F238E27FC236}">
                <a16:creationId xmlns:a16="http://schemas.microsoft.com/office/drawing/2014/main" id="{1709D3D4-81C7-2EF6-5CB6-346ED8FA2B6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636D7AB-6AD6-2AF2-77F7-F3432696A4AF}"/>
              </a:ext>
            </a:extLst>
          </p:cNvPr>
          <p:cNvSpPr>
            <a:spLocks noGrp="1"/>
          </p:cNvSpPr>
          <p:nvPr>
            <p:ph type="sldNum" sz="quarter" idx="12"/>
          </p:nvPr>
        </p:nvSpPr>
        <p:spPr/>
        <p:txBody>
          <a:bodyPr/>
          <a:lstStyle/>
          <a:p>
            <a:fld id="{58EB555C-832B-9248-B063-F5BF6D871D9B}" type="slidenum">
              <a:rPr lang="en-US" smtClean="0"/>
              <a:t>‹#›</a:t>
            </a:fld>
            <a:endParaRPr lang="en-US"/>
          </a:p>
        </p:txBody>
      </p:sp>
      <p:sp>
        <p:nvSpPr>
          <p:cNvPr id="16" name="Text Placeholder 7">
            <a:extLst>
              <a:ext uri="{FF2B5EF4-FFF2-40B4-BE49-F238E27FC236}">
                <a16:creationId xmlns:a16="http://schemas.microsoft.com/office/drawing/2014/main" id="{482307D5-0318-1BC8-5E31-5CCF8143A17D}"/>
              </a:ext>
            </a:extLst>
          </p:cNvPr>
          <p:cNvSpPr>
            <a:spLocks noGrp="1"/>
          </p:cNvSpPr>
          <p:nvPr>
            <p:ph type="body" sz="quarter" idx="13"/>
          </p:nvPr>
        </p:nvSpPr>
        <p:spPr>
          <a:xfrm>
            <a:off x="557784" y="1825625"/>
            <a:ext cx="11073384" cy="504907"/>
          </a:xfrm>
        </p:spPr>
        <p:txBody>
          <a:bodyPr/>
          <a:lstStyle>
            <a:lvl1pPr marL="0" indent="0">
              <a:buNone/>
              <a:defRPr sz="2200" b="1" i="0">
                <a:solidFill>
                  <a:schemeClr val="accent1"/>
                </a:solidFill>
                <a:latin typeface="+mj-lt"/>
                <a:cs typeface="Arial" panose="020B0604020202020204" pitchFamily="34" charset="0"/>
              </a:defRPr>
            </a:lvl1pPr>
            <a:lvl2pPr marL="296871" indent="0">
              <a:buNone/>
              <a:defRPr b="1" i="0">
                <a:solidFill>
                  <a:schemeClr val="accent1"/>
                </a:solidFill>
                <a:latin typeface="Space Grotesk Light" pitchFamily="2" charset="77"/>
                <a:cs typeface="Space Grotesk Light" pitchFamily="2" charset="77"/>
              </a:defRPr>
            </a:lvl2pPr>
            <a:lvl3pPr marL="582628" indent="0">
              <a:buNone/>
              <a:defRPr b="1" i="0">
                <a:solidFill>
                  <a:schemeClr val="accent1"/>
                </a:solidFill>
                <a:latin typeface="Space Grotesk Light" pitchFamily="2" charset="77"/>
                <a:cs typeface="Space Grotesk Light" pitchFamily="2" charset="77"/>
              </a:defRPr>
            </a:lvl3pPr>
            <a:lvl4pPr marL="750905" indent="0">
              <a:buNone/>
              <a:defRPr b="1" i="0">
                <a:solidFill>
                  <a:schemeClr val="accent1"/>
                </a:solidFill>
                <a:latin typeface="Space Grotesk Light" pitchFamily="2" charset="77"/>
                <a:cs typeface="Space Grotesk Light" pitchFamily="2" charset="77"/>
              </a:defRPr>
            </a:lvl4pPr>
            <a:lvl5pPr marL="971574" indent="0">
              <a:buNone/>
              <a:defRPr b="1" i="0">
                <a:solidFill>
                  <a:schemeClr val="accent1"/>
                </a:solidFill>
                <a:latin typeface="Space Grotesk Light" pitchFamily="2" charset="77"/>
                <a:cs typeface="Space Grotesk Light" pitchFamily="2" charset="77"/>
              </a:defRPr>
            </a:lvl5pPr>
          </a:lstStyle>
          <a:p>
            <a:pPr lvl="0"/>
            <a:r>
              <a:rPr lang="en-US" dirty="0"/>
              <a:t>Click to edit Master text styles</a:t>
            </a:r>
          </a:p>
        </p:txBody>
      </p:sp>
      <p:sp>
        <p:nvSpPr>
          <p:cNvPr id="7" name="Title 1">
            <a:extLst>
              <a:ext uri="{FF2B5EF4-FFF2-40B4-BE49-F238E27FC236}">
                <a16:creationId xmlns:a16="http://schemas.microsoft.com/office/drawing/2014/main" id="{D4360E43-BD73-1A85-DC0A-7CF275AC2364}"/>
              </a:ext>
            </a:extLst>
          </p:cNvPr>
          <p:cNvSpPr>
            <a:spLocks noGrp="1"/>
          </p:cNvSpPr>
          <p:nvPr>
            <p:ph type="title"/>
          </p:nvPr>
        </p:nvSpPr>
        <p:spPr>
          <a:xfrm>
            <a:off x="557784" y="215492"/>
            <a:ext cx="11073384" cy="1325563"/>
          </a:xfrm>
        </p:spPr>
        <p:txBody>
          <a:bodyPr/>
          <a:lstStyle/>
          <a:p>
            <a:r>
              <a:rPr lang="en-US" dirty="0"/>
              <a:t>Click to edit Master title style</a:t>
            </a:r>
          </a:p>
        </p:txBody>
      </p:sp>
    </p:spTree>
    <p:extLst>
      <p:ext uri="{BB962C8B-B14F-4D97-AF65-F5344CB8AC3E}">
        <p14:creationId xmlns:p14="http://schemas.microsoft.com/office/powerpoint/2010/main" val="5176850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A37D20E-72DE-EE46-B024-0661B32091E0}"/>
              </a:ext>
            </a:extLst>
          </p:cNvPr>
          <p:cNvSpPr>
            <a:spLocks noGrp="1"/>
          </p:cNvSpPr>
          <p:nvPr>
            <p:ph sz="half" idx="1"/>
          </p:nvPr>
        </p:nvSpPr>
        <p:spPr>
          <a:xfrm>
            <a:off x="557784" y="1825625"/>
            <a:ext cx="5181600" cy="435133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799ACD0-F983-085F-7404-1A04DDE31FFA}"/>
              </a:ext>
            </a:extLst>
          </p:cNvPr>
          <p:cNvSpPr>
            <a:spLocks noGrp="1"/>
          </p:cNvSpPr>
          <p:nvPr>
            <p:ph sz="half" idx="2"/>
          </p:nvPr>
        </p:nvSpPr>
        <p:spPr>
          <a:xfrm>
            <a:off x="6172200" y="1825625"/>
            <a:ext cx="5449824" cy="435133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0F44250B-B5E9-3B75-72A1-77738B7A53B3}"/>
              </a:ext>
            </a:extLst>
          </p:cNvPr>
          <p:cNvSpPr>
            <a:spLocks noGrp="1"/>
          </p:cNvSpPr>
          <p:nvPr>
            <p:ph type="dt" sz="half" idx="10"/>
          </p:nvPr>
        </p:nvSpPr>
        <p:spPr/>
        <p:txBody>
          <a:bodyPr/>
          <a:lstStyle/>
          <a:p>
            <a:fld id="{A5CD99A4-8255-AD40-AC11-3A5076833560}" type="datetimeFigureOut">
              <a:rPr lang="en-US" smtClean="0"/>
              <a:t>07/18/2024</a:t>
            </a:fld>
            <a:endParaRPr lang="en-US"/>
          </a:p>
        </p:txBody>
      </p:sp>
      <p:sp>
        <p:nvSpPr>
          <p:cNvPr id="6" name="Footer Placeholder 5">
            <a:extLst>
              <a:ext uri="{FF2B5EF4-FFF2-40B4-BE49-F238E27FC236}">
                <a16:creationId xmlns:a16="http://schemas.microsoft.com/office/drawing/2014/main" id="{00C02CBD-45A5-1415-BEEC-11756E06E4D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959DF6C-006D-B547-1EA3-561DF9EB2B5E}"/>
              </a:ext>
            </a:extLst>
          </p:cNvPr>
          <p:cNvSpPr>
            <a:spLocks noGrp="1"/>
          </p:cNvSpPr>
          <p:nvPr>
            <p:ph type="sldNum" sz="quarter" idx="12"/>
          </p:nvPr>
        </p:nvSpPr>
        <p:spPr/>
        <p:txBody>
          <a:bodyPr/>
          <a:lstStyle/>
          <a:p>
            <a:fld id="{58EB555C-832B-9248-B063-F5BF6D871D9B}" type="slidenum">
              <a:rPr lang="en-US" smtClean="0"/>
              <a:t>‹#›</a:t>
            </a:fld>
            <a:endParaRPr lang="en-US"/>
          </a:p>
        </p:txBody>
      </p:sp>
      <p:sp>
        <p:nvSpPr>
          <p:cNvPr id="8" name="Title 1">
            <a:extLst>
              <a:ext uri="{FF2B5EF4-FFF2-40B4-BE49-F238E27FC236}">
                <a16:creationId xmlns:a16="http://schemas.microsoft.com/office/drawing/2014/main" id="{E4B32900-0A43-69D5-6BA3-B4BC8AF6C6B2}"/>
              </a:ext>
            </a:extLst>
          </p:cNvPr>
          <p:cNvSpPr>
            <a:spLocks noGrp="1"/>
          </p:cNvSpPr>
          <p:nvPr>
            <p:ph type="title"/>
          </p:nvPr>
        </p:nvSpPr>
        <p:spPr>
          <a:xfrm>
            <a:off x="557784" y="215492"/>
            <a:ext cx="11064240" cy="1325563"/>
          </a:xfrm>
        </p:spPr>
        <p:txBody>
          <a:bodyPr/>
          <a:lstStyle/>
          <a:p>
            <a:r>
              <a:rPr lang="en-US" dirty="0"/>
              <a:t>Click to edit Master title style</a:t>
            </a:r>
          </a:p>
        </p:txBody>
      </p:sp>
    </p:spTree>
    <p:extLst>
      <p:ext uri="{BB962C8B-B14F-4D97-AF65-F5344CB8AC3E}">
        <p14:creationId xmlns:p14="http://schemas.microsoft.com/office/powerpoint/2010/main" val="34070220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5855CCD6-E892-4D02-9597-E094F377F9F1}"/>
              </a:ext>
            </a:extLst>
          </p:cNvPr>
          <p:cNvSpPr>
            <a:spLocks noGrp="1"/>
          </p:cNvSpPr>
          <p:nvPr>
            <p:ph type="body" idx="1"/>
          </p:nvPr>
        </p:nvSpPr>
        <p:spPr>
          <a:xfrm>
            <a:off x="557785" y="1681163"/>
            <a:ext cx="5157787" cy="823912"/>
          </a:xfrm>
        </p:spPr>
        <p:txBody>
          <a:bodyPr anchor="b"/>
          <a:lstStyle>
            <a:lvl1pPr marL="0" indent="0">
              <a:buNone/>
              <a:defRPr sz="2400" b="1">
                <a:solidFill>
                  <a:schemeClr val="accent1"/>
                </a:solidFill>
              </a:defRPr>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1ABE0E89-F106-6357-ED16-6BCC509706D4}"/>
              </a:ext>
            </a:extLst>
          </p:cNvPr>
          <p:cNvSpPr>
            <a:spLocks noGrp="1"/>
          </p:cNvSpPr>
          <p:nvPr>
            <p:ph sz="half" idx="2"/>
          </p:nvPr>
        </p:nvSpPr>
        <p:spPr>
          <a:xfrm>
            <a:off x="557785"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93694FEA-6E31-92B1-11C8-C3E898AB2789}"/>
              </a:ext>
            </a:extLst>
          </p:cNvPr>
          <p:cNvSpPr>
            <a:spLocks noGrp="1"/>
          </p:cNvSpPr>
          <p:nvPr>
            <p:ph type="body" sz="quarter" idx="3"/>
          </p:nvPr>
        </p:nvSpPr>
        <p:spPr>
          <a:xfrm>
            <a:off x="6172200" y="1681163"/>
            <a:ext cx="5458968" cy="823912"/>
          </a:xfrm>
        </p:spPr>
        <p:txBody>
          <a:bodyPr anchor="b"/>
          <a:lstStyle>
            <a:lvl1pPr marL="0" indent="0">
              <a:buNone/>
              <a:defRPr sz="2400" b="1">
                <a:solidFill>
                  <a:schemeClr val="accent1"/>
                </a:solidFill>
              </a:defRPr>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DA041000-0595-86FD-6CDD-9F1E55316C07}"/>
              </a:ext>
            </a:extLst>
          </p:cNvPr>
          <p:cNvSpPr>
            <a:spLocks noGrp="1"/>
          </p:cNvSpPr>
          <p:nvPr>
            <p:ph sz="quarter" idx="4"/>
          </p:nvPr>
        </p:nvSpPr>
        <p:spPr>
          <a:xfrm>
            <a:off x="6172200" y="2505075"/>
            <a:ext cx="545896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73A4896-9BCB-7670-1E19-8EBAB73E530A}"/>
              </a:ext>
            </a:extLst>
          </p:cNvPr>
          <p:cNvSpPr>
            <a:spLocks noGrp="1"/>
          </p:cNvSpPr>
          <p:nvPr>
            <p:ph type="dt" sz="half" idx="10"/>
          </p:nvPr>
        </p:nvSpPr>
        <p:spPr/>
        <p:txBody>
          <a:bodyPr/>
          <a:lstStyle/>
          <a:p>
            <a:fld id="{A5CD99A4-8255-AD40-AC11-3A5076833560}" type="datetimeFigureOut">
              <a:rPr lang="en-US" smtClean="0"/>
              <a:t>07/18/2024</a:t>
            </a:fld>
            <a:endParaRPr lang="en-US"/>
          </a:p>
        </p:txBody>
      </p:sp>
      <p:sp>
        <p:nvSpPr>
          <p:cNvPr id="8" name="Footer Placeholder 7">
            <a:extLst>
              <a:ext uri="{FF2B5EF4-FFF2-40B4-BE49-F238E27FC236}">
                <a16:creationId xmlns:a16="http://schemas.microsoft.com/office/drawing/2014/main" id="{24A1744A-5223-6C33-7359-14C0C94E18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B7C6850-BE0D-6563-DF23-46D0CC24CB2C}"/>
              </a:ext>
            </a:extLst>
          </p:cNvPr>
          <p:cNvSpPr>
            <a:spLocks noGrp="1"/>
          </p:cNvSpPr>
          <p:nvPr>
            <p:ph type="sldNum" sz="quarter" idx="12"/>
          </p:nvPr>
        </p:nvSpPr>
        <p:spPr/>
        <p:txBody>
          <a:bodyPr/>
          <a:lstStyle/>
          <a:p>
            <a:fld id="{58EB555C-832B-9248-B063-F5BF6D871D9B}" type="slidenum">
              <a:rPr lang="en-US" smtClean="0"/>
              <a:t>‹#›</a:t>
            </a:fld>
            <a:endParaRPr lang="en-US"/>
          </a:p>
        </p:txBody>
      </p:sp>
      <p:sp>
        <p:nvSpPr>
          <p:cNvPr id="10" name="Title 1">
            <a:extLst>
              <a:ext uri="{FF2B5EF4-FFF2-40B4-BE49-F238E27FC236}">
                <a16:creationId xmlns:a16="http://schemas.microsoft.com/office/drawing/2014/main" id="{AE7B46A6-BA3A-F834-69B4-3E90304FCD2B}"/>
              </a:ext>
            </a:extLst>
          </p:cNvPr>
          <p:cNvSpPr>
            <a:spLocks noGrp="1"/>
          </p:cNvSpPr>
          <p:nvPr>
            <p:ph type="title"/>
          </p:nvPr>
        </p:nvSpPr>
        <p:spPr>
          <a:xfrm>
            <a:off x="557784" y="215492"/>
            <a:ext cx="11073384" cy="1325563"/>
          </a:xfrm>
        </p:spPr>
        <p:txBody>
          <a:bodyPr/>
          <a:lstStyle/>
          <a:p>
            <a:r>
              <a:rPr lang="en-US" dirty="0"/>
              <a:t>Click to edit Master title style</a:t>
            </a:r>
          </a:p>
        </p:txBody>
      </p:sp>
    </p:spTree>
    <p:extLst>
      <p:ext uri="{BB962C8B-B14F-4D97-AF65-F5344CB8AC3E}">
        <p14:creationId xmlns:p14="http://schemas.microsoft.com/office/powerpoint/2010/main" val="6662695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itle and Content with Right Photo">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85A615-0D52-96D0-3F6D-CB17304FDA3F}"/>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0F4EA390-0EEF-431F-7F16-11CB1ECCA6ED}"/>
              </a:ext>
            </a:extLst>
          </p:cNvPr>
          <p:cNvSpPr>
            <a:spLocks noGrp="1"/>
          </p:cNvSpPr>
          <p:nvPr>
            <p:ph idx="1"/>
          </p:nvPr>
        </p:nvSpPr>
        <p:spPr>
          <a:xfrm>
            <a:off x="557784" y="1825625"/>
            <a:ext cx="5962651" cy="435133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C6C5D1F-DC28-1958-0F87-2E431C78324E}"/>
              </a:ext>
            </a:extLst>
          </p:cNvPr>
          <p:cNvSpPr>
            <a:spLocks noGrp="1"/>
          </p:cNvSpPr>
          <p:nvPr>
            <p:ph type="dt" sz="half" idx="10"/>
          </p:nvPr>
        </p:nvSpPr>
        <p:spPr/>
        <p:txBody>
          <a:bodyPr/>
          <a:lstStyle/>
          <a:p>
            <a:fld id="{A5CD99A4-8255-AD40-AC11-3A5076833560}" type="datetimeFigureOut">
              <a:rPr lang="en-US" smtClean="0"/>
              <a:t>07/18/2024</a:t>
            </a:fld>
            <a:endParaRPr lang="en-US"/>
          </a:p>
        </p:txBody>
      </p:sp>
      <p:sp>
        <p:nvSpPr>
          <p:cNvPr id="5" name="Footer Placeholder 4">
            <a:extLst>
              <a:ext uri="{FF2B5EF4-FFF2-40B4-BE49-F238E27FC236}">
                <a16:creationId xmlns:a16="http://schemas.microsoft.com/office/drawing/2014/main" id="{1709D3D4-81C7-2EF6-5CB6-346ED8FA2B6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636D7AB-6AD6-2AF2-77F7-F3432696A4AF}"/>
              </a:ext>
            </a:extLst>
          </p:cNvPr>
          <p:cNvSpPr>
            <a:spLocks noGrp="1"/>
          </p:cNvSpPr>
          <p:nvPr>
            <p:ph type="sldNum" sz="quarter" idx="12"/>
          </p:nvPr>
        </p:nvSpPr>
        <p:spPr/>
        <p:txBody>
          <a:bodyPr/>
          <a:lstStyle/>
          <a:p>
            <a:fld id="{58EB555C-832B-9248-B063-F5BF6D871D9B}" type="slidenum">
              <a:rPr lang="en-US" smtClean="0"/>
              <a:t>‹#›</a:t>
            </a:fld>
            <a:endParaRPr lang="en-US"/>
          </a:p>
        </p:txBody>
      </p:sp>
      <p:sp>
        <p:nvSpPr>
          <p:cNvPr id="7" name="Picture Placeholder 10">
            <a:extLst>
              <a:ext uri="{FF2B5EF4-FFF2-40B4-BE49-F238E27FC236}">
                <a16:creationId xmlns:a16="http://schemas.microsoft.com/office/drawing/2014/main" id="{E64555CE-C46B-B5C2-33F2-F94FBEF1EF2D}"/>
              </a:ext>
            </a:extLst>
          </p:cNvPr>
          <p:cNvSpPr>
            <a:spLocks noGrp="1"/>
          </p:cNvSpPr>
          <p:nvPr>
            <p:ph type="pic" sz="quarter" idx="13"/>
          </p:nvPr>
        </p:nvSpPr>
        <p:spPr>
          <a:xfrm>
            <a:off x="7029450" y="1825625"/>
            <a:ext cx="5162551" cy="4351339"/>
          </a:xfrm>
          <a:custGeom>
            <a:avLst/>
            <a:gdLst>
              <a:gd name="connsiteX0" fmla="*/ 0 w 3404782"/>
              <a:gd name="connsiteY0" fmla="*/ 0 h 5070663"/>
              <a:gd name="connsiteX1" fmla="*/ 3404782 w 3404782"/>
              <a:gd name="connsiteY1" fmla="*/ 0 h 5070663"/>
              <a:gd name="connsiteX2" fmla="*/ 3404782 w 3404782"/>
              <a:gd name="connsiteY2" fmla="*/ 5070663 h 5070663"/>
              <a:gd name="connsiteX3" fmla="*/ 0 w 3404782"/>
              <a:gd name="connsiteY3" fmla="*/ 5070663 h 5070663"/>
            </a:gdLst>
            <a:ahLst/>
            <a:cxnLst>
              <a:cxn ang="0">
                <a:pos x="connsiteX0" y="connsiteY0"/>
              </a:cxn>
              <a:cxn ang="0">
                <a:pos x="connsiteX1" y="connsiteY1"/>
              </a:cxn>
              <a:cxn ang="0">
                <a:pos x="connsiteX2" y="connsiteY2"/>
              </a:cxn>
              <a:cxn ang="0">
                <a:pos x="connsiteX3" y="connsiteY3"/>
              </a:cxn>
            </a:cxnLst>
            <a:rect l="l" t="t" r="r" b="b"/>
            <a:pathLst>
              <a:path w="3404782" h="5070663">
                <a:moveTo>
                  <a:pt x="0" y="0"/>
                </a:moveTo>
                <a:lnTo>
                  <a:pt x="3404782" y="0"/>
                </a:lnTo>
                <a:lnTo>
                  <a:pt x="3404782" y="5070663"/>
                </a:lnTo>
                <a:lnTo>
                  <a:pt x="0" y="5070663"/>
                </a:lnTo>
                <a:close/>
              </a:path>
            </a:pathLst>
          </a:custGeom>
          <a:solidFill>
            <a:schemeClr val="bg1">
              <a:lumMod val="95000"/>
            </a:schemeClr>
          </a:solidFill>
        </p:spPr>
        <p:txBody>
          <a:bodyPr wrap="square" anchor="ctr" anchorCtr="0">
            <a:noAutofit/>
          </a:bodyPr>
          <a:lstStyle>
            <a:lvl1pPr marL="0" indent="0" algn="ctr">
              <a:buNone/>
              <a:defRPr/>
            </a:lvl1pPr>
          </a:lstStyle>
          <a:p>
            <a:endParaRPr lang="en-US" dirty="0"/>
          </a:p>
        </p:txBody>
      </p:sp>
    </p:spTree>
    <p:extLst>
      <p:ext uri="{BB962C8B-B14F-4D97-AF65-F5344CB8AC3E}">
        <p14:creationId xmlns:p14="http://schemas.microsoft.com/office/powerpoint/2010/main" val="6534623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5E293-9CF7-FF8C-1442-AD1EFABB1697}"/>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7AA4C4C0-6FD2-C8F7-5B55-5A6A5FA5CD1C}"/>
              </a:ext>
            </a:extLst>
          </p:cNvPr>
          <p:cNvSpPr>
            <a:spLocks noGrp="1"/>
          </p:cNvSpPr>
          <p:nvPr>
            <p:ph type="dt" sz="half" idx="10"/>
          </p:nvPr>
        </p:nvSpPr>
        <p:spPr/>
        <p:txBody>
          <a:bodyPr/>
          <a:lstStyle/>
          <a:p>
            <a:fld id="{A5CD99A4-8255-AD40-AC11-3A5076833560}" type="datetimeFigureOut">
              <a:rPr lang="en-US" smtClean="0"/>
              <a:t>07/18/2024</a:t>
            </a:fld>
            <a:endParaRPr lang="en-US"/>
          </a:p>
        </p:txBody>
      </p:sp>
      <p:sp>
        <p:nvSpPr>
          <p:cNvPr id="4" name="Footer Placeholder 3">
            <a:extLst>
              <a:ext uri="{FF2B5EF4-FFF2-40B4-BE49-F238E27FC236}">
                <a16:creationId xmlns:a16="http://schemas.microsoft.com/office/drawing/2014/main" id="{224D546F-220D-6909-549C-5D5FDF8742D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D18EE65-E47A-7C96-C00B-C91B905C59B9}"/>
              </a:ext>
            </a:extLst>
          </p:cNvPr>
          <p:cNvSpPr>
            <a:spLocks noGrp="1"/>
          </p:cNvSpPr>
          <p:nvPr>
            <p:ph type="sldNum" sz="quarter" idx="12"/>
          </p:nvPr>
        </p:nvSpPr>
        <p:spPr/>
        <p:txBody>
          <a:bodyPr/>
          <a:lstStyle/>
          <a:p>
            <a:fld id="{58EB555C-832B-9248-B063-F5BF6D871D9B}" type="slidenum">
              <a:rPr lang="en-US" smtClean="0"/>
              <a:t>‹#›</a:t>
            </a:fld>
            <a:endParaRPr lang="en-US"/>
          </a:p>
        </p:txBody>
      </p:sp>
    </p:spTree>
    <p:extLst>
      <p:ext uri="{BB962C8B-B14F-4D97-AF65-F5344CB8AC3E}">
        <p14:creationId xmlns:p14="http://schemas.microsoft.com/office/powerpoint/2010/main" val="26160023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Photo with Slide 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5E293-9CF7-FF8C-1442-AD1EFABB1697}"/>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7AA4C4C0-6FD2-C8F7-5B55-5A6A5FA5CD1C}"/>
              </a:ext>
            </a:extLst>
          </p:cNvPr>
          <p:cNvSpPr>
            <a:spLocks noGrp="1"/>
          </p:cNvSpPr>
          <p:nvPr>
            <p:ph type="dt" sz="half" idx="10"/>
          </p:nvPr>
        </p:nvSpPr>
        <p:spPr/>
        <p:txBody>
          <a:bodyPr/>
          <a:lstStyle/>
          <a:p>
            <a:fld id="{A5CD99A4-8255-AD40-AC11-3A5076833560}" type="datetimeFigureOut">
              <a:rPr lang="en-US" smtClean="0"/>
              <a:t>07/18/2024</a:t>
            </a:fld>
            <a:endParaRPr lang="en-US"/>
          </a:p>
        </p:txBody>
      </p:sp>
      <p:sp>
        <p:nvSpPr>
          <p:cNvPr id="4" name="Footer Placeholder 3">
            <a:extLst>
              <a:ext uri="{FF2B5EF4-FFF2-40B4-BE49-F238E27FC236}">
                <a16:creationId xmlns:a16="http://schemas.microsoft.com/office/drawing/2014/main" id="{224D546F-220D-6909-549C-5D5FDF8742D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D18EE65-E47A-7C96-C00B-C91B905C59B9}"/>
              </a:ext>
            </a:extLst>
          </p:cNvPr>
          <p:cNvSpPr>
            <a:spLocks noGrp="1"/>
          </p:cNvSpPr>
          <p:nvPr>
            <p:ph type="sldNum" sz="quarter" idx="12"/>
          </p:nvPr>
        </p:nvSpPr>
        <p:spPr/>
        <p:txBody>
          <a:bodyPr/>
          <a:lstStyle/>
          <a:p>
            <a:fld id="{58EB555C-832B-9248-B063-F5BF6D871D9B}" type="slidenum">
              <a:rPr lang="en-US" smtClean="0"/>
              <a:t>‹#›</a:t>
            </a:fld>
            <a:endParaRPr lang="en-US"/>
          </a:p>
        </p:txBody>
      </p:sp>
      <p:sp>
        <p:nvSpPr>
          <p:cNvPr id="6" name="Picture Placeholder 10">
            <a:extLst>
              <a:ext uri="{FF2B5EF4-FFF2-40B4-BE49-F238E27FC236}">
                <a16:creationId xmlns:a16="http://schemas.microsoft.com/office/drawing/2014/main" id="{1CC4945E-34DE-B920-518D-E437FD36169F}"/>
              </a:ext>
            </a:extLst>
          </p:cNvPr>
          <p:cNvSpPr>
            <a:spLocks noGrp="1"/>
          </p:cNvSpPr>
          <p:nvPr>
            <p:ph type="pic" sz="quarter" idx="13"/>
          </p:nvPr>
        </p:nvSpPr>
        <p:spPr>
          <a:xfrm>
            <a:off x="0" y="1644651"/>
            <a:ext cx="12192000" cy="5213349"/>
          </a:xfrm>
          <a:custGeom>
            <a:avLst/>
            <a:gdLst>
              <a:gd name="connsiteX0" fmla="*/ 0 w 3404782"/>
              <a:gd name="connsiteY0" fmla="*/ 0 h 5070663"/>
              <a:gd name="connsiteX1" fmla="*/ 3404782 w 3404782"/>
              <a:gd name="connsiteY1" fmla="*/ 0 h 5070663"/>
              <a:gd name="connsiteX2" fmla="*/ 3404782 w 3404782"/>
              <a:gd name="connsiteY2" fmla="*/ 5070663 h 5070663"/>
              <a:gd name="connsiteX3" fmla="*/ 0 w 3404782"/>
              <a:gd name="connsiteY3" fmla="*/ 5070663 h 5070663"/>
            </a:gdLst>
            <a:ahLst/>
            <a:cxnLst>
              <a:cxn ang="0">
                <a:pos x="connsiteX0" y="connsiteY0"/>
              </a:cxn>
              <a:cxn ang="0">
                <a:pos x="connsiteX1" y="connsiteY1"/>
              </a:cxn>
              <a:cxn ang="0">
                <a:pos x="connsiteX2" y="connsiteY2"/>
              </a:cxn>
              <a:cxn ang="0">
                <a:pos x="connsiteX3" y="connsiteY3"/>
              </a:cxn>
            </a:cxnLst>
            <a:rect l="l" t="t" r="r" b="b"/>
            <a:pathLst>
              <a:path w="3404782" h="5070663">
                <a:moveTo>
                  <a:pt x="0" y="0"/>
                </a:moveTo>
                <a:lnTo>
                  <a:pt x="3404782" y="0"/>
                </a:lnTo>
                <a:lnTo>
                  <a:pt x="3404782" y="5070663"/>
                </a:lnTo>
                <a:lnTo>
                  <a:pt x="0" y="5070663"/>
                </a:lnTo>
                <a:close/>
              </a:path>
            </a:pathLst>
          </a:custGeom>
          <a:solidFill>
            <a:schemeClr val="bg1">
              <a:lumMod val="95000"/>
            </a:schemeClr>
          </a:solidFill>
        </p:spPr>
        <p:txBody>
          <a:bodyPr wrap="square" anchor="ctr" anchorCtr="0">
            <a:noAutofit/>
          </a:bodyPr>
          <a:lstStyle>
            <a:lvl1pPr marL="0" indent="0" algn="ctr">
              <a:buNone/>
              <a:defRPr/>
            </a:lvl1pPr>
          </a:lstStyle>
          <a:p>
            <a:endParaRPr lang="en-US" dirty="0"/>
          </a:p>
        </p:txBody>
      </p:sp>
    </p:spTree>
    <p:extLst>
      <p:ext uri="{BB962C8B-B14F-4D97-AF65-F5344CB8AC3E}">
        <p14:creationId xmlns:p14="http://schemas.microsoft.com/office/powerpoint/2010/main" val="21763347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CAD1482-413E-5356-FBF0-106CBFFDFE73}"/>
              </a:ext>
            </a:extLst>
          </p:cNvPr>
          <p:cNvSpPr>
            <a:spLocks noGrp="1"/>
          </p:cNvSpPr>
          <p:nvPr>
            <p:ph type="dt" sz="half" idx="10"/>
          </p:nvPr>
        </p:nvSpPr>
        <p:spPr/>
        <p:txBody>
          <a:bodyPr/>
          <a:lstStyle/>
          <a:p>
            <a:fld id="{A5CD99A4-8255-AD40-AC11-3A5076833560}" type="datetimeFigureOut">
              <a:rPr lang="en-US" smtClean="0"/>
              <a:t>07/18/2024</a:t>
            </a:fld>
            <a:endParaRPr lang="en-US"/>
          </a:p>
        </p:txBody>
      </p:sp>
      <p:sp>
        <p:nvSpPr>
          <p:cNvPr id="3" name="Footer Placeholder 2">
            <a:extLst>
              <a:ext uri="{FF2B5EF4-FFF2-40B4-BE49-F238E27FC236}">
                <a16:creationId xmlns:a16="http://schemas.microsoft.com/office/drawing/2014/main" id="{34F19995-B8A8-1658-8DEE-08B9EF1CDF9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0264E5E-2D18-2E19-BDB2-E04A198D4564}"/>
              </a:ext>
            </a:extLst>
          </p:cNvPr>
          <p:cNvSpPr>
            <a:spLocks noGrp="1"/>
          </p:cNvSpPr>
          <p:nvPr>
            <p:ph type="sldNum" sz="quarter" idx="12"/>
          </p:nvPr>
        </p:nvSpPr>
        <p:spPr/>
        <p:txBody>
          <a:bodyPr/>
          <a:lstStyle/>
          <a:p>
            <a:fld id="{58EB555C-832B-9248-B063-F5BF6D871D9B}" type="slidenum">
              <a:rPr lang="en-US" smtClean="0"/>
              <a:t>‹#›</a:t>
            </a:fld>
            <a:endParaRPr lang="en-US"/>
          </a:p>
        </p:txBody>
      </p:sp>
    </p:spTree>
    <p:extLst>
      <p:ext uri="{BB962C8B-B14F-4D97-AF65-F5344CB8AC3E}">
        <p14:creationId xmlns:p14="http://schemas.microsoft.com/office/powerpoint/2010/main" val="8055221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7.xml><?xml version="1.0" encoding="utf-8"?>
<p:sldLayout xmlns:a="http://schemas.openxmlformats.org/drawingml/2006/main" xmlns:r="http://schemas.openxmlformats.org/officeDocument/2006/relationships" xmlns:p="http://schemas.openxmlformats.org/presentationml/2006/main" showMasterSp="0" type="obj" preserve="1">
  <p:cSld name="Title and Content Full Colo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5B188A5C-BFEB-352C-9B59-BB8CF5049941}"/>
              </a:ext>
            </a:extLst>
          </p:cNvPr>
          <p:cNvSpPr/>
          <p:nvPr userDrawn="1"/>
        </p:nvSpPr>
        <p:spPr>
          <a:xfrm>
            <a:off x="0" y="0"/>
            <a:ext cx="12192000" cy="6858000"/>
          </a:xfrm>
          <a:prstGeom prst="rect">
            <a:avLst/>
          </a:prstGeom>
          <a:gradFill flip="none" rotWithShape="1">
            <a:gsLst>
              <a:gs pos="18000">
                <a:schemeClr val="accent1"/>
              </a:gs>
              <a:gs pos="100000">
                <a:schemeClr val="accent3"/>
              </a:gs>
            </a:gsLst>
            <a:lin ang="54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a:extLst>
              <a:ext uri="{FF2B5EF4-FFF2-40B4-BE49-F238E27FC236}">
                <a16:creationId xmlns:a16="http://schemas.microsoft.com/office/drawing/2014/main" id="{5885A615-0D52-96D0-3F6D-CB17304FDA3F}"/>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0F4EA390-0EEF-431F-7F16-11CB1ECCA6ED}"/>
              </a:ext>
            </a:extLst>
          </p:cNvPr>
          <p:cNvSpPr>
            <a:spLocks noGrp="1"/>
          </p:cNvSpPr>
          <p:nvPr>
            <p:ph idx="1"/>
          </p:nvPr>
        </p:nvSpPr>
        <p:spPr/>
        <p:txBody>
          <a:bodyPr/>
          <a:lstStyle>
            <a:lvl1pPr>
              <a:buClr>
                <a:schemeClr val="bg1"/>
              </a:buClr>
              <a:defRPr>
                <a:solidFill>
                  <a:schemeClr val="bg1"/>
                </a:solidFill>
              </a:defRPr>
            </a:lvl1pPr>
            <a:lvl2pPr>
              <a:buClr>
                <a:schemeClr val="bg1"/>
              </a:buClr>
              <a:defRPr>
                <a:solidFill>
                  <a:schemeClr val="bg1"/>
                </a:solidFill>
              </a:defRPr>
            </a:lvl2pPr>
            <a:lvl3pPr>
              <a:buClr>
                <a:schemeClr val="bg1"/>
              </a:buClr>
              <a:defRPr>
                <a:solidFill>
                  <a:schemeClr val="bg1"/>
                </a:solidFill>
              </a:defRPr>
            </a:lvl3pPr>
            <a:lvl4pPr>
              <a:buClr>
                <a:schemeClr val="bg1"/>
              </a:buClr>
              <a:defRPr>
                <a:solidFill>
                  <a:schemeClr val="bg1"/>
                </a:solidFill>
              </a:defRPr>
            </a:lvl4pPr>
            <a:lvl5pPr>
              <a:buClr>
                <a:schemeClr val="bg1"/>
              </a:buClr>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C6C5D1F-DC28-1958-0F87-2E431C78324E}"/>
              </a:ext>
            </a:extLst>
          </p:cNvPr>
          <p:cNvSpPr>
            <a:spLocks noGrp="1"/>
          </p:cNvSpPr>
          <p:nvPr>
            <p:ph type="dt" sz="half" idx="10"/>
          </p:nvPr>
        </p:nvSpPr>
        <p:spPr/>
        <p:txBody>
          <a:bodyPr/>
          <a:lstStyle>
            <a:lvl1pPr>
              <a:defRPr>
                <a:solidFill>
                  <a:schemeClr val="bg1"/>
                </a:solidFill>
              </a:defRPr>
            </a:lvl1pPr>
          </a:lstStyle>
          <a:p>
            <a:fld id="{A5CD99A4-8255-AD40-AC11-3A5076833560}" type="datetimeFigureOut">
              <a:rPr lang="en-US" smtClean="0"/>
              <a:pPr/>
              <a:t>07/18/2024</a:t>
            </a:fld>
            <a:endParaRPr lang="en-US" dirty="0"/>
          </a:p>
        </p:txBody>
      </p:sp>
      <p:sp>
        <p:nvSpPr>
          <p:cNvPr id="5" name="Footer Placeholder 4">
            <a:extLst>
              <a:ext uri="{FF2B5EF4-FFF2-40B4-BE49-F238E27FC236}">
                <a16:creationId xmlns:a16="http://schemas.microsoft.com/office/drawing/2014/main" id="{1709D3D4-81C7-2EF6-5CB6-346ED8FA2B61}"/>
              </a:ext>
            </a:extLst>
          </p:cNvPr>
          <p:cNvSpPr>
            <a:spLocks noGrp="1"/>
          </p:cNvSpPr>
          <p:nvPr>
            <p:ph type="ftr" sz="quarter" idx="11"/>
          </p:nvPr>
        </p:nvSpPr>
        <p:spPr/>
        <p:txBody>
          <a:bodyPr/>
          <a:lstStyle>
            <a:lvl1pPr>
              <a:defRPr>
                <a:solidFill>
                  <a:schemeClr val="bg1"/>
                </a:solidFill>
              </a:defRPr>
            </a:lvl1pPr>
          </a:lstStyle>
          <a:p>
            <a:endParaRPr lang="en-US" dirty="0"/>
          </a:p>
        </p:txBody>
      </p:sp>
      <p:sp>
        <p:nvSpPr>
          <p:cNvPr id="6" name="Slide Number Placeholder 5">
            <a:extLst>
              <a:ext uri="{FF2B5EF4-FFF2-40B4-BE49-F238E27FC236}">
                <a16:creationId xmlns:a16="http://schemas.microsoft.com/office/drawing/2014/main" id="{9636D7AB-6AD6-2AF2-77F7-F3432696A4AF}"/>
              </a:ext>
            </a:extLst>
          </p:cNvPr>
          <p:cNvSpPr>
            <a:spLocks noGrp="1"/>
          </p:cNvSpPr>
          <p:nvPr>
            <p:ph type="sldNum" sz="quarter" idx="12"/>
          </p:nvPr>
        </p:nvSpPr>
        <p:spPr/>
        <p:txBody>
          <a:bodyPr/>
          <a:lstStyle>
            <a:lvl1pPr>
              <a:defRPr>
                <a:solidFill>
                  <a:schemeClr val="bg1"/>
                </a:solidFill>
              </a:defRPr>
            </a:lvl1pPr>
          </a:lstStyle>
          <a:p>
            <a:fld id="{58EB555C-832B-9248-B063-F5BF6D871D9B}" type="slidenum">
              <a:rPr lang="en-US" smtClean="0"/>
              <a:pPr/>
              <a:t>‹#›</a:t>
            </a:fld>
            <a:endParaRPr lang="en-US"/>
          </a:p>
        </p:txBody>
      </p:sp>
      <p:pic>
        <p:nvPicPr>
          <p:cNvPr id="8" name="Graphic 7">
            <a:extLst>
              <a:ext uri="{FF2B5EF4-FFF2-40B4-BE49-F238E27FC236}">
                <a16:creationId xmlns:a16="http://schemas.microsoft.com/office/drawing/2014/main" id="{BF5382A9-D9B8-A214-F960-B7BCBFEF8B9C}"/>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0236777" y="6431732"/>
            <a:ext cx="1375828" cy="224209"/>
          </a:xfrm>
          <a:prstGeom prst="rect">
            <a:avLst/>
          </a:prstGeom>
        </p:spPr>
      </p:pic>
    </p:spTree>
    <p:extLst>
      <p:ext uri="{BB962C8B-B14F-4D97-AF65-F5344CB8AC3E}">
        <p14:creationId xmlns:p14="http://schemas.microsoft.com/office/powerpoint/2010/main" val="41452296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8.xml><?xml version="1.0" encoding="utf-8"?>
<p:sldLayout xmlns:a="http://schemas.openxmlformats.org/drawingml/2006/main" xmlns:r="http://schemas.openxmlformats.org/officeDocument/2006/relationships" xmlns:p="http://schemas.openxmlformats.org/presentationml/2006/main" showMasterSp="0" preserve="1" userDrawn="1">
  <p:cSld name="Agenda">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2BC5839-5763-FF22-6B73-C6CB48F60775}"/>
              </a:ext>
            </a:extLst>
          </p:cNvPr>
          <p:cNvSpPr/>
          <p:nvPr userDrawn="1"/>
        </p:nvSpPr>
        <p:spPr>
          <a:xfrm>
            <a:off x="0" y="0"/>
            <a:ext cx="12192000" cy="6858000"/>
          </a:xfrm>
          <a:prstGeom prst="rect">
            <a:avLst/>
          </a:prstGeom>
          <a:gradFill flip="none" rotWithShape="1">
            <a:gsLst>
              <a:gs pos="18000">
                <a:schemeClr val="accent1"/>
              </a:gs>
              <a:gs pos="100000">
                <a:schemeClr val="accent3"/>
              </a:gs>
            </a:gsLst>
            <a:lin ang="54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8" name="Footer Placeholder 4">
            <a:extLst>
              <a:ext uri="{FF2B5EF4-FFF2-40B4-BE49-F238E27FC236}">
                <a16:creationId xmlns:a16="http://schemas.microsoft.com/office/drawing/2014/main" id="{065E1AF9-603A-40A2-C045-838A6DBCAF2D}"/>
              </a:ext>
            </a:extLst>
          </p:cNvPr>
          <p:cNvSpPr>
            <a:spLocks noGrp="1"/>
          </p:cNvSpPr>
          <p:nvPr>
            <p:ph type="ftr" sz="quarter" idx="11"/>
          </p:nvPr>
        </p:nvSpPr>
        <p:spPr>
          <a:xfrm>
            <a:off x="4038600" y="6356351"/>
            <a:ext cx="4114800" cy="365125"/>
          </a:xfrm>
        </p:spPr>
        <p:txBody>
          <a:bodyPr/>
          <a:lstStyle>
            <a:lvl1pPr>
              <a:defRPr>
                <a:solidFill>
                  <a:schemeClr val="bg1"/>
                </a:solidFill>
              </a:defRPr>
            </a:lvl1pPr>
          </a:lstStyle>
          <a:p>
            <a:endParaRPr lang="en-US"/>
          </a:p>
        </p:txBody>
      </p:sp>
      <p:sp>
        <p:nvSpPr>
          <p:cNvPr id="9" name="Slide Number Placeholder 5">
            <a:extLst>
              <a:ext uri="{FF2B5EF4-FFF2-40B4-BE49-F238E27FC236}">
                <a16:creationId xmlns:a16="http://schemas.microsoft.com/office/drawing/2014/main" id="{0D182898-DCAE-D9A3-B8A7-9289D7A11246}"/>
              </a:ext>
            </a:extLst>
          </p:cNvPr>
          <p:cNvSpPr>
            <a:spLocks noGrp="1"/>
          </p:cNvSpPr>
          <p:nvPr>
            <p:ph type="sldNum" sz="quarter" idx="12"/>
          </p:nvPr>
        </p:nvSpPr>
        <p:spPr>
          <a:xfrm>
            <a:off x="9448800" y="6356351"/>
            <a:ext cx="2743200" cy="365125"/>
          </a:xfrm>
        </p:spPr>
        <p:txBody>
          <a:bodyPr/>
          <a:lstStyle>
            <a:lvl1pPr>
              <a:defRPr>
                <a:solidFill>
                  <a:schemeClr val="bg1"/>
                </a:solidFill>
              </a:defRPr>
            </a:lvl1pPr>
          </a:lstStyle>
          <a:p>
            <a:fld id="{58EB555C-832B-9248-B063-F5BF6D871D9B}" type="slidenum">
              <a:rPr lang="en-US" smtClean="0"/>
              <a:pPr/>
              <a:t>‹#›</a:t>
            </a:fld>
            <a:endParaRPr lang="en-US"/>
          </a:p>
        </p:txBody>
      </p:sp>
      <p:sp>
        <p:nvSpPr>
          <p:cNvPr id="2" name="Title 1"/>
          <p:cNvSpPr>
            <a:spLocks noGrp="1"/>
          </p:cNvSpPr>
          <p:nvPr>
            <p:ph type="title"/>
          </p:nvPr>
        </p:nvSpPr>
        <p:spPr>
          <a:xfrm>
            <a:off x="557784" y="762000"/>
            <a:ext cx="3480816" cy="2188464"/>
          </a:xfrm>
        </p:spPr>
        <p:txBody>
          <a:bodyPr anchor="b"/>
          <a:lstStyle>
            <a:lvl1pPr>
              <a:defRPr sz="3200" b="0" i="0">
                <a:solidFill>
                  <a:schemeClr val="bg1"/>
                </a:solidFill>
                <a:latin typeface="+mj-lt"/>
                <a:cs typeface="Poppins" pitchFamily="2" charset="77"/>
              </a:defRPr>
            </a:lvl1pPr>
          </a:lstStyle>
          <a:p>
            <a:r>
              <a:rPr lang="en-US" dirty="0"/>
              <a:t>Click to edit Master title style</a:t>
            </a:r>
          </a:p>
        </p:txBody>
      </p:sp>
      <p:sp>
        <p:nvSpPr>
          <p:cNvPr id="4" name="Text Placeholder 3"/>
          <p:cNvSpPr>
            <a:spLocks noGrp="1"/>
          </p:cNvSpPr>
          <p:nvPr>
            <p:ph type="body" sz="half" idx="2"/>
          </p:nvPr>
        </p:nvSpPr>
        <p:spPr>
          <a:xfrm>
            <a:off x="557784" y="3157728"/>
            <a:ext cx="3480816" cy="2663952"/>
          </a:xfrm>
        </p:spPr>
        <p:txBody>
          <a:bodyPr/>
          <a:lstStyle>
            <a:lvl1pPr marL="0" indent="0">
              <a:buNone/>
              <a:defRPr sz="1600" b="1">
                <a:solidFill>
                  <a:schemeClr val="bg1"/>
                </a:solidFill>
                <a:latin typeface="+mj-lt"/>
              </a:defRPr>
            </a:lvl1pPr>
            <a:lvl2pPr marL="457211" indent="0">
              <a:buNone/>
              <a:defRPr sz="1400"/>
            </a:lvl2pPr>
            <a:lvl3pPr marL="914424" indent="0">
              <a:buNone/>
              <a:defRPr sz="1200"/>
            </a:lvl3pPr>
            <a:lvl4pPr marL="1371635" indent="0">
              <a:buNone/>
              <a:defRPr sz="1000"/>
            </a:lvl4pPr>
            <a:lvl5pPr marL="1828845" indent="0">
              <a:buNone/>
              <a:defRPr sz="1000"/>
            </a:lvl5pPr>
            <a:lvl6pPr marL="2286058" indent="0">
              <a:buNone/>
              <a:defRPr sz="1000"/>
            </a:lvl6pPr>
            <a:lvl7pPr marL="2743269" indent="0">
              <a:buNone/>
              <a:defRPr sz="1000"/>
            </a:lvl7pPr>
            <a:lvl8pPr marL="3200480" indent="0">
              <a:buNone/>
              <a:defRPr sz="1000"/>
            </a:lvl8pPr>
            <a:lvl9pPr marL="3657691"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lvl1pPr>
              <a:defRPr>
                <a:solidFill>
                  <a:schemeClr val="bg1"/>
                </a:solidFill>
              </a:defRPr>
            </a:lvl1pPr>
          </a:lstStyle>
          <a:p>
            <a:fld id="{D5C00685-DA14-614C-8DCA-CAC75FCB6A70}" type="datetime1">
              <a:rPr lang="en-US" smtClean="0"/>
              <a:pPr/>
              <a:t>07/18/2024</a:t>
            </a:fld>
            <a:endParaRPr lang="en-US"/>
          </a:p>
        </p:txBody>
      </p:sp>
      <p:sp>
        <p:nvSpPr>
          <p:cNvPr id="12" name="Content Placeholder 2">
            <a:extLst>
              <a:ext uri="{FF2B5EF4-FFF2-40B4-BE49-F238E27FC236}">
                <a16:creationId xmlns:a16="http://schemas.microsoft.com/office/drawing/2014/main" id="{EC6373EF-85BF-0278-E57C-3C0EBE15F530}"/>
              </a:ext>
            </a:extLst>
          </p:cNvPr>
          <p:cNvSpPr>
            <a:spLocks noGrp="1"/>
          </p:cNvSpPr>
          <p:nvPr>
            <p:ph idx="1"/>
          </p:nvPr>
        </p:nvSpPr>
        <p:spPr>
          <a:xfrm>
            <a:off x="4547616" y="762000"/>
            <a:ext cx="7187184" cy="5059680"/>
          </a:xfrm>
        </p:spPr>
        <p:txBody>
          <a:bodyPr anchor="ctr"/>
          <a:lstStyle>
            <a:lvl1pPr marL="0" indent="0">
              <a:buClr>
                <a:schemeClr val="bg1"/>
              </a:buClr>
              <a:buNone/>
              <a:tabLst>
                <a:tab pos="1142971" algn="l"/>
              </a:tabLst>
              <a:defRPr sz="1600">
                <a:solidFill>
                  <a:schemeClr val="bg1"/>
                </a:solidFill>
              </a:defRPr>
            </a:lvl1pPr>
            <a:lvl2pPr marL="457189" indent="0">
              <a:buClr>
                <a:schemeClr val="bg1"/>
              </a:buClr>
              <a:buNone/>
              <a:defRPr>
                <a:solidFill>
                  <a:schemeClr val="bg1"/>
                </a:solidFill>
              </a:defRPr>
            </a:lvl2pPr>
            <a:lvl3pPr marL="914377" indent="0">
              <a:buClr>
                <a:schemeClr val="bg1"/>
              </a:buClr>
              <a:buNone/>
              <a:defRPr>
                <a:solidFill>
                  <a:schemeClr val="bg1"/>
                </a:solidFill>
              </a:defRPr>
            </a:lvl3pPr>
            <a:lvl4pPr marL="1371566" indent="0">
              <a:buClr>
                <a:schemeClr val="bg1"/>
              </a:buClr>
              <a:buNone/>
              <a:defRPr>
                <a:solidFill>
                  <a:schemeClr val="bg1"/>
                </a:solidFill>
              </a:defRPr>
            </a:lvl4pPr>
            <a:lvl5pPr marL="1828754" indent="0">
              <a:buClr>
                <a:schemeClr val="bg1"/>
              </a:buClr>
              <a:buNone/>
              <a:defRPr>
                <a:solidFill>
                  <a:schemeClr val="bg1"/>
                </a:solidFill>
              </a:defRPr>
            </a:lvl5pPr>
          </a:lstStyle>
          <a:p>
            <a:pPr lvl="0"/>
            <a:r>
              <a:rPr lang="en-US" dirty="0"/>
              <a:t>Click to edit Master text styles</a:t>
            </a:r>
          </a:p>
        </p:txBody>
      </p:sp>
      <p:pic>
        <p:nvPicPr>
          <p:cNvPr id="10" name="Graphic 9">
            <a:extLst>
              <a:ext uri="{FF2B5EF4-FFF2-40B4-BE49-F238E27FC236}">
                <a16:creationId xmlns:a16="http://schemas.microsoft.com/office/drawing/2014/main" id="{A7D35BB8-E315-80E9-A4BC-6E6F28548E54}"/>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0236777" y="6431732"/>
            <a:ext cx="1375828" cy="224209"/>
          </a:xfrm>
          <a:prstGeom prst="rect">
            <a:avLst/>
          </a:prstGeom>
        </p:spPr>
      </p:pic>
    </p:spTree>
    <p:extLst>
      <p:ext uri="{BB962C8B-B14F-4D97-AF65-F5344CB8AC3E}">
        <p14:creationId xmlns:p14="http://schemas.microsoft.com/office/powerpoint/2010/main" val="22766712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9.xml><?xml version="1.0" encoding="utf-8"?>
<p:sldLayout xmlns:a="http://schemas.openxmlformats.org/drawingml/2006/main" xmlns:r="http://schemas.openxmlformats.org/officeDocument/2006/relationships" xmlns:p="http://schemas.openxmlformats.org/presentationml/2006/main" showMasterSp="0" type="titleOnly" preserve="1">
  <p:cSld name="Icons Slide Ligh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617A91C-96C5-B40B-0D80-BBFD2849194B}"/>
              </a:ext>
            </a:extLst>
          </p:cNvPr>
          <p:cNvSpPr/>
          <p:nvPr userDrawn="1"/>
        </p:nvSpPr>
        <p:spPr>
          <a:xfrm>
            <a:off x="0" y="0"/>
            <a:ext cx="12192000" cy="972589"/>
          </a:xfrm>
          <a:prstGeom prst="rect">
            <a:avLst/>
          </a:prstGeom>
          <a:gradFill flip="none" rotWithShape="1">
            <a:gsLst>
              <a:gs pos="12000">
                <a:schemeClr val="accent1"/>
              </a:gs>
              <a:gs pos="100000">
                <a:schemeClr val="accent3"/>
              </a:gs>
            </a:gsLst>
            <a:lin ang="54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a:extLst>
              <a:ext uri="{FF2B5EF4-FFF2-40B4-BE49-F238E27FC236}">
                <a16:creationId xmlns:a16="http://schemas.microsoft.com/office/drawing/2014/main" id="{92E5E293-9CF7-FF8C-1442-AD1EFABB1697}"/>
              </a:ext>
            </a:extLst>
          </p:cNvPr>
          <p:cNvSpPr>
            <a:spLocks noGrp="1"/>
          </p:cNvSpPr>
          <p:nvPr>
            <p:ph type="title"/>
          </p:nvPr>
        </p:nvSpPr>
        <p:spPr>
          <a:xfrm>
            <a:off x="557784" y="1"/>
            <a:ext cx="11073384" cy="972591"/>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7AA4C4C0-6FD2-C8F7-5B55-5A6A5FA5CD1C}"/>
              </a:ext>
            </a:extLst>
          </p:cNvPr>
          <p:cNvSpPr>
            <a:spLocks noGrp="1"/>
          </p:cNvSpPr>
          <p:nvPr>
            <p:ph type="dt" sz="half" idx="10"/>
          </p:nvPr>
        </p:nvSpPr>
        <p:spPr/>
        <p:txBody>
          <a:bodyPr/>
          <a:lstStyle/>
          <a:p>
            <a:fld id="{A5CD99A4-8255-AD40-AC11-3A5076833560}" type="datetimeFigureOut">
              <a:rPr lang="en-US" smtClean="0"/>
              <a:t>07/18/2024</a:t>
            </a:fld>
            <a:endParaRPr lang="en-US"/>
          </a:p>
        </p:txBody>
      </p:sp>
      <p:sp>
        <p:nvSpPr>
          <p:cNvPr id="4" name="Footer Placeholder 3">
            <a:extLst>
              <a:ext uri="{FF2B5EF4-FFF2-40B4-BE49-F238E27FC236}">
                <a16:creationId xmlns:a16="http://schemas.microsoft.com/office/drawing/2014/main" id="{224D546F-220D-6909-549C-5D5FDF8742D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D18EE65-E47A-7C96-C00B-C91B905C59B9}"/>
              </a:ext>
            </a:extLst>
          </p:cNvPr>
          <p:cNvSpPr>
            <a:spLocks noGrp="1"/>
          </p:cNvSpPr>
          <p:nvPr>
            <p:ph type="sldNum" sz="quarter" idx="12"/>
          </p:nvPr>
        </p:nvSpPr>
        <p:spPr/>
        <p:txBody>
          <a:bodyPr/>
          <a:lstStyle/>
          <a:p>
            <a:fld id="{58EB555C-832B-9248-B063-F5BF6D871D9B}" type="slidenum">
              <a:rPr lang="en-US" smtClean="0"/>
              <a:t>‹#›</a:t>
            </a:fld>
            <a:endParaRPr lang="en-US"/>
          </a:p>
        </p:txBody>
      </p:sp>
    </p:spTree>
    <p:extLst>
      <p:ext uri="{BB962C8B-B14F-4D97-AF65-F5344CB8AC3E}">
        <p14:creationId xmlns:p14="http://schemas.microsoft.com/office/powerpoint/2010/main" val="6334695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0.xml><?xml version="1.0" encoding="utf-8"?>
<p:sldLayout xmlns:a="http://schemas.openxmlformats.org/drawingml/2006/main" xmlns:r="http://schemas.openxmlformats.org/officeDocument/2006/relationships" xmlns:p="http://schemas.openxmlformats.org/presentationml/2006/main" showMasterSp="0" type="titleOnly" preserve="1">
  <p:cSld name="Icons Slide Dark">
    <p:bg>
      <p:bgPr>
        <a:solidFill>
          <a:schemeClr val="accent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6349E26-D8F3-EA14-6A77-830721F3AEF6}"/>
              </a:ext>
            </a:extLst>
          </p:cNvPr>
          <p:cNvSpPr/>
          <p:nvPr userDrawn="1"/>
        </p:nvSpPr>
        <p:spPr>
          <a:xfrm>
            <a:off x="0" y="0"/>
            <a:ext cx="12192000" cy="972589"/>
          </a:xfrm>
          <a:prstGeom prst="rect">
            <a:avLst/>
          </a:prstGeom>
          <a:gradFill flip="none" rotWithShape="1">
            <a:gsLst>
              <a:gs pos="12000">
                <a:schemeClr val="accent1"/>
              </a:gs>
              <a:gs pos="100000">
                <a:schemeClr val="accent3"/>
              </a:gs>
            </a:gsLst>
            <a:lin ang="54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a:extLst>
              <a:ext uri="{FF2B5EF4-FFF2-40B4-BE49-F238E27FC236}">
                <a16:creationId xmlns:a16="http://schemas.microsoft.com/office/drawing/2014/main" id="{92E5E293-9CF7-FF8C-1442-AD1EFABB1697}"/>
              </a:ext>
            </a:extLst>
          </p:cNvPr>
          <p:cNvSpPr>
            <a:spLocks noGrp="1"/>
          </p:cNvSpPr>
          <p:nvPr>
            <p:ph type="title"/>
          </p:nvPr>
        </p:nvSpPr>
        <p:spPr>
          <a:xfrm>
            <a:off x="557784" y="1"/>
            <a:ext cx="11073384" cy="972591"/>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7AA4C4C0-6FD2-C8F7-5B55-5A6A5FA5CD1C}"/>
              </a:ext>
            </a:extLst>
          </p:cNvPr>
          <p:cNvSpPr>
            <a:spLocks noGrp="1"/>
          </p:cNvSpPr>
          <p:nvPr>
            <p:ph type="dt" sz="half" idx="10"/>
          </p:nvPr>
        </p:nvSpPr>
        <p:spPr/>
        <p:txBody>
          <a:bodyPr/>
          <a:lstStyle/>
          <a:p>
            <a:fld id="{A5CD99A4-8255-AD40-AC11-3A5076833560}" type="datetimeFigureOut">
              <a:rPr lang="en-US" smtClean="0"/>
              <a:t>07/18/2024</a:t>
            </a:fld>
            <a:endParaRPr lang="en-US"/>
          </a:p>
        </p:txBody>
      </p:sp>
      <p:sp>
        <p:nvSpPr>
          <p:cNvPr id="4" name="Footer Placeholder 3">
            <a:extLst>
              <a:ext uri="{FF2B5EF4-FFF2-40B4-BE49-F238E27FC236}">
                <a16:creationId xmlns:a16="http://schemas.microsoft.com/office/drawing/2014/main" id="{224D546F-220D-6909-549C-5D5FDF8742D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D18EE65-E47A-7C96-C00B-C91B905C59B9}"/>
              </a:ext>
            </a:extLst>
          </p:cNvPr>
          <p:cNvSpPr>
            <a:spLocks noGrp="1"/>
          </p:cNvSpPr>
          <p:nvPr>
            <p:ph type="sldNum" sz="quarter" idx="12"/>
          </p:nvPr>
        </p:nvSpPr>
        <p:spPr/>
        <p:txBody>
          <a:bodyPr/>
          <a:lstStyle/>
          <a:p>
            <a:fld id="{58EB555C-832B-9248-B063-F5BF6D871D9B}" type="slidenum">
              <a:rPr lang="en-US" smtClean="0"/>
              <a:t>‹#›</a:t>
            </a:fld>
            <a:endParaRPr lang="en-US"/>
          </a:p>
        </p:txBody>
      </p:sp>
    </p:spTree>
    <p:extLst>
      <p:ext uri="{BB962C8B-B14F-4D97-AF65-F5344CB8AC3E}">
        <p14:creationId xmlns:p14="http://schemas.microsoft.com/office/powerpoint/2010/main" val="23637848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1.xml><?xml version="1.0" encoding="utf-8"?>
<p:sldLayout xmlns:a="http://schemas.openxmlformats.org/drawingml/2006/main" xmlns:r="http://schemas.openxmlformats.org/officeDocument/2006/relationships" xmlns:p="http://schemas.openxmlformats.org/presentationml/2006/main" showMasterSp="0" preserve="1" userDrawn="1">
  <p:cSld name="Side Title and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3B55FA4-D4B4-4C06-BE42-839B9C1BE17B}"/>
              </a:ext>
            </a:extLst>
          </p:cNvPr>
          <p:cNvSpPr/>
          <p:nvPr userDrawn="1"/>
        </p:nvSpPr>
        <p:spPr>
          <a:xfrm>
            <a:off x="0" y="0"/>
            <a:ext cx="4225871" cy="6858000"/>
          </a:xfrm>
          <a:prstGeom prst="rect">
            <a:avLst/>
          </a:prstGeom>
          <a:gradFill flip="none" rotWithShape="1">
            <a:gsLst>
              <a:gs pos="18000">
                <a:schemeClr val="accent1"/>
              </a:gs>
              <a:gs pos="100000">
                <a:schemeClr val="accent2"/>
              </a:gs>
            </a:gsLst>
            <a:lin ang="54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p:cNvSpPr>
            <a:spLocks noGrp="1"/>
          </p:cNvSpPr>
          <p:nvPr>
            <p:ph type="title"/>
          </p:nvPr>
        </p:nvSpPr>
        <p:spPr>
          <a:xfrm>
            <a:off x="557784" y="762000"/>
            <a:ext cx="3229416" cy="2188464"/>
          </a:xfrm>
        </p:spPr>
        <p:txBody>
          <a:bodyPr anchor="b"/>
          <a:lstStyle>
            <a:lvl1pPr>
              <a:defRPr sz="3200" b="0" i="0">
                <a:solidFill>
                  <a:schemeClr val="bg1"/>
                </a:solidFill>
                <a:latin typeface="+mj-lt"/>
                <a:cs typeface="Poppins" pitchFamily="2" charset="77"/>
              </a:defRPr>
            </a:lvl1pPr>
          </a:lstStyle>
          <a:p>
            <a:r>
              <a:rPr lang="en-US" dirty="0"/>
              <a:t>Click to edit Master title style</a:t>
            </a:r>
          </a:p>
        </p:txBody>
      </p:sp>
      <p:sp>
        <p:nvSpPr>
          <p:cNvPr id="4" name="Text Placeholder 3"/>
          <p:cNvSpPr>
            <a:spLocks noGrp="1"/>
          </p:cNvSpPr>
          <p:nvPr>
            <p:ph type="body" sz="half" idx="2"/>
          </p:nvPr>
        </p:nvSpPr>
        <p:spPr>
          <a:xfrm>
            <a:off x="557784" y="3157728"/>
            <a:ext cx="3229416" cy="2560320"/>
          </a:xfrm>
        </p:spPr>
        <p:txBody>
          <a:bodyPr/>
          <a:lstStyle>
            <a:lvl1pPr marL="0" indent="0">
              <a:buNone/>
              <a:defRPr sz="1600" b="1">
                <a:solidFill>
                  <a:schemeClr val="bg1"/>
                </a:solidFill>
                <a:latin typeface="+mj-lt"/>
              </a:defRPr>
            </a:lvl1pPr>
            <a:lvl2pPr marL="457211" indent="0">
              <a:buNone/>
              <a:defRPr sz="1400"/>
            </a:lvl2pPr>
            <a:lvl3pPr marL="914424" indent="0">
              <a:buNone/>
              <a:defRPr sz="1200"/>
            </a:lvl3pPr>
            <a:lvl4pPr marL="1371635" indent="0">
              <a:buNone/>
              <a:defRPr sz="1000"/>
            </a:lvl4pPr>
            <a:lvl5pPr marL="1828845" indent="0">
              <a:buNone/>
              <a:defRPr sz="1000"/>
            </a:lvl5pPr>
            <a:lvl6pPr marL="2286058" indent="0">
              <a:buNone/>
              <a:defRPr sz="1000"/>
            </a:lvl6pPr>
            <a:lvl7pPr marL="2743269" indent="0">
              <a:buNone/>
              <a:defRPr sz="1000"/>
            </a:lvl7pPr>
            <a:lvl8pPr marL="3200480" indent="0">
              <a:buNone/>
              <a:defRPr sz="1000"/>
            </a:lvl8pPr>
            <a:lvl9pPr marL="3657691"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lvl1pPr>
              <a:defRPr>
                <a:solidFill>
                  <a:schemeClr val="bg1"/>
                </a:solidFill>
              </a:defRPr>
            </a:lvl1pPr>
          </a:lstStyle>
          <a:p>
            <a:fld id="{D5C00685-DA14-614C-8DCA-CAC75FCB6A70}" type="datetime1">
              <a:rPr lang="en-US" smtClean="0"/>
              <a:pPr/>
              <a:t>07/18/2024</a:t>
            </a:fld>
            <a:endParaRPr lang="en-US"/>
          </a:p>
        </p:txBody>
      </p:sp>
      <p:sp>
        <p:nvSpPr>
          <p:cNvPr id="7" name="Slide Number Placeholder 6"/>
          <p:cNvSpPr>
            <a:spLocks noGrp="1"/>
          </p:cNvSpPr>
          <p:nvPr>
            <p:ph type="sldNum" sz="quarter" idx="12"/>
          </p:nvPr>
        </p:nvSpPr>
        <p:spPr/>
        <p:txBody>
          <a:bodyPr vert="horz" lIns="91440" tIns="45720" rIns="91440" bIns="45720" rtlCol="0" anchor="ctr"/>
          <a:lstStyle>
            <a:lvl1pPr>
              <a:defRPr lang="en-US" smtClean="0"/>
            </a:lvl1pPr>
          </a:lstStyle>
          <a:p>
            <a:fld id="{86672422-C096-4E4B-9BBF-CCB112CE5E10}" type="slidenum">
              <a:rPr lang="en-US" smtClean="0"/>
              <a:pPr/>
              <a:t>‹#›</a:t>
            </a:fld>
            <a:endParaRPr lang="en-US" dirty="0"/>
          </a:p>
        </p:txBody>
      </p:sp>
      <p:sp>
        <p:nvSpPr>
          <p:cNvPr id="12" name="Content Placeholder 2">
            <a:extLst>
              <a:ext uri="{FF2B5EF4-FFF2-40B4-BE49-F238E27FC236}">
                <a16:creationId xmlns:a16="http://schemas.microsoft.com/office/drawing/2014/main" id="{EC6373EF-85BF-0278-E57C-3C0EBE15F530}"/>
              </a:ext>
            </a:extLst>
          </p:cNvPr>
          <p:cNvSpPr>
            <a:spLocks noGrp="1"/>
          </p:cNvSpPr>
          <p:nvPr>
            <p:ph idx="1"/>
          </p:nvPr>
        </p:nvSpPr>
        <p:spPr>
          <a:xfrm>
            <a:off x="4547616" y="762000"/>
            <a:ext cx="7187184" cy="5059680"/>
          </a:xfrm>
        </p:spPr>
        <p:txBody>
          <a:bodyPr anchor="ctr"/>
          <a:lstStyle>
            <a:lvl1pPr>
              <a:buClr>
                <a:schemeClr val="accent3"/>
              </a:buClr>
              <a:defRPr>
                <a:solidFill>
                  <a:schemeClr val="tx1"/>
                </a:solidFill>
              </a:defRPr>
            </a:lvl1pPr>
            <a:lvl2pPr>
              <a:buClr>
                <a:schemeClr val="accent3"/>
              </a:buClr>
              <a:defRPr>
                <a:solidFill>
                  <a:schemeClr val="tx1"/>
                </a:solidFill>
              </a:defRPr>
            </a:lvl2pPr>
            <a:lvl3pPr>
              <a:buClr>
                <a:schemeClr val="accent3"/>
              </a:buClr>
              <a:defRPr>
                <a:solidFill>
                  <a:schemeClr val="tx1"/>
                </a:solidFill>
              </a:defRPr>
            </a:lvl3pPr>
            <a:lvl4pPr>
              <a:buClr>
                <a:schemeClr val="accent3"/>
              </a:buClr>
              <a:defRPr>
                <a:solidFill>
                  <a:schemeClr val="tx1"/>
                </a:solidFill>
              </a:defRPr>
            </a:lvl4pPr>
            <a:lvl5pPr>
              <a:buClr>
                <a:schemeClr val="accent3"/>
              </a:buCl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10" name="Graphic 9">
            <a:extLst>
              <a:ext uri="{FF2B5EF4-FFF2-40B4-BE49-F238E27FC236}">
                <a16:creationId xmlns:a16="http://schemas.microsoft.com/office/drawing/2014/main" id="{C4B0FA74-89F9-35DB-1FC0-94833B3CB13D}"/>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0236777" y="6431732"/>
            <a:ext cx="1375828" cy="224209"/>
          </a:xfrm>
          <a:prstGeom prst="rect">
            <a:avLst/>
          </a:prstGeom>
        </p:spPr>
      </p:pic>
    </p:spTree>
    <p:extLst>
      <p:ext uri="{BB962C8B-B14F-4D97-AF65-F5344CB8AC3E}">
        <p14:creationId xmlns:p14="http://schemas.microsoft.com/office/powerpoint/2010/main" val="28377674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2.xml><?xml version="1.0" encoding="utf-8"?>
<p:sldLayout xmlns:a="http://schemas.openxmlformats.org/drawingml/2006/main" xmlns:r="http://schemas.openxmlformats.org/officeDocument/2006/relationships" xmlns:p="http://schemas.openxmlformats.org/presentationml/2006/main" showMasterSp="0" preserve="1" userDrawn="1">
  <p:cSld name="RightPhoto with 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185BF3B-D0D4-05B5-105A-18301C29819D}"/>
              </a:ext>
            </a:extLst>
          </p:cNvPr>
          <p:cNvSpPr/>
          <p:nvPr userDrawn="1"/>
        </p:nvSpPr>
        <p:spPr>
          <a:xfrm>
            <a:off x="0" y="0"/>
            <a:ext cx="12192000" cy="6858000"/>
          </a:xfrm>
          <a:prstGeom prst="rect">
            <a:avLst/>
          </a:prstGeom>
          <a:gradFill flip="none" rotWithShape="1">
            <a:gsLst>
              <a:gs pos="18000">
                <a:schemeClr val="accent1"/>
              </a:gs>
              <a:gs pos="100000">
                <a:schemeClr val="accent3"/>
              </a:gs>
            </a:gsLst>
            <a:lin ang="54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7" name="Picture Placeholder 14">
            <a:extLst>
              <a:ext uri="{FF2B5EF4-FFF2-40B4-BE49-F238E27FC236}">
                <a16:creationId xmlns:a16="http://schemas.microsoft.com/office/drawing/2014/main" id="{F2A7FA40-4957-1FF6-A03B-7274DA104CA9}"/>
              </a:ext>
            </a:extLst>
          </p:cNvPr>
          <p:cNvSpPr>
            <a:spLocks noGrp="1"/>
          </p:cNvSpPr>
          <p:nvPr>
            <p:ph type="pic" sz="quarter" idx="13"/>
          </p:nvPr>
        </p:nvSpPr>
        <p:spPr>
          <a:xfrm>
            <a:off x="7322078" y="-1"/>
            <a:ext cx="4869924" cy="6858001"/>
          </a:xfrm>
          <a:custGeom>
            <a:avLst/>
            <a:gdLst>
              <a:gd name="connsiteX0" fmla="*/ 0 w 4869924"/>
              <a:gd name="connsiteY0" fmla="*/ 0 h 6858000"/>
              <a:gd name="connsiteX1" fmla="*/ 4869924 w 4869924"/>
              <a:gd name="connsiteY1" fmla="*/ 0 h 6858000"/>
              <a:gd name="connsiteX2" fmla="*/ 4869924 w 4869924"/>
              <a:gd name="connsiteY2" fmla="*/ 6858000 h 6858000"/>
              <a:gd name="connsiteX3" fmla="*/ 0 w 4869924"/>
              <a:gd name="connsiteY3" fmla="*/ 6858000 h 6858000"/>
              <a:gd name="connsiteX4" fmla="*/ 0 w 4869924"/>
              <a:gd name="connsiteY4" fmla="*/ 0 h 6858000"/>
              <a:gd name="connsiteX0" fmla="*/ 2784936 w 4869924"/>
              <a:gd name="connsiteY0" fmla="*/ 201092 h 6858000"/>
              <a:gd name="connsiteX1" fmla="*/ 4869924 w 4869924"/>
              <a:gd name="connsiteY1" fmla="*/ 0 h 6858000"/>
              <a:gd name="connsiteX2" fmla="*/ 4869924 w 4869924"/>
              <a:gd name="connsiteY2" fmla="*/ 6858000 h 6858000"/>
              <a:gd name="connsiteX3" fmla="*/ 0 w 4869924"/>
              <a:gd name="connsiteY3" fmla="*/ 6858000 h 6858000"/>
              <a:gd name="connsiteX4" fmla="*/ 2784936 w 4869924"/>
              <a:gd name="connsiteY4" fmla="*/ 201092 h 6858000"/>
              <a:gd name="connsiteX0" fmla="*/ 2003333 w 4869924"/>
              <a:gd name="connsiteY0" fmla="*/ 0 h 6858001"/>
              <a:gd name="connsiteX1" fmla="*/ 4869924 w 4869924"/>
              <a:gd name="connsiteY1" fmla="*/ 1 h 6858001"/>
              <a:gd name="connsiteX2" fmla="*/ 4869924 w 4869924"/>
              <a:gd name="connsiteY2" fmla="*/ 6858001 h 6858001"/>
              <a:gd name="connsiteX3" fmla="*/ 0 w 4869924"/>
              <a:gd name="connsiteY3" fmla="*/ 6858001 h 6858001"/>
              <a:gd name="connsiteX4" fmla="*/ 2003333 w 4869924"/>
              <a:gd name="connsiteY4" fmla="*/ 0 h 68580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69924" h="6858001">
                <a:moveTo>
                  <a:pt x="2003333" y="0"/>
                </a:moveTo>
                <a:lnTo>
                  <a:pt x="4869924" y="1"/>
                </a:lnTo>
                <a:lnTo>
                  <a:pt x="4869924" y="6858001"/>
                </a:lnTo>
                <a:lnTo>
                  <a:pt x="0" y="6858001"/>
                </a:lnTo>
                <a:lnTo>
                  <a:pt x="2003333" y="0"/>
                </a:lnTo>
                <a:close/>
              </a:path>
            </a:pathLst>
          </a:custGeom>
          <a:solidFill>
            <a:schemeClr val="bg2"/>
          </a:solidFill>
        </p:spPr>
        <p:txBody>
          <a:bodyPr anchor="ctr" anchorCtr="0"/>
          <a:lstStyle>
            <a:lvl1pPr marL="0" indent="0" algn="ctr">
              <a:buNone/>
              <a:defRPr/>
            </a:lvl1pPr>
          </a:lstStyle>
          <a:p>
            <a:endParaRPr lang="en-US"/>
          </a:p>
        </p:txBody>
      </p:sp>
      <p:sp>
        <p:nvSpPr>
          <p:cNvPr id="2" name="Title 1">
            <a:extLst>
              <a:ext uri="{FF2B5EF4-FFF2-40B4-BE49-F238E27FC236}">
                <a16:creationId xmlns:a16="http://schemas.microsoft.com/office/drawing/2014/main" id="{5885A615-0D52-96D0-3F6D-CB17304FDA3F}"/>
              </a:ext>
            </a:extLst>
          </p:cNvPr>
          <p:cNvSpPr>
            <a:spLocks noGrp="1"/>
          </p:cNvSpPr>
          <p:nvPr>
            <p:ph type="title"/>
          </p:nvPr>
        </p:nvSpPr>
        <p:spPr>
          <a:xfrm>
            <a:off x="557784" y="215492"/>
            <a:ext cx="8245147" cy="1325563"/>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0F4EA390-0EEF-431F-7F16-11CB1ECCA6ED}"/>
              </a:ext>
            </a:extLst>
          </p:cNvPr>
          <p:cNvSpPr>
            <a:spLocks noGrp="1"/>
          </p:cNvSpPr>
          <p:nvPr>
            <p:ph idx="1"/>
          </p:nvPr>
        </p:nvSpPr>
        <p:spPr>
          <a:xfrm>
            <a:off x="557784" y="1825625"/>
            <a:ext cx="6836616" cy="4351339"/>
          </a:xfrm>
        </p:spPr>
        <p:txBody>
          <a:bodyPr/>
          <a:lstStyle>
            <a:lvl1pPr>
              <a:buClr>
                <a:schemeClr val="bg1"/>
              </a:buClr>
              <a:defRPr>
                <a:solidFill>
                  <a:schemeClr val="bg1"/>
                </a:solidFill>
              </a:defRPr>
            </a:lvl1pPr>
            <a:lvl2pPr>
              <a:buClr>
                <a:schemeClr val="bg1"/>
              </a:buClr>
              <a:defRPr>
                <a:solidFill>
                  <a:schemeClr val="bg1"/>
                </a:solidFill>
              </a:defRPr>
            </a:lvl2pPr>
            <a:lvl3pPr>
              <a:buClr>
                <a:schemeClr val="bg1"/>
              </a:buClr>
              <a:defRPr>
                <a:solidFill>
                  <a:schemeClr val="bg1"/>
                </a:solidFill>
              </a:defRPr>
            </a:lvl3pPr>
            <a:lvl4pPr>
              <a:buClr>
                <a:schemeClr val="bg1"/>
              </a:buClr>
              <a:defRPr>
                <a:solidFill>
                  <a:schemeClr val="bg1"/>
                </a:solidFill>
              </a:defRPr>
            </a:lvl4pPr>
            <a:lvl5pPr>
              <a:buClr>
                <a:schemeClr val="bg1"/>
              </a:buClr>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C6C5D1F-DC28-1958-0F87-2E431C78324E}"/>
              </a:ext>
            </a:extLst>
          </p:cNvPr>
          <p:cNvSpPr>
            <a:spLocks noGrp="1"/>
          </p:cNvSpPr>
          <p:nvPr>
            <p:ph type="dt" sz="half" idx="10"/>
          </p:nvPr>
        </p:nvSpPr>
        <p:spPr>
          <a:xfrm>
            <a:off x="838200" y="7270751"/>
            <a:ext cx="2743200" cy="365125"/>
          </a:xfrm>
        </p:spPr>
        <p:txBody>
          <a:bodyPr/>
          <a:lstStyle/>
          <a:p>
            <a:fld id="{A5CD99A4-8255-AD40-AC11-3A5076833560}" type="datetimeFigureOut">
              <a:rPr lang="en-US" smtClean="0"/>
              <a:t>07/18/2024</a:t>
            </a:fld>
            <a:endParaRPr lang="en-US"/>
          </a:p>
        </p:txBody>
      </p:sp>
      <p:sp>
        <p:nvSpPr>
          <p:cNvPr id="5" name="Footer Placeholder 4">
            <a:extLst>
              <a:ext uri="{FF2B5EF4-FFF2-40B4-BE49-F238E27FC236}">
                <a16:creationId xmlns:a16="http://schemas.microsoft.com/office/drawing/2014/main" id="{1709D3D4-81C7-2EF6-5CB6-346ED8FA2B61}"/>
              </a:ext>
            </a:extLst>
          </p:cNvPr>
          <p:cNvSpPr>
            <a:spLocks noGrp="1"/>
          </p:cNvSpPr>
          <p:nvPr>
            <p:ph type="ftr" sz="quarter" idx="11"/>
          </p:nvPr>
        </p:nvSpPr>
        <p:spPr/>
        <p:txBody>
          <a:bodyPr/>
          <a:lstStyle>
            <a:lvl1pPr>
              <a:defRPr>
                <a:solidFill>
                  <a:schemeClr val="bg1"/>
                </a:solidFill>
              </a:defRPr>
            </a:lvl1pPr>
          </a:lstStyle>
          <a:p>
            <a:endParaRPr lang="en-US" dirty="0"/>
          </a:p>
        </p:txBody>
      </p:sp>
      <p:sp>
        <p:nvSpPr>
          <p:cNvPr id="6" name="Slide Number Placeholder 5">
            <a:extLst>
              <a:ext uri="{FF2B5EF4-FFF2-40B4-BE49-F238E27FC236}">
                <a16:creationId xmlns:a16="http://schemas.microsoft.com/office/drawing/2014/main" id="{9636D7AB-6AD6-2AF2-77F7-F3432696A4AF}"/>
              </a:ext>
            </a:extLst>
          </p:cNvPr>
          <p:cNvSpPr>
            <a:spLocks noGrp="1"/>
          </p:cNvSpPr>
          <p:nvPr>
            <p:ph type="sldNum" sz="quarter" idx="12"/>
          </p:nvPr>
        </p:nvSpPr>
        <p:spPr/>
        <p:txBody>
          <a:bodyPr/>
          <a:lstStyle>
            <a:lvl1pPr>
              <a:defRPr>
                <a:solidFill>
                  <a:schemeClr val="bg1"/>
                </a:solidFill>
              </a:defRPr>
            </a:lvl1pPr>
          </a:lstStyle>
          <a:p>
            <a:fld id="{58EB555C-832B-9248-B063-F5BF6D871D9B}" type="slidenum">
              <a:rPr lang="en-US" smtClean="0"/>
              <a:pPr/>
              <a:t>‹#›</a:t>
            </a:fld>
            <a:endParaRPr lang="en-US"/>
          </a:p>
        </p:txBody>
      </p:sp>
      <p:pic>
        <p:nvPicPr>
          <p:cNvPr id="9" name="Graphic 8">
            <a:extLst>
              <a:ext uri="{FF2B5EF4-FFF2-40B4-BE49-F238E27FC236}">
                <a16:creationId xmlns:a16="http://schemas.microsoft.com/office/drawing/2014/main" id="{A06FC70A-1FC2-3E12-4E4E-DCF0CE96B1CE}"/>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846138" y="6431732"/>
            <a:ext cx="1375828" cy="224209"/>
          </a:xfrm>
          <a:prstGeom prst="rect">
            <a:avLst/>
          </a:prstGeom>
        </p:spPr>
      </p:pic>
    </p:spTree>
    <p:extLst>
      <p:ext uri="{BB962C8B-B14F-4D97-AF65-F5344CB8AC3E}">
        <p14:creationId xmlns:p14="http://schemas.microsoft.com/office/powerpoint/2010/main" val="8584924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3.xml><?xml version="1.0" encoding="utf-8"?>
<p:sldLayout xmlns:a="http://schemas.openxmlformats.org/drawingml/2006/main" xmlns:r="http://schemas.openxmlformats.org/officeDocument/2006/relationships" xmlns:p="http://schemas.openxmlformats.org/presentationml/2006/main" showMasterSp="0" userDrawn="1">
  <p:cSld name="Left Photo with Title and Content">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D0ABAAB-75E1-611B-8941-21C76F4B0604}"/>
              </a:ext>
            </a:extLst>
          </p:cNvPr>
          <p:cNvSpPr/>
          <p:nvPr userDrawn="1"/>
        </p:nvSpPr>
        <p:spPr>
          <a:xfrm>
            <a:off x="0" y="0"/>
            <a:ext cx="12192000" cy="6858000"/>
          </a:xfrm>
          <a:prstGeom prst="rect">
            <a:avLst/>
          </a:prstGeom>
          <a:gradFill flip="none" rotWithShape="1">
            <a:gsLst>
              <a:gs pos="18000">
                <a:schemeClr val="accent1"/>
              </a:gs>
              <a:gs pos="100000">
                <a:schemeClr val="accent2"/>
              </a:gs>
            </a:gsLst>
            <a:lin ang="54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6" name="Picture Placeholder 5">
            <a:extLst>
              <a:ext uri="{FF2B5EF4-FFF2-40B4-BE49-F238E27FC236}">
                <a16:creationId xmlns:a16="http://schemas.microsoft.com/office/drawing/2014/main" id="{09673B2D-11B5-4586-9BD3-8BD030D68B82}"/>
              </a:ext>
            </a:extLst>
          </p:cNvPr>
          <p:cNvSpPr>
            <a:spLocks noGrp="1"/>
          </p:cNvSpPr>
          <p:nvPr>
            <p:ph type="pic" sz="quarter" idx="10"/>
          </p:nvPr>
        </p:nvSpPr>
        <p:spPr>
          <a:xfrm>
            <a:off x="-264161" y="0"/>
            <a:ext cx="6360160" cy="6858000"/>
          </a:xfrm>
          <a:custGeom>
            <a:avLst/>
            <a:gdLst>
              <a:gd name="connsiteX0" fmla="*/ 1590040 w 6360160"/>
              <a:gd name="connsiteY0" fmla="*/ 0 h 6858000"/>
              <a:gd name="connsiteX1" fmla="*/ 6360160 w 6360160"/>
              <a:gd name="connsiteY1" fmla="*/ 0 h 6858000"/>
              <a:gd name="connsiteX2" fmla="*/ 4770120 w 6360160"/>
              <a:gd name="connsiteY2" fmla="*/ 6858000 h 6858000"/>
              <a:gd name="connsiteX3" fmla="*/ 0 w 636016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360160" h="6858000">
                <a:moveTo>
                  <a:pt x="1590040" y="0"/>
                </a:moveTo>
                <a:lnTo>
                  <a:pt x="6360160" y="0"/>
                </a:lnTo>
                <a:lnTo>
                  <a:pt x="4770120" y="6858000"/>
                </a:lnTo>
                <a:lnTo>
                  <a:pt x="0" y="6858000"/>
                </a:lnTo>
                <a:close/>
              </a:path>
            </a:pathLst>
          </a:custGeom>
          <a:solidFill>
            <a:schemeClr val="bg1">
              <a:lumMod val="95000"/>
            </a:schemeClr>
          </a:solidFill>
        </p:spPr>
        <p:txBody>
          <a:bodyPr wrap="square" anchor="ctr" anchorCtr="0">
            <a:noAutofit/>
          </a:bodyPr>
          <a:lstStyle>
            <a:lvl1pPr marL="0" indent="0" algn="ctr">
              <a:buNone/>
              <a:defRPr/>
            </a:lvl1pPr>
          </a:lstStyle>
          <a:p>
            <a:endParaRPr lang="en-US" dirty="0"/>
          </a:p>
        </p:txBody>
      </p:sp>
      <p:sp>
        <p:nvSpPr>
          <p:cNvPr id="4" name="Title 1">
            <a:extLst>
              <a:ext uri="{FF2B5EF4-FFF2-40B4-BE49-F238E27FC236}">
                <a16:creationId xmlns:a16="http://schemas.microsoft.com/office/drawing/2014/main" id="{93A408A0-1B5E-DF0A-00A5-58BF9DD906DB}"/>
              </a:ext>
            </a:extLst>
          </p:cNvPr>
          <p:cNvSpPr>
            <a:spLocks noGrp="1"/>
          </p:cNvSpPr>
          <p:nvPr>
            <p:ph type="title"/>
          </p:nvPr>
        </p:nvSpPr>
        <p:spPr>
          <a:xfrm>
            <a:off x="6096000" y="365125"/>
            <a:ext cx="5516605" cy="1325563"/>
          </a:xfrm>
        </p:spPr>
        <p:txBody>
          <a:bodyPr/>
          <a:lstStyle>
            <a:lvl1pPr>
              <a:defRPr>
                <a:solidFill>
                  <a:schemeClr val="bg1"/>
                </a:solidFill>
              </a:defRPr>
            </a:lvl1pPr>
          </a:lstStyle>
          <a:p>
            <a:r>
              <a:rPr lang="en-US" dirty="0"/>
              <a:t>Click to edit Master title style</a:t>
            </a:r>
          </a:p>
        </p:txBody>
      </p:sp>
      <p:sp>
        <p:nvSpPr>
          <p:cNvPr id="5" name="Content Placeholder 2">
            <a:extLst>
              <a:ext uri="{FF2B5EF4-FFF2-40B4-BE49-F238E27FC236}">
                <a16:creationId xmlns:a16="http://schemas.microsoft.com/office/drawing/2014/main" id="{67014B10-B5F4-B459-CBC3-342017313EFA}"/>
              </a:ext>
            </a:extLst>
          </p:cNvPr>
          <p:cNvSpPr>
            <a:spLocks noGrp="1"/>
          </p:cNvSpPr>
          <p:nvPr>
            <p:ph idx="1"/>
          </p:nvPr>
        </p:nvSpPr>
        <p:spPr>
          <a:xfrm>
            <a:off x="6096000" y="1825625"/>
            <a:ext cx="5516605" cy="4351339"/>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Slide Number Placeholder 5">
            <a:extLst>
              <a:ext uri="{FF2B5EF4-FFF2-40B4-BE49-F238E27FC236}">
                <a16:creationId xmlns:a16="http://schemas.microsoft.com/office/drawing/2014/main" id="{618B81C7-D2D4-40D8-25F0-A4105BDE30C4}"/>
              </a:ext>
            </a:extLst>
          </p:cNvPr>
          <p:cNvSpPr>
            <a:spLocks noGrp="1"/>
          </p:cNvSpPr>
          <p:nvPr>
            <p:ph type="sldNum" sz="quarter" idx="12"/>
          </p:nvPr>
        </p:nvSpPr>
        <p:spPr>
          <a:xfrm>
            <a:off x="9448800" y="6356351"/>
            <a:ext cx="2743200" cy="365125"/>
          </a:xfrm>
        </p:spPr>
        <p:txBody>
          <a:bodyPr/>
          <a:lstStyle>
            <a:lvl1pPr>
              <a:defRPr>
                <a:solidFill>
                  <a:schemeClr val="bg1"/>
                </a:solidFill>
              </a:defRPr>
            </a:lvl1pPr>
          </a:lstStyle>
          <a:p>
            <a:fld id="{58EB555C-832B-9248-B063-F5BF6D871D9B}" type="slidenum">
              <a:rPr lang="en-US" smtClean="0"/>
              <a:pPr/>
              <a:t>‹#›</a:t>
            </a:fld>
            <a:endParaRPr lang="en-US"/>
          </a:p>
        </p:txBody>
      </p:sp>
      <p:pic>
        <p:nvPicPr>
          <p:cNvPr id="9" name="Graphic 8">
            <a:extLst>
              <a:ext uri="{FF2B5EF4-FFF2-40B4-BE49-F238E27FC236}">
                <a16:creationId xmlns:a16="http://schemas.microsoft.com/office/drawing/2014/main" id="{4B5EA0E5-D6C1-5D7A-796F-E9403378BAEE}"/>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0236777" y="6431732"/>
            <a:ext cx="1375828" cy="224209"/>
          </a:xfrm>
          <a:prstGeom prst="rect">
            <a:avLst/>
          </a:prstGeom>
        </p:spPr>
      </p:pic>
    </p:spTree>
    <p:extLst>
      <p:ext uri="{BB962C8B-B14F-4D97-AF65-F5344CB8AC3E}">
        <p14:creationId xmlns:p14="http://schemas.microsoft.com/office/powerpoint/2010/main" val="18830559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4.xml><?xml version="1.0" encoding="utf-8"?>
<p:sldLayout xmlns:a="http://schemas.openxmlformats.org/drawingml/2006/main" xmlns:r="http://schemas.openxmlformats.org/officeDocument/2006/relationships" xmlns:p="http://schemas.openxmlformats.org/presentationml/2006/main" showMasterSp="0" preserve="1" userDrawn="1">
  <p:cSld name="Left Photo with Title and Content Al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1905258-A3E1-5A2C-A546-3DD7CCDDB1CB}"/>
              </a:ext>
            </a:extLst>
          </p:cNvPr>
          <p:cNvSpPr/>
          <p:nvPr userDrawn="1"/>
        </p:nvSpPr>
        <p:spPr>
          <a:xfrm>
            <a:off x="0" y="0"/>
            <a:ext cx="12192000" cy="6858000"/>
          </a:xfrm>
          <a:prstGeom prst="rect">
            <a:avLst/>
          </a:prstGeom>
          <a:gradFill flip="none" rotWithShape="1">
            <a:gsLst>
              <a:gs pos="18000">
                <a:schemeClr val="accent1"/>
              </a:gs>
              <a:gs pos="100000">
                <a:schemeClr val="accent2"/>
              </a:gs>
            </a:gsLst>
            <a:lin ang="54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7" name="Picture Placeholder 10">
            <a:extLst>
              <a:ext uri="{FF2B5EF4-FFF2-40B4-BE49-F238E27FC236}">
                <a16:creationId xmlns:a16="http://schemas.microsoft.com/office/drawing/2014/main" id="{E0803E9E-2971-683E-15DE-EDEDD95298B3}"/>
              </a:ext>
            </a:extLst>
          </p:cNvPr>
          <p:cNvSpPr>
            <a:spLocks noGrp="1"/>
          </p:cNvSpPr>
          <p:nvPr>
            <p:ph type="pic" sz="quarter" idx="11"/>
          </p:nvPr>
        </p:nvSpPr>
        <p:spPr>
          <a:xfrm>
            <a:off x="1" y="0"/>
            <a:ext cx="5899267" cy="6858000"/>
          </a:xfrm>
          <a:custGeom>
            <a:avLst/>
            <a:gdLst>
              <a:gd name="connsiteX0" fmla="*/ 0 w 3404782"/>
              <a:gd name="connsiteY0" fmla="*/ 0 h 5070663"/>
              <a:gd name="connsiteX1" fmla="*/ 3404782 w 3404782"/>
              <a:gd name="connsiteY1" fmla="*/ 0 h 5070663"/>
              <a:gd name="connsiteX2" fmla="*/ 3404782 w 3404782"/>
              <a:gd name="connsiteY2" fmla="*/ 5070663 h 5070663"/>
              <a:gd name="connsiteX3" fmla="*/ 0 w 3404782"/>
              <a:gd name="connsiteY3" fmla="*/ 5070663 h 5070663"/>
            </a:gdLst>
            <a:ahLst/>
            <a:cxnLst>
              <a:cxn ang="0">
                <a:pos x="connsiteX0" y="connsiteY0"/>
              </a:cxn>
              <a:cxn ang="0">
                <a:pos x="connsiteX1" y="connsiteY1"/>
              </a:cxn>
              <a:cxn ang="0">
                <a:pos x="connsiteX2" y="connsiteY2"/>
              </a:cxn>
              <a:cxn ang="0">
                <a:pos x="connsiteX3" y="connsiteY3"/>
              </a:cxn>
            </a:cxnLst>
            <a:rect l="l" t="t" r="r" b="b"/>
            <a:pathLst>
              <a:path w="3404782" h="5070663">
                <a:moveTo>
                  <a:pt x="0" y="0"/>
                </a:moveTo>
                <a:lnTo>
                  <a:pt x="3404782" y="0"/>
                </a:lnTo>
                <a:lnTo>
                  <a:pt x="3404782" y="5070663"/>
                </a:lnTo>
                <a:lnTo>
                  <a:pt x="0" y="5070663"/>
                </a:lnTo>
                <a:close/>
              </a:path>
            </a:pathLst>
          </a:custGeom>
          <a:solidFill>
            <a:schemeClr val="bg1">
              <a:lumMod val="95000"/>
            </a:schemeClr>
          </a:solidFill>
        </p:spPr>
        <p:txBody>
          <a:bodyPr wrap="square" anchor="ctr" anchorCtr="0">
            <a:noAutofit/>
          </a:bodyPr>
          <a:lstStyle>
            <a:lvl1pPr marL="0" indent="0" algn="ctr">
              <a:buNone/>
              <a:defRPr/>
            </a:lvl1pPr>
          </a:lstStyle>
          <a:p>
            <a:endParaRPr lang="en-US" dirty="0"/>
          </a:p>
        </p:txBody>
      </p:sp>
      <p:sp>
        <p:nvSpPr>
          <p:cNvPr id="4" name="Title 1">
            <a:extLst>
              <a:ext uri="{FF2B5EF4-FFF2-40B4-BE49-F238E27FC236}">
                <a16:creationId xmlns:a16="http://schemas.microsoft.com/office/drawing/2014/main" id="{93A408A0-1B5E-DF0A-00A5-58BF9DD906DB}"/>
              </a:ext>
            </a:extLst>
          </p:cNvPr>
          <p:cNvSpPr>
            <a:spLocks noGrp="1"/>
          </p:cNvSpPr>
          <p:nvPr>
            <p:ph type="title"/>
          </p:nvPr>
        </p:nvSpPr>
        <p:spPr>
          <a:xfrm>
            <a:off x="6292736" y="365125"/>
            <a:ext cx="5061065" cy="1325563"/>
          </a:xfrm>
        </p:spPr>
        <p:txBody>
          <a:bodyPr/>
          <a:lstStyle>
            <a:lvl1pPr>
              <a:defRPr>
                <a:solidFill>
                  <a:schemeClr val="bg1"/>
                </a:solidFill>
              </a:defRPr>
            </a:lvl1pPr>
          </a:lstStyle>
          <a:p>
            <a:r>
              <a:rPr lang="en-US" dirty="0"/>
              <a:t>Click to edit Master title style</a:t>
            </a:r>
          </a:p>
        </p:txBody>
      </p:sp>
      <p:sp>
        <p:nvSpPr>
          <p:cNvPr id="5" name="Content Placeholder 2">
            <a:extLst>
              <a:ext uri="{FF2B5EF4-FFF2-40B4-BE49-F238E27FC236}">
                <a16:creationId xmlns:a16="http://schemas.microsoft.com/office/drawing/2014/main" id="{67014B10-B5F4-B459-CBC3-342017313EFA}"/>
              </a:ext>
            </a:extLst>
          </p:cNvPr>
          <p:cNvSpPr>
            <a:spLocks noGrp="1"/>
          </p:cNvSpPr>
          <p:nvPr>
            <p:ph idx="1"/>
          </p:nvPr>
        </p:nvSpPr>
        <p:spPr>
          <a:xfrm>
            <a:off x="6292736" y="1825625"/>
            <a:ext cx="5061065" cy="4351339"/>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E14CEBF6-1454-EB9E-2DE6-094633856812}"/>
              </a:ext>
            </a:extLst>
          </p:cNvPr>
          <p:cNvSpPr>
            <a:spLocks noGrp="1"/>
          </p:cNvSpPr>
          <p:nvPr>
            <p:ph type="sldNum" sz="quarter" idx="12"/>
          </p:nvPr>
        </p:nvSpPr>
        <p:spPr>
          <a:xfrm>
            <a:off x="9448800" y="6356351"/>
            <a:ext cx="2743200" cy="365125"/>
          </a:xfrm>
        </p:spPr>
        <p:txBody>
          <a:bodyPr/>
          <a:lstStyle>
            <a:lvl1pPr>
              <a:defRPr>
                <a:solidFill>
                  <a:schemeClr val="bg1"/>
                </a:solidFill>
              </a:defRPr>
            </a:lvl1pPr>
          </a:lstStyle>
          <a:p>
            <a:fld id="{58EB555C-832B-9248-B063-F5BF6D871D9B}" type="slidenum">
              <a:rPr lang="en-US" smtClean="0"/>
              <a:pPr/>
              <a:t>‹#›</a:t>
            </a:fld>
            <a:endParaRPr lang="en-US"/>
          </a:p>
        </p:txBody>
      </p:sp>
      <p:pic>
        <p:nvPicPr>
          <p:cNvPr id="9" name="Graphic 8">
            <a:extLst>
              <a:ext uri="{FF2B5EF4-FFF2-40B4-BE49-F238E27FC236}">
                <a16:creationId xmlns:a16="http://schemas.microsoft.com/office/drawing/2014/main" id="{8A16EACF-148D-ADD9-6AD8-0861A689300E}"/>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0236777" y="6431732"/>
            <a:ext cx="1375828" cy="224209"/>
          </a:xfrm>
          <a:prstGeom prst="rect">
            <a:avLst/>
          </a:prstGeom>
        </p:spPr>
      </p:pic>
    </p:spTree>
    <p:extLst>
      <p:ext uri="{BB962C8B-B14F-4D97-AF65-F5344CB8AC3E}">
        <p14:creationId xmlns:p14="http://schemas.microsoft.com/office/powerpoint/2010/main" val="14752779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5.xml><?xml version="1.0" encoding="utf-8"?>
<p:sldLayout xmlns:a="http://schemas.openxmlformats.org/drawingml/2006/main" xmlns:r="http://schemas.openxmlformats.org/officeDocument/2006/relationships" xmlns:p="http://schemas.openxmlformats.org/presentationml/2006/main" showMasterSp="0" preserve="1" userDrawn="1">
  <p:cSld name="Photos 2-up">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86D89AF2-1FCE-F5C0-4AB9-445548B1ADCF}"/>
              </a:ext>
            </a:extLst>
          </p:cNvPr>
          <p:cNvSpPr/>
          <p:nvPr userDrawn="1"/>
        </p:nvSpPr>
        <p:spPr>
          <a:xfrm>
            <a:off x="0" y="0"/>
            <a:ext cx="12192000" cy="6858000"/>
          </a:xfrm>
          <a:prstGeom prst="rect">
            <a:avLst/>
          </a:prstGeom>
          <a:gradFill flip="none" rotWithShape="1">
            <a:gsLst>
              <a:gs pos="18000">
                <a:schemeClr val="accent1"/>
              </a:gs>
              <a:gs pos="100000">
                <a:schemeClr val="accent2"/>
              </a:gs>
            </a:gsLst>
            <a:lin ang="54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1" name="Picture Placeholder 10">
            <a:extLst>
              <a:ext uri="{FF2B5EF4-FFF2-40B4-BE49-F238E27FC236}">
                <a16:creationId xmlns:a16="http://schemas.microsoft.com/office/drawing/2014/main" id="{2F6486FD-BA86-42E1-8382-9502345DE759}"/>
              </a:ext>
            </a:extLst>
          </p:cNvPr>
          <p:cNvSpPr>
            <a:spLocks noGrp="1"/>
          </p:cNvSpPr>
          <p:nvPr>
            <p:ph type="pic" sz="quarter" idx="10"/>
          </p:nvPr>
        </p:nvSpPr>
        <p:spPr>
          <a:xfrm>
            <a:off x="670465" y="852070"/>
            <a:ext cx="5295531" cy="5070663"/>
          </a:xfrm>
          <a:custGeom>
            <a:avLst/>
            <a:gdLst>
              <a:gd name="connsiteX0" fmla="*/ 0 w 3404782"/>
              <a:gd name="connsiteY0" fmla="*/ 0 h 5070663"/>
              <a:gd name="connsiteX1" fmla="*/ 3404782 w 3404782"/>
              <a:gd name="connsiteY1" fmla="*/ 0 h 5070663"/>
              <a:gd name="connsiteX2" fmla="*/ 3404782 w 3404782"/>
              <a:gd name="connsiteY2" fmla="*/ 5070663 h 5070663"/>
              <a:gd name="connsiteX3" fmla="*/ 0 w 3404782"/>
              <a:gd name="connsiteY3" fmla="*/ 5070663 h 5070663"/>
            </a:gdLst>
            <a:ahLst/>
            <a:cxnLst>
              <a:cxn ang="0">
                <a:pos x="connsiteX0" y="connsiteY0"/>
              </a:cxn>
              <a:cxn ang="0">
                <a:pos x="connsiteX1" y="connsiteY1"/>
              </a:cxn>
              <a:cxn ang="0">
                <a:pos x="connsiteX2" y="connsiteY2"/>
              </a:cxn>
              <a:cxn ang="0">
                <a:pos x="connsiteX3" y="connsiteY3"/>
              </a:cxn>
            </a:cxnLst>
            <a:rect l="l" t="t" r="r" b="b"/>
            <a:pathLst>
              <a:path w="3404782" h="5070663">
                <a:moveTo>
                  <a:pt x="0" y="0"/>
                </a:moveTo>
                <a:lnTo>
                  <a:pt x="3404782" y="0"/>
                </a:lnTo>
                <a:lnTo>
                  <a:pt x="3404782" y="5070663"/>
                </a:lnTo>
                <a:lnTo>
                  <a:pt x="0" y="5070663"/>
                </a:lnTo>
                <a:close/>
              </a:path>
            </a:pathLst>
          </a:custGeom>
          <a:solidFill>
            <a:schemeClr val="bg1">
              <a:lumMod val="95000"/>
            </a:schemeClr>
          </a:solidFill>
        </p:spPr>
        <p:txBody>
          <a:bodyPr wrap="square" anchor="ctr" anchorCtr="0">
            <a:noAutofit/>
          </a:bodyPr>
          <a:lstStyle>
            <a:lvl1pPr marL="0" indent="0" algn="ctr">
              <a:buNone/>
              <a:defRPr/>
            </a:lvl1pPr>
          </a:lstStyle>
          <a:p>
            <a:endParaRPr lang="en-US" dirty="0"/>
          </a:p>
        </p:txBody>
      </p:sp>
      <p:sp>
        <p:nvSpPr>
          <p:cNvPr id="13" name="Picture Placeholder 12">
            <a:extLst>
              <a:ext uri="{FF2B5EF4-FFF2-40B4-BE49-F238E27FC236}">
                <a16:creationId xmlns:a16="http://schemas.microsoft.com/office/drawing/2014/main" id="{1073D19D-7FFE-40AE-9640-874C80DC7759}"/>
              </a:ext>
            </a:extLst>
          </p:cNvPr>
          <p:cNvSpPr>
            <a:spLocks noGrp="1"/>
          </p:cNvSpPr>
          <p:nvPr>
            <p:ph type="pic" sz="quarter" idx="11"/>
          </p:nvPr>
        </p:nvSpPr>
        <p:spPr>
          <a:xfrm>
            <a:off x="6220577" y="852070"/>
            <a:ext cx="5295531" cy="5070663"/>
          </a:xfrm>
          <a:custGeom>
            <a:avLst/>
            <a:gdLst>
              <a:gd name="connsiteX0" fmla="*/ 0 w 3404782"/>
              <a:gd name="connsiteY0" fmla="*/ 0 h 5070663"/>
              <a:gd name="connsiteX1" fmla="*/ 3404782 w 3404782"/>
              <a:gd name="connsiteY1" fmla="*/ 0 h 5070663"/>
              <a:gd name="connsiteX2" fmla="*/ 3404782 w 3404782"/>
              <a:gd name="connsiteY2" fmla="*/ 5070663 h 5070663"/>
              <a:gd name="connsiteX3" fmla="*/ 0 w 3404782"/>
              <a:gd name="connsiteY3" fmla="*/ 5070663 h 5070663"/>
            </a:gdLst>
            <a:ahLst/>
            <a:cxnLst>
              <a:cxn ang="0">
                <a:pos x="connsiteX0" y="connsiteY0"/>
              </a:cxn>
              <a:cxn ang="0">
                <a:pos x="connsiteX1" y="connsiteY1"/>
              </a:cxn>
              <a:cxn ang="0">
                <a:pos x="connsiteX2" y="connsiteY2"/>
              </a:cxn>
              <a:cxn ang="0">
                <a:pos x="connsiteX3" y="connsiteY3"/>
              </a:cxn>
            </a:cxnLst>
            <a:rect l="l" t="t" r="r" b="b"/>
            <a:pathLst>
              <a:path w="3404782" h="5070663">
                <a:moveTo>
                  <a:pt x="0" y="0"/>
                </a:moveTo>
                <a:lnTo>
                  <a:pt x="3404782" y="0"/>
                </a:lnTo>
                <a:lnTo>
                  <a:pt x="3404782" y="5070663"/>
                </a:lnTo>
                <a:lnTo>
                  <a:pt x="0" y="5070663"/>
                </a:lnTo>
                <a:close/>
              </a:path>
            </a:pathLst>
          </a:custGeom>
          <a:solidFill>
            <a:schemeClr val="bg1">
              <a:lumMod val="95000"/>
            </a:schemeClr>
          </a:solidFill>
        </p:spPr>
        <p:txBody>
          <a:bodyPr wrap="square" anchor="ctr" anchorCtr="0">
            <a:noAutofit/>
          </a:bodyPr>
          <a:lstStyle>
            <a:lvl1pPr marL="0" indent="0" algn="ctr">
              <a:buNone/>
              <a:defRPr/>
            </a:lvl1pPr>
          </a:lstStyle>
          <a:p>
            <a:endParaRPr lang="en-US" dirty="0"/>
          </a:p>
        </p:txBody>
      </p:sp>
      <p:sp>
        <p:nvSpPr>
          <p:cNvPr id="2" name="Slide Number Placeholder 5">
            <a:extLst>
              <a:ext uri="{FF2B5EF4-FFF2-40B4-BE49-F238E27FC236}">
                <a16:creationId xmlns:a16="http://schemas.microsoft.com/office/drawing/2014/main" id="{56BC7AFC-84EB-84FE-5606-E812324C1095}"/>
              </a:ext>
            </a:extLst>
          </p:cNvPr>
          <p:cNvSpPr>
            <a:spLocks noGrp="1"/>
          </p:cNvSpPr>
          <p:nvPr>
            <p:ph type="sldNum" sz="quarter" idx="12"/>
          </p:nvPr>
        </p:nvSpPr>
        <p:spPr>
          <a:xfrm>
            <a:off x="9448800" y="6356351"/>
            <a:ext cx="2743200" cy="365125"/>
          </a:xfrm>
        </p:spPr>
        <p:txBody>
          <a:bodyPr/>
          <a:lstStyle>
            <a:lvl1pPr>
              <a:defRPr>
                <a:solidFill>
                  <a:schemeClr val="bg1"/>
                </a:solidFill>
              </a:defRPr>
            </a:lvl1pPr>
          </a:lstStyle>
          <a:p>
            <a:fld id="{58EB555C-832B-9248-B063-F5BF6D871D9B}" type="slidenum">
              <a:rPr lang="en-US" smtClean="0"/>
              <a:pPr/>
              <a:t>‹#›</a:t>
            </a:fld>
            <a:endParaRPr lang="en-US"/>
          </a:p>
        </p:txBody>
      </p:sp>
      <p:pic>
        <p:nvPicPr>
          <p:cNvPr id="6" name="Graphic 5">
            <a:extLst>
              <a:ext uri="{FF2B5EF4-FFF2-40B4-BE49-F238E27FC236}">
                <a16:creationId xmlns:a16="http://schemas.microsoft.com/office/drawing/2014/main" id="{2D4AB55E-E8B3-60E9-EA30-B1A46870D926}"/>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0236777" y="6431732"/>
            <a:ext cx="1375828" cy="224209"/>
          </a:xfrm>
          <a:prstGeom prst="rect">
            <a:avLst/>
          </a:prstGeom>
        </p:spPr>
      </p:pic>
    </p:spTree>
    <p:extLst>
      <p:ext uri="{BB962C8B-B14F-4D97-AF65-F5344CB8AC3E}">
        <p14:creationId xmlns:p14="http://schemas.microsoft.com/office/powerpoint/2010/main" val="24097947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6.xml><?xml version="1.0" encoding="utf-8"?>
<p:sldLayout xmlns:a="http://schemas.openxmlformats.org/drawingml/2006/main" xmlns:r="http://schemas.openxmlformats.org/officeDocument/2006/relationships" xmlns:p="http://schemas.openxmlformats.org/presentationml/2006/main" showMasterSp="0" preserve="1" userDrawn="1">
  <p:cSld name="Photo Full Fram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E4DD15C-5CDF-1C34-D27E-6FA3A2D5949B}"/>
              </a:ext>
            </a:extLst>
          </p:cNvPr>
          <p:cNvSpPr/>
          <p:nvPr userDrawn="1"/>
        </p:nvSpPr>
        <p:spPr>
          <a:xfrm>
            <a:off x="0" y="0"/>
            <a:ext cx="12192000" cy="6858000"/>
          </a:xfrm>
          <a:prstGeom prst="rect">
            <a:avLst/>
          </a:prstGeom>
          <a:gradFill flip="none" rotWithShape="1">
            <a:gsLst>
              <a:gs pos="87000">
                <a:schemeClr val="accent1"/>
              </a:gs>
              <a:gs pos="100000">
                <a:schemeClr val="accent2"/>
              </a:gs>
            </a:gsLst>
            <a:lin ang="54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1" name="Picture Placeholder 10">
            <a:extLst>
              <a:ext uri="{FF2B5EF4-FFF2-40B4-BE49-F238E27FC236}">
                <a16:creationId xmlns:a16="http://schemas.microsoft.com/office/drawing/2014/main" id="{2F6486FD-BA86-42E1-8382-9502345DE759}"/>
              </a:ext>
            </a:extLst>
          </p:cNvPr>
          <p:cNvSpPr>
            <a:spLocks noGrp="1"/>
          </p:cNvSpPr>
          <p:nvPr>
            <p:ph type="pic" sz="quarter" idx="10"/>
          </p:nvPr>
        </p:nvSpPr>
        <p:spPr>
          <a:xfrm>
            <a:off x="0" y="2"/>
            <a:ext cx="12192000" cy="6193455"/>
          </a:xfrm>
          <a:custGeom>
            <a:avLst/>
            <a:gdLst>
              <a:gd name="connsiteX0" fmla="*/ 0 w 3404782"/>
              <a:gd name="connsiteY0" fmla="*/ 0 h 5070663"/>
              <a:gd name="connsiteX1" fmla="*/ 3404782 w 3404782"/>
              <a:gd name="connsiteY1" fmla="*/ 0 h 5070663"/>
              <a:gd name="connsiteX2" fmla="*/ 3404782 w 3404782"/>
              <a:gd name="connsiteY2" fmla="*/ 5070663 h 5070663"/>
              <a:gd name="connsiteX3" fmla="*/ 0 w 3404782"/>
              <a:gd name="connsiteY3" fmla="*/ 5070663 h 5070663"/>
            </a:gdLst>
            <a:ahLst/>
            <a:cxnLst>
              <a:cxn ang="0">
                <a:pos x="connsiteX0" y="connsiteY0"/>
              </a:cxn>
              <a:cxn ang="0">
                <a:pos x="connsiteX1" y="connsiteY1"/>
              </a:cxn>
              <a:cxn ang="0">
                <a:pos x="connsiteX2" y="connsiteY2"/>
              </a:cxn>
              <a:cxn ang="0">
                <a:pos x="connsiteX3" y="connsiteY3"/>
              </a:cxn>
            </a:cxnLst>
            <a:rect l="l" t="t" r="r" b="b"/>
            <a:pathLst>
              <a:path w="3404782" h="5070663">
                <a:moveTo>
                  <a:pt x="0" y="0"/>
                </a:moveTo>
                <a:lnTo>
                  <a:pt x="3404782" y="0"/>
                </a:lnTo>
                <a:lnTo>
                  <a:pt x="3404782" y="5070663"/>
                </a:lnTo>
                <a:lnTo>
                  <a:pt x="0" y="5070663"/>
                </a:lnTo>
                <a:close/>
              </a:path>
            </a:pathLst>
          </a:custGeom>
          <a:solidFill>
            <a:schemeClr val="bg1">
              <a:lumMod val="95000"/>
            </a:schemeClr>
          </a:solidFill>
        </p:spPr>
        <p:txBody>
          <a:bodyPr wrap="square" anchor="ctr" anchorCtr="0">
            <a:noAutofit/>
          </a:bodyPr>
          <a:lstStyle>
            <a:lvl1pPr marL="0" indent="0" algn="ctr">
              <a:buNone/>
              <a:defRPr/>
            </a:lvl1pPr>
          </a:lstStyle>
          <a:p>
            <a:endParaRPr lang="en-US" dirty="0"/>
          </a:p>
        </p:txBody>
      </p:sp>
      <p:sp>
        <p:nvSpPr>
          <p:cNvPr id="5" name="Slide Number Placeholder 5">
            <a:extLst>
              <a:ext uri="{FF2B5EF4-FFF2-40B4-BE49-F238E27FC236}">
                <a16:creationId xmlns:a16="http://schemas.microsoft.com/office/drawing/2014/main" id="{CAF0EF60-B256-A28A-7421-C977867FA023}"/>
              </a:ext>
            </a:extLst>
          </p:cNvPr>
          <p:cNvSpPr>
            <a:spLocks noGrp="1"/>
          </p:cNvSpPr>
          <p:nvPr>
            <p:ph type="sldNum" sz="quarter" idx="12"/>
          </p:nvPr>
        </p:nvSpPr>
        <p:spPr>
          <a:xfrm>
            <a:off x="9448800" y="6356351"/>
            <a:ext cx="2743200" cy="365125"/>
          </a:xfrm>
        </p:spPr>
        <p:txBody>
          <a:bodyPr/>
          <a:lstStyle>
            <a:lvl1pPr>
              <a:defRPr>
                <a:solidFill>
                  <a:schemeClr val="bg1"/>
                </a:solidFill>
              </a:defRPr>
            </a:lvl1pPr>
          </a:lstStyle>
          <a:p>
            <a:fld id="{58EB555C-832B-9248-B063-F5BF6D871D9B}" type="slidenum">
              <a:rPr lang="en-US" smtClean="0"/>
              <a:pPr/>
              <a:t>‹#›</a:t>
            </a:fld>
            <a:endParaRPr lang="en-US" dirty="0"/>
          </a:p>
        </p:txBody>
      </p:sp>
      <p:pic>
        <p:nvPicPr>
          <p:cNvPr id="6" name="Graphic 5">
            <a:extLst>
              <a:ext uri="{FF2B5EF4-FFF2-40B4-BE49-F238E27FC236}">
                <a16:creationId xmlns:a16="http://schemas.microsoft.com/office/drawing/2014/main" id="{991AAF9E-801F-5B4E-B16F-BC70CBC59A78}"/>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0236777" y="6431732"/>
            <a:ext cx="1375828" cy="224209"/>
          </a:xfrm>
          <a:prstGeom prst="rect">
            <a:avLst/>
          </a:prstGeom>
        </p:spPr>
      </p:pic>
    </p:spTree>
    <p:extLst>
      <p:ext uri="{BB962C8B-B14F-4D97-AF65-F5344CB8AC3E}">
        <p14:creationId xmlns:p14="http://schemas.microsoft.com/office/powerpoint/2010/main" val="24663168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7.xml><?xml version="1.0" encoding="utf-8"?>
<p:sldLayout xmlns:a="http://schemas.openxmlformats.org/drawingml/2006/main" xmlns:r="http://schemas.openxmlformats.org/officeDocument/2006/relationships" xmlns:p="http://schemas.openxmlformats.org/presentationml/2006/main" showMasterSp="0" preserve="1" userDrawn="1">
  <p:cSld name="Thank you">
    <p:bg>
      <p:bgPr>
        <a:solidFill>
          <a:schemeClr val="accent1"/>
        </a:solidFill>
        <a:effectLst/>
      </p:bgPr>
    </p:bg>
    <p:spTree>
      <p:nvGrpSpPr>
        <p:cNvPr id="1" name=""/>
        <p:cNvGrpSpPr/>
        <p:nvPr/>
      </p:nvGrpSpPr>
      <p:grpSpPr>
        <a:xfrm>
          <a:off x="0" y="0"/>
          <a:ext cx="0" cy="0"/>
          <a:chOff x="0" y="0"/>
          <a:chExt cx="0" cy="0"/>
        </a:xfrm>
      </p:grpSpPr>
      <p:grpSp>
        <p:nvGrpSpPr>
          <p:cNvPr id="15" name="Graphic 4">
            <a:extLst>
              <a:ext uri="{FF2B5EF4-FFF2-40B4-BE49-F238E27FC236}">
                <a16:creationId xmlns:a16="http://schemas.microsoft.com/office/drawing/2014/main" id="{0D1DD327-604E-DE50-41F6-95F8083C28B5}"/>
              </a:ext>
            </a:extLst>
          </p:cNvPr>
          <p:cNvGrpSpPr/>
          <p:nvPr userDrawn="1"/>
        </p:nvGrpSpPr>
        <p:grpSpPr>
          <a:xfrm>
            <a:off x="-1269388" y="-785378"/>
            <a:ext cx="13565229" cy="8671108"/>
            <a:chOff x="928687" y="242887"/>
            <a:chExt cx="7286625" cy="4657725"/>
          </a:xfrm>
          <a:solidFill>
            <a:schemeClr val="bg1"/>
          </a:solidFill>
        </p:grpSpPr>
        <p:sp>
          <p:nvSpPr>
            <p:cNvPr id="16" name="Freeform: Shape 5">
              <a:extLst>
                <a:ext uri="{FF2B5EF4-FFF2-40B4-BE49-F238E27FC236}">
                  <a16:creationId xmlns:a16="http://schemas.microsoft.com/office/drawing/2014/main" id="{5D90CA6A-6A95-4109-035A-5D665D243683}"/>
                </a:ext>
              </a:extLst>
            </p:cNvPr>
            <p:cNvSpPr/>
            <p:nvPr/>
          </p:nvSpPr>
          <p:spPr>
            <a:xfrm>
              <a:off x="928687" y="1505520"/>
              <a:ext cx="1367218" cy="1956625"/>
            </a:xfrm>
            <a:custGeom>
              <a:avLst/>
              <a:gdLst>
                <a:gd name="connsiteX0" fmla="*/ 1367218 w 1367218"/>
                <a:gd name="connsiteY0" fmla="*/ 327946 h 1956625"/>
                <a:gd name="connsiteX1" fmla="*/ 897731 w 1367218"/>
                <a:gd name="connsiteY1" fmla="*/ 453771 h 1956625"/>
                <a:gd name="connsiteX2" fmla="*/ 1275779 w 1367218"/>
                <a:gd name="connsiteY2" fmla="*/ 1864805 h 1956625"/>
                <a:gd name="connsiteX3" fmla="*/ 932974 w 1367218"/>
                <a:gd name="connsiteY3" fmla="*/ 1956626 h 1956625"/>
                <a:gd name="connsiteX4" fmla="*/ 554927 w 1367218"/>
                <a:gd name="connsiteY4" fmla="*/ 545592 h 1956625"/>
                <a:gd name="connsiteX5" fmla="*/ 87821 w 1367218"/>
                <a:gd name="connsiteY5" fmla="*/ 670751 h 1956625"/>
                <a:gd name="connsiteX6" fmla="*/ 0 w 1367218"/>
                <a:gd name="connsiteY6" fmla="*/ 342805 h 1956625"/>
                <a:gd name="connsiteX7" fmla="*/ 1279303 w 1367218"/>
                <a:gd name="connsiteY7" fmla="*/ 0 h 1956625"/>
                <a:gd name="connsiteX8" fmla="*/ 1367218 w 1367218"/>
                <a:gd name="connsiteY8" fmla="*/ 327946 h 1956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67218" h="1956625">
                  <a:moveTo>
                    <a:pt x="1367218" y="327946"/>
                  </a:moveTo>
                  <a:lnTo>
                    <a:pt x="897731" y="453771"/>
                  </a:lnTo>
                  <a:lnTo>
                    <a:pt x="1275779" y="1864805"/>
                  </a:lnTo>
                  <a:lnTo>
                    <a:pt x="932974" y="1956626"/>
                  </a:lnTo>
                  <a:lnTo>
                    <a:pt x="554927" y="545592"/>
                  </a:lnTo>
                  <a:lnTo>
                    <a:pt x="87821" y="670751"/>
                  </a:lnTo>
                  <a:lnTo>
                    <a:pt x="0" y="342805"/>
                  </a:lnTo>
                  <a:lnTo>
                    <a:pt x="1279303" y="0"/>
                  </a:lnTo>
                  <a:lnTo>
                    <a:pt x="1367218" y="327946"/>
                  </a:lnTo>
                  <a:close/>
                </a:path>
              </a:pathLst>
            </a:custGeom>
            <a:grpFill/>
            <a:ln w="9525" cap="flat">
              <a:noFill/>
              <a:prstDash val="solid"/>
              <a:miter/>
            </a:ln>
          </p:spPr>
          <p:txBody>
            <a:bodyPr rtlCol="0" anchor="ctr"/>
            <a:lstStyle/>
            <a:p>
              <a:endParaRPr lang="en-US" sz="3200"/>
            </a:p>
          </p:txBody>
        </p:sp>
        <p:sp>
          <p:nvSpPr>
            <p:cNvPr id="17" name="Freeform: Shape 6">
              <a:extLst>
                <a:ext uri="{FF2B5EF4-FFF2-40B4-BE49-F238E27FC236}">
                  <a16:creationId xmlns:a16="http://schemas.microsoft.com/office/drawing/2014/main" id="{FD26A49D-15D8-8B17-54F5-44328111904A}"/>
                </a:ext>
              </a:extLst>
            </p:cNvPr>
            <p:cNvSpPr/>
            <p:nvPr/>
          </p:nvSpPr>
          <p:spPr>
            <a:xfrm>
              <a:off x="2334672" y="1385791"/>
              <a:ext cx="1626012" cy="1824799"/>
            </a:xfrm>
            <a:custGeom>
              <a:avLst/>
              <a:gdLst>
                <a:gd name="connsiteX0" fmla="*/ 1421702 w 1626012"/>
                <a:gd name="connsiteY0" fmla="*/ 751237 h 1824799"/>
                <a:gd name="connsiteX1" fmla="*/ 1626013 w 1626012"/>
                <a:gd name="connsiteY1" fmla="*/ 1513904 h 1824799"/>
                <a:gd name="connsiteX2" fmla="*/ 1305592 w 1626012"/>
                <a:gd name="connsiteY2" fmla="*/ 1599724 h 1824799"/>
                <a:gd name="connsiteX3" fmla="*/ 1111853 w 1626012"/>
                <a:gd name="connsiteY3" fmla="*/ 876872 h 1824799"/>
                <a:gd name="connsiteX4" fmla="*/ 797338 w 1626012"/>
                <a:gd name="connsiteY4" fmla="*/ 686943 h 1824799"/>
                <a:gd name="connsiteX5" fmla="*/ 606647 w 1626012"/>
                <a:gd name="connsiteY5" fmla="*/ 1068229 h 1824799"/>
                <a:gd name="connsiteX6" fmla="*/ 786384 w 1626012"/>
                <a:gd name="connsiteY6" fmla="*/ 1738979 h 1824799"/>
                <a:gd name="connsiteX7" fmla="*/ 465963 w 1626012"/>
                <a:gd name="connsiteY7" fmla="*/ 1824800 h 1824799"/>
                <a:gd name="connsiteX8" fmla="*/ 0 w 1626012"/>
                <a:gd name="connsiteY8" fmla="*/ 85820 h 1824799"/>
                <a:gd name="connsiteX9" fmla="*/ 320421 w 1626012"/>
                <a:gd name="connsiteY9" fmla="*/ 0 h 1824799"/>
                <a:gd name="connsiteX10" fmla="*/ 490823 w 1626012"/>
                <a:gd name="connsiteY10" fmla="*/ 635984 h 1824799"/>
                <a:gd name="connsiteX11" fmla="*/ 814388 w 1626012"/>
                <a:gd name="connsiteY11" fmla="*/ 362903 h 1824799"/>
                <a:gd name="connsiteX12" fmla="*/ 1421702 w 1626012"/>
                <a:gd name="connsiteY12" fmla="*/ 751237 h 18247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26012" h="1824799">
                  <a:moveTo>
                    <a:pt x="1421702" y="751237"/>
                  </a:moveTo>
                  <a:lnTo>
                    <a:pt x="1626013" y="1513904"/>
                  </a:lnTo>
                  <a:lnTo>
                    <a:pt x="1305592" y="1599724"/>
                  </a:lnTo>
                  <a:lnTo>
                    <a:pt x="1111853" y="876872"/>
                  </a:lnTo>
                  <a:cubicBezTo>
                    <a:pt x="1066610" y="707993"/>
                    <a:pt x="941451" y="648272"/>
                    <a:pt x="797338" y="686943"/>
                  </a:cubicBezTo>
                  <a:cubicBezTo>
                    <a:pt x="640842" y="728853"/>
                    <a:pt x="548735" y="852107"/>
                    <a:pt x="606647" y="1068229"/>
                  </a:cubicBezTo>
                  <a:lnTo>
                    <a:pt x="786384" y="1738979"/>
                  </a:lnTo>
                  <a:lnTo>
                    <a:pt x="465963" y="1824800"/>
                  </a:lnTo>
                  <a:lnTo>
                    <a:pt x="0" y="85820"/>
                  </a:lnTo>
                  <a:lnTo>
                    <a:pt x="320421" y="0"/>
                  </a:lnTo>
                  <a:lnTo>
                    <a:pt x="490823" y="635984"/>
                  </a:lnTo>
                  <a:cubicBezTo>
                    <a:pt x="535400" y="504253"/>
                    <a:pt x="647986" y="407480"/>
                    <a:pt x="814388" y="362903"/>
                  </a:cubicBezTo>
                  <a:cubicBezTo>
                    <a:pt x="1077754" y="292227"/>
                    <a:pt x="1333214" y="420815"/>
                    <a:pt x="1421702" y="751237"/>
                  </a:cubicBezTo>
                  <a:close/>
                </a:path>
              </a:pathLst>
            </a:custGeom>
            <a:grpFill/>
            <a:ln w="9525" cap="flat">
              <a:noFill/>
              <a:prstDash val="solid"/>
              <a:miter/>
            </a:ln>
          </p:spPr>
          <p:txBody>
            <a:bodyPr rtlCol="0" anchor="ctr"/>
            <a:lstStyle/>
            <a:p>
              <a:endParaRPr lang="en-US" sz="3200"/>
            </a:p>
          </p:txBody>
        </p:sp>
        <p:sp>
          <p:nvSpPr>
            <p:cNvPr id="18" name="Freeform: Shape 10">
              <a:extLst>
                <a:ext uri="{FF2B5EF4-FFF2-40B4-BE49-F238E27FC236}">
                  <a16:creationId xmlns:a16="http://schemas.microsoft.com/office/drawing/2014/main" id="{6A59E064-0FB2-73DA-CA00-375F0F5A0E25}"/>
                </a:ext>
              </a:extLst>
            </p:cNvPr>
            <p:cNvSpPr/>
            <p:nvPr/>
          </p:nvSpPr>
          <p:spPr>
            <a:xfrm>
              <a:off x="3927605" y="1258918"/>
              <a:ext cx="1521075" cy="1491229"/>
            </a:xfrm>
            <a:custGeom>
              <a:avLst/>
              <a:gdLst>
                <a:gd name="connsiteX0" fmla="*/ 1188272 w 1521075"/>
                <a:gd name="connsiteY0" fmla="*/ 0 h 1491229"/>
                <a:gd name="connsiteX1" fmla="*/ 1521075 w 1521075"/>
                <a:gd name="connsiteY1" fmla="*/ 1242060 h 1491229"/>
                <a:gd name="connsiteX2" fmla="*/ 1200654 w 1521075"/>
                <a:gd name="connsiteY2" fmla="*/ 1327976 h 1491229"/>
                <a:gd name="connsiteX3" fmla="*/ 1161411 w 1521075"/>
                <a:gd name="connsiteY3" fmla="*/ 1181386 h 1491229"/>
                <a:gd name="connsiteX4" fmla="*/ 805081 w 1521075"/>
                <a:gd name="connsiteY4" fmla="*/ 1471232 h 1491229"/>
                <a:gd name="connsiteX5" fmla="*/ 25745 w 1521075"/>
                <a:gd name="connsiteY5" fmla="*/ 977170 h 1491229"/>
                <a:gd name="connsiteX6" fmla="*/ 453704 w 1521075"/>
                <a:gd name="connsiteY6" fmla="*/ 159639 h 1491229"/>
                <a:gd name="connsiteX7" fmla="*/ 907189 w 1521075"/>
                <a:gd name="connsiteY7" fmla="*/ 232505 h 1491229"/>
                <a:gd name="connsiteX8" fmla="*/ 867946 w 1521075"/>
                <a:gd name="connsiteY8" fmla="*/ 85916 h 1491229"/>
                <a:gd name="connsiteX9" fmla="*/ 1188272 w 1521075"/>
                <a:gd name="connsiteY9" fmla="*/ 0 h 1491229"/>
                <a:gd name="connsiteX10" fmla="*/ 1034252 w 1521075"/>
                <a:gd name="connsiteY10" fmla="*/ 706850 h 1491229"/>
                <a:gd name="connsiteX11" fmla="*/ 595055 w 1521075"/>
                <a:gd name="connsiteY11" fmla="*/ 449104 h 1491229"/>
                <a:gd name="connsiteX12" fmla="*/ 346071 w 1521075"/>
                <a:gd name="connsiteY12" fmla="*/ 891254 h 1491229"/>
                <a:gd name="connsiteX13" fmla="*/ 782697 w 1521075"/>
                <a:gd name="connsiteY13" fmla="*/ 1149668 h 1491229"/>
                <a:gd name="connsiteX14" fmla="*/ 1034252 w 1521075"/>
                <a:gd name="connsiteY14" fmla="*/ 706850 h 1491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21075" h="1491229">
                  <a:moveTo>
                    <a:pt x="1188272" y="0"/>
                  </a:moveTo>
                  <a:lnTo>
                    <a:pt x="1521075" y="1242060"/>
                  </a:lnTo>
                  <a:lnTo>
                    <a:pt x="1200654" y="1327976"/>
                  </a:lnTo>
                  <a:lnTo>
                    <a:pt x="1161411" y="1181386"/>
                  </a:lnTo>
                  <a:cubicBezTo>
                    <a:pt x="1101880" y="1317117"/>
                    <a:pt x="986437" y="1422654"/>
                    <a:pt x="805081" y="1471232"/>
                  </a:cubicBezTo>
                  <a:cubicBezTo>
                    <a:pt x="474659" y="1559719"/>
                    <a:pt x="124901" y="1347311"/>
                    <a:pt x="25745" y="977170"/>
                  </a:cubicBezTo>
                  <a:cubicBezTo>
                    <a:pt x="-73410" y="607028"/>
                    <a:pt x="123281" y="248126"/>
                    <a:pt x="453704" y="159639"/>
                  </a:cubicBezTo>
                  <a:cubicBezTo>
                    <a:pt x="635060" y="111062"/>
                    <a:pt x="787841" y="144685"/>
                    <a:pt x="907189" y="232505"/>
                  </a:cubicBezTo>
                  <a:lnTo>
                    <a:pt x="867946" y="85916"/>
                  </a:lnTo>
                  <a:lnTo>
                    <a:pt x="1188272" y="0"/>
                  </a:lnTo>
                  <a:close/>
                  <a:moveTo>
                    <a:pt x="1034252" y="706850"/>
                  </a:moveTo>
                  <a:cubicBezTo>
                    <a:pt x="978341" y="498158"/>
                    <a:pt x="793841" y="395859"/>
                    <a:pt x="595055" y="449104"/>
                  </a:cubicBezTo>
                  <a:cubicBezTo>
                    <a:pt x="398840" y="501682"/>
                    <a:pt x="290159" y="682562"/>
                    <a:pt x="346071" y="891254"/>
                  </a:cubicBezTo>
                  <a:cubicBezTo>
                    <a:pt x="401983" y="1099947"/>
                    <a:pt x="586482" y="1202246"/>
                    <a:pt x="782697" y="1149668"/>
                  </a:cubicBezTo>
                  <a:cubicBezTo>
                    <a:pt x="981484" y="1096423"/>
                    <a:pt x="1090164" y="915543"/>
                    <a:pt x="1034252" y="706850"/>
                  </a:cubicBezTo>
                  <a:close/>
                </a:path>
              </a:pathLst>
            </a:custGeom>
            <a:grpFill/>
            <a:ln w="9525" cap="flat">
              <a:noFill/>
              <a:prstDash val="solid"/>
              <a:miter/>
            </a:ln>
          </p:spPr>
          <p:txBody>
            <a:bodyPr rtlCol="0" anchor="ctr"/>
            <a:lstStyle/>
            <a:p>
              <a:endParaRPr lang="en-US" sz="3200"/>
            </a:p>
          </p:txBody>
        </p:sp>
        <p:sp>
          <p:nvSpPr>
            <p:cNvPr id="19" name="Freeform: Shape 11">
              <a:extLst>
                <a:ext uri="{FF2B5EF4-FFF2-40B4-BE49-F238E27FC236}">
                  <a16:creationId xmlns:a16="http://schemas.microsoft.com/office/drawing/2014/main" id="{72E9B952-010C-5047-E869-7F648D30276A}"/>
                </a:ext>
              </a:extLst>
            </p:cNvPr>
            <p:cNvSpPr/>
            <p:nvPr/>
          </p:nvSpPr>
          <p:spPr>
            <a:xfrm>
              <a:off x="5349429" y="957811"/>
              <a:ext cx="1492853" cy="1480683"/>
            </a:xfrm>
            <a:custGeom>
              <a:avLst/>
              <a:gdLst>
                <a:gd name="connsiteX0" fmla="*/ 1288542 w 1492853"/>
                <a:gd name="connsiteY0" fmla="*/ 407121 h 1480683"/>
                <a:gd name="connsiteX1" fmla="*/ 1492853 w 1492853"/>
                <a:gd name="connsiteY1" fmla="*/ 1169787 h 1480683"/>
                <a:gd name="connsiteX2" fmla="*/ 1172433 w 1492853"/>
                <a:gd name="connsiteY2" fmla="*/ 1255608 h 1480683"/>
                <a:gd name="connsiteX3" fmla="*/ 978694 w 1492853"/>
                <a:gd name="connsiteY3" fmla="*/ 532755 h 1480683"/>
                <a:gd name="connsiteX4" fmla="*/ 664178 w 1492853"/>
                <a:gd name="connsiteY4" fmla="*/ 342827 h 1480683"/>
                <a:gd name="connsiteX5" fmla="*/ 473488 w 1492853"/>
                <a:gd name="connsiteY5" fmla="*/ 724113 h 1480683"/>
                <a:gd name="connsiteX6" fmla="*/ 653225 w 1492853"/>
                <a:gd name="connsiteY6" fmla="*/ 1394863 h 1480683"/>
                <a:gd name="connsiteX7" fmla="*/ 332804 w 1492853"/>
                <a:gd name="connsiteY7" fmla="*/ 1480683 h 1480683"/>
                <a:gd name="connsiteX8" fmla="*/ 0 w 1492853"/>
                <a:gd name="connsiteY8" fmla="*/ 238623 h 1480683"/>
                <a:gd name="connsiteX9" fmla="*/ 320421 w 1492853"/>
                <a:gd name="connsiteY9" fmla="*/ 152803 h 1480683"/>
                <a:gd name="connsiteX10" fmla="*/ 357664 w 1492853"/>
                <a:gd name="connsiteY10" fmla="*/ 291868 h 1480683"/>
                <a:gd name="connsiteX11" fmla="*/ 681228 w 1492853"/>
                <a:gd name="connsiteY11" fmla="*/ 18786 h 1480683"/>
                <a:gd name="connsiteX12" fmla="*/ 1288542 w 1492853"/>
                <a:gd name="connsiteY12" fmla="*/ 407121 h 1480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92853" h="1480683">
                  <a:moveTo>
                    <a:pt x="1288542" y="407121"/>
                  </a:moveTo>
                  <a:lnTo>
                    <a:pt x="1492853" y="1169787"/>
                  </a:lnTo>
                  <a:lnTo>
                    <a:pt x="1172433" y="1255608"/>
                  </a:lnTo>
                  <a:lnTo>
                    <a:pt x="978694" y="532755"/>
                  </a:lnTo>
                  <a:cubicBezTo>
                    <a:pt x="933450" y="363877"/>
                    <a:pt x="808291" y="304155"/>
                    <a:pt x="664178" y="342827"/>
                  </a:cubicBezTo>
                  <a:cubicBezTo>
                    <a:pt x="507682" y="384737"/>
                    <a:pt x="415576" y="507990"/>
                    <a:pt x="473488" y="724113"/>
                  </a:cubicBezTo>
                  <a:lnTo>
                    <a:pt x="653225" y="1394863"/>
                  </a:lnTo>
                  <a:lnTo>
                    <a:pt x="332804" y="1480683"/>
                  </a:lnTo>
                  <a:lnTo>
                    <a:pt x="0" y="238623"/>
                  </a:lnTo>
                  <a:lnTo>
                    <a:pt x="320421" y="152803"/>
                  </a:lnTo>
                  <a:lnTo>
                    <a:pt x="357664" y="291868"/>
                  </a:lnTo>
                  <a:cubicBezTo>
                    <a:pt x="402241" y="160137"/>
                    <a:pt x="514826" y="63363"/>
                    <a:pt x="681228" y="18786"/>
                  </a:cubicBezTo>
                  <a:cubicBezTo>
                    <a:pt x="944499" y="-51889"/>
                    <a:pt x="1199959" y="76698"/>
                    <a:pt x="1288542" y="407121"/>
                  </a:cubicBezTo>
                  <a:close/>
                </a:path>
              </a:pathLst>
            </a:custGeom>
            <a:grpFill/>
            <a:ln w="9525" cap="flat">
              <a:noFill/>
              <a:prstDash val="solid"/>
              <a:miter/>
            </a:ln>
          </p:spPr>
          <p:txBody>
            <a:bodyPr rtlCol="0" anchor="ctr"/>
            <a:lstStyle/>
            <a:p>
              <a:endParaRPr lang="en-US" sz="3200"/>
            </a:p>
          </p:txBody>
        </p:sp>
        <p:sp>
          <p:nvSpPr>
            <p:cNvPr id="20" name="Freeform: Shape 12">
              <a:extLst>
                <a:ext uri="{FF2B5EF4-FFF2-40B4-BE49-F238E27FC236}">
                  <a16:creationId xmlns:a16="http://schemas.microsoft.com/office/drawing/2014/main" id="{B690E6EA-BF5B-6B0F-D01F-BCB449049E97}"/>
                </a:ext>
              </a:extLst>
            </p:cNvPr>
            <p:cNvSpPr/>
            <p:nvPr/>
          </p:nvSpPr>
          <p:spPr>
            <a:xfrm>
              <a:off x="6599872" y="242887"/>
              <a:ext cx="1611058" cy="1824704"/>
            </a:xfrm>
            <a:custGeom>
              <a:avLst/>
              <a:gdLst>
                <a:gd name="connsiteX0" fmla="*/ 1238536 w 1611058"/>
                <a:gd name="connsiteY0" fmla="*/ 1617726 h 1824704"/>
                <a:gd name="connsiteX1" fmla="*/ 635317 w 1611058"/>
                <a:gd name="connsiteY1" fmla="*/ 1175004 h 1824704"/>
                <a:gd name="connsiteX2" fmla="*/ 786384 w 1611058"/>
                <a:gd name="connsiteY2" fmla="*/ 1738884 h 1824704"/>
                <a:gd name="connsiteX3" fmla="*/ 465963 w 1611058"/>
                <a:gd name="connsiteY3" fmla="*/ 1824704 h 1824704"/>
                <a:gd name="connsiteX4" fmla="*/ 0 w 1611058"/>
                <a:gd name="connsiteY4" fmla="*/ 85820 h 1824704"/>
                <a:gd name="connsiteX5" fmla="*/ 320421 w 1611058"/>
                <a:gd name="connsiteY5" fmla="*/ 0 h 1824704"/>
                <a:gd name="connsiteX6" fmla="*/ 599980 w 1611058"/>
                <a:gd name="connsiteY6" fmla="*/ 1043369 h 1824704"/>
                <a:gd name="connsiteX7" fmla="*/ 880777 w 1611058"/>
                <a:gd name="connsiteY7" fmla="*/ 382334 h 1824704"/>
                <a:gd name="connsiteX8" fmla="*/ 1263301 w 1611058"/>
                <a:gd name="connsiteY8" fmla="*/ 279845 h 1824704"/>
                <a:gd name="connsiteX9" fmla="*/ 928402 w 1611058"/>
                <a:gd name="connsiteY9" fmla="*/ 1027176 h 1824704"/>
                <a:gd name="connsiteX10" fmla="*/ 1611058 w 1611058"/>
                <a:gd name="connsiteY10" fmla="*/ 1517904 h 1824704"/>
                <a:gd name="connsiteX11" fmla="*/ 1238536 w 1611058"/>
                <a:gd name="connsiteY11" fmla="*/ 1617726 h 1824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11058" h="1824704">
                  <a:moveTo>
                    <a:pt x="1238536" y="1617726"/>
                  </a:moveTo>
                  <a:lnTo>
                    <a:pt x="635317" y="1175004"/>
                  </a:lnTo>
                  <a:lnTo>
                    <a:pt x="786384" y="1738884"/>
                  </a:lnTo>
                  <a:lnTo>
                    <a:pt x="465963" y="1824704"/>
                  </a:lnTo>
                  <a:lnTo>
                    <a:pt x="0" y="85820"/>
                  </a:lnTo>
                  <a:lnTo>
                    <a:pt x="320421" y="0"/>
                  </a:lnTo>
                  <a:lnTo>
                    <a:pt x="599980" y="1043369"/>
                  </a:lnTo>
                  <a:lnTo>
                    <a:pt x="880777" y="382334"/>
                  </a:lnTo>
                  <a:lnTo>
                    <a:pt x="1263301" y="279845"/>
                  </a:lnTo>
                  <a:lnTo>
                    <a:pt x="928402" y="1027176"/>
                  </a:lnTo>
                  <a:lnTo>
                    <a:pt x="1611058" y="1517904"/>
                  </a:lnTo>
                  <a:lnTo>
                    <a:pt x="1238536" y="1617726"/>
                  </a:lnTo>
                  <a:close/>
                </a:path>
              </a:pathLst>
            </a:custGeom>
            <a:grpFill/>
            <a:ln w="9525" cap="flat">
              <a:noFill/>
              <a:prstDash val="solid"/>
              <a:miter/>
            </a:ln>
          </p:spPr>
          <p:txBody>
            <a:bodyPr rtlCol="0" anchor="ctr"/>
            <a:lstStyle/>
            <a:p>
              <a:endParaRPr lang="en-US" sz="3200"/>
            </a:p>
          </p:txBody>
        </p:sp>
        <p:sp>
          <p:nvSpPr>
            <p:cNvPr id="21" name="Freeform: Shape 13">
              <a:extLst>
                <a:ext uri="{FF2B5EF4-FFF2-40B4-BE49-F238E27FC236}">
                  <a16:creationId xmlns:a16="http://schemas.microsoft.com/office/drawing/2014/main" id="{A5C397BE-A24B-E7E0-15B1-3DB1B05A073F}"/>
                </a:ext>
              </a:extLst>
            </p:cNvPr>
            <p:cNvSpPr/>
            <p:nvPr/>
          </p:nvSpPr>
          <p:spPr>
            <a:xfrm>
              <a:off x="3734180" y="2860737"/>
              <a:ext cx="1291780" cy="2035778"/>
            </a:xfrm>
            <a:custGeom>
              <a:avLst/>
              <a:gdLst>
                <a:gd name="connsiteX0" fmla="*/ 1291781 w 1291780"/>
                <a:gd name="connsiteY0" fmla="*/ 0 h 2035778"/>
                <a:gd name="connsiteX1" fmla="*/ 1172528 w 1291780"/>
                <a:gd name="connsiteY1" fmla="*/ 1363218 h 2035778"/>
                <a:gd name="connsiteX2" fmla="*/ 649796 w 1291780"/>
                <a:gd name="connsiteY2" fmla="*/ 2035778 h 2035778"/>
                <a:gd name="connsiteX3" fmla="*/ 569881 w 1291780"/>
                <a:gd name="connsiteY3" fmla="*/ 1737646 h 2035778"/>
                <a:gd name="connsiteX4" fmla="*/ 831437 w 1291780"/>
                <a:gd name="connsiteY4" fmla="*/ 1411986 h 2035778"/>
                <a:gd name="connsiteX5" fmla="*/ 0 w 1291780"/>
                <a:gd name="connsiteY5" fmla="*/ 346138 h 2035778"/>
                <a:gd name="connsiteX6" fmla="*/ 350234 w 1291780"/>
                <a:gd name="connsiteY6" fmla="*/ 252317 h 2035778"/>
                <a:gd name="connsiteX7" fmla="*/ 896779 w 1291780"/>
                <a:gd name="connsiteY7" fmla="*/ 1000411 h 2035778"/>
                <a:gd name="connsiteX8" fmla="*/ 948880 w 1291780"/>
                <a:gd name="connsiteY8" fmla="*/ 91821 h 2035778"/>
                <a:gd name="connsiteX9" fmla="*/ 1291781 w 1291780"/>
                <a:gd name="connsiteY9" fmla="*/ 0 h 2035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91780" h="2035778">
                  <a:moveTo>
                    <a:pt x="1291781" y="0"/>
                  </a:moveTo>
                  <a:lnTo>
                    <a:pt x="1172528" y="1363218"/>
                  </a:lnTo>
                  <a:cubicBezTo>
                    <a:pt x="1139190" y="1755553"/>
                    <a:pt x="970026" y="1968627"/>
                    <a:pt x="649796" y="2035778"/>
                  </a:cubicBezTo>
                  <a:lnTo>
                    <a:pt x="569881" y="1737646"/>
                  </a:lnTo>
                  <a:cubicBezTo>
                    <a:pt x="746950" y="1692878"/>
                    <a:pt x="816388" y="1594390"/>
                    <a:pt x="831437" y="1411986"/>
                  </a:cubicBezTo>
                  <a:lnTo>
                    <a:pt x="0" y="346138"/>
                  </a:lnTo>
                  <a:lnTo>
                    <a:pt x="350234" y="252317"/>
                  </a:lnTo>
                  <a:lnTo>
                    <a:pt x="896779" y="1000411"/>
                  </a:lnTo>
                  <a:lnTo>
                    <a:pt x="948880" y="91821"/>
                  </a:lnTo>
                  <a:lnTo>
                    <a:pt x="1291781" y="0"/>
                  </a:lnTo>
                  <a:close/>
                </a:path>
              </a:pathLst>
            </a:custGeom>
            <a:grpFill/>
            <a:ln w="9525" cap="flat">
              <a:noFill/>
              <a:prstDash val="solid"/>
              <a:miter/>
            </a:ln>
          </p:spPr>
          <p:txBody>
            <a:bodyPr rtlCol="0" anchor="ctr"/>
            <a:lstStyle/>
            <a:p>
              <a:endParaRPr lang="en-US" sz="3200"/>
            </a:p>
          </p:txBody>
        </p:sp>
        <p:sp>
          <p:nvSpPr>
            <p:cNvPr id="22" name="Freeform: Shape 14">
              <a:extLst>
                <a:ext uri="{FF2B5EF4-FFF2-40B4-BE49-F238E27FC236}">
                  <a16:creationId xmlns:a16="http://schemas.microsoft.com/office/drawing/2014/main" id="{76D6EB75-697B-558C-CC91-1F3316FE6E83}"/>
                </a:ext>
              </a:extLst>
            </p:cNvPr>
            <p:cNvSpPr/>
            <p:nvPr/>
          </p:nvSpPr>
          <p:spPr>
            <a:xfrm>
              <a:off x="5205381" y="2616074"/>
              <a:ext cx="1362337" cy="1359895"/>
            </a:xfrm>
            <a:custGeom>
              <a:avLst/>
              <a:gdLst>
                <a:gd name="connsiteX0" fmla="*/ 24224 w 1362337"/>
                <a:gd name="connsiteY0" fmla="*/ 855692 h 1359895"/>
                <a:gd name="connsiteX1" fmla="*/ 504284 w 1362337"/>
                <a:gd name="connsiteY1" fmla="*/ 24160 h 1359895"/>
                <a:gd name="connsiteX2" fmla="*/ 1338293 w 1362337"/>
                <a:gd name="connsiteY2" fmla="*/ 503553 h 1359895"/>
                <a:gd name="connsiteX3" fmla="*/ 855757 w 1362337"/>
                <a:gd name="connsiteY3" fmla="*/ 1335752 h 1359895"/>
                <a:gd name="connsiteX4" fmla="*/ 24224 w 1362337"/>
                <a:gd name="connsiteY4" fmla="*/ 855692 h 1359895"/>
                <a:gd name="connsiteX5" fmla="*/ 1017872 w 1362337"/>
                <a:gd name="connsiteY5" fmla="*/ 589468 h 1359895"/>
                <a:gd name="connsiteX6" fmla="*/ 588199 w 1362337"/>
                <a:gd name="connsiteY6" fmla="*/ 337151 h 1359895"/>
                <a:gd name="connsiteX7" fmla="*/ 344645 w 1362337"/>
                <a:gd name="connsiteY7" fmla="*/ 769872 h 1359895"/>
                <a:gd name="connsiteX8" fmla="*/ 771842 w 1362337"/>
                <a:gd name="connsiteY8" fmla="*/ 1022856 h 1359895"/>
                <a:gd name="connsiteX9" fmla="*/ 1017872 w 1362337"/>
                <a:gd name="connsiteY9" fmla="*/ 589468 h 1359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62337" h="1359895">
                  <a:moveTo>
                    <a:pt x="24224" y="855692"/>
                  </a:moveTo>
                  <a:cubicBezTo>
                    <a:pt x="-74931" y="485551"/>
                    <a:pt x="139191" y="121981"/>
                    <a:pt x="504284" y="24160"/>
                  </a:cubicBezTo>
                  <a:cubicBezTo>
                    <a:pt x="869473" y="-73662"/>
                    <a:pt x="1239138" y="133411"/>
                    <a:pt x="1338293" y="503553"/>
                  </a:cubicBezTo>
                  <a:cubicBezTo>
                    <a:pt x="1437448" y="873694"/>
                    <a:pt x="1220850" y="1237930"/>
                    <a:pt x="855757" y="1335752"/>
                  </a:cubicBezTo>
                  <a:cubicBezTo>
                    <a:pt x="490568" y="1433669"/>
                    <a:pt x="123379" y="1225834"/>
                    <a:pt x="24224" y="855692"/>
                  </a:cubicBezTo>
                  <a:close/>
                  <a:moveTo>
                    <a:pt x="1017872" y="589468"/>
                  </a:moveTo>
                  <a:cubicBezTo>
                    <a:pt x="963961" y="388300"/>
                    <a:pt x="779462" y="285907"/>
                    <a:pt x="588199" y="337151"/>
                  </a:cubicBezTo>
                  <a:cubicBezTo>
                    <a:pt x="399414" y="387729"/>
                    <a:pt x="290733" y="568609"/>
                    <a:pt x="344645" y="769872"/>
                  </a:cubicBezTo>
                  <a:cubicBezTo>
                    <a:pt x="398557" y="971040"/>
                    <a:pt x="583056" y="1073434"/>
                    <a:pt x="771842" y="1022856"/>
                  </a:cubicBezTo>
                  <a:cubicBezTo>
                    <a:pt x="963199" y="971611"/>
                    <a:pt x="1071784" y="790732"/>
                    <a:pt x="1017872" y="589468"/>
                  </a:cubicBezTo>
                  <a:close/>
                </a:path>
              </a:pathLst>
            </a:custGeom>
            <a:grpFill/>
            <a:ln w="9525" cap="flat">
              <a:noFill/>
              <a:prstDash val="solid"/>
              <a:miter/>
            </a:ln>
          </p:spPr>
          <p:txBody>
            <a:bodyPr rtlCol="0" anchor="ctr"/>
            <a:lstStyle/>
            <a:p>
              <a:endParaRPr lang="en-US" sz="3200"/>
            </a:p>
          </p:txBody>
        </p:sp>
        <p:sp>
          <p:nvSpPr>
            <p:cNvPr id="23" name="Freeform: Shape 15">
              <a:extLst>
                <a:ext uri="{FF2B5EF4-FFF2-40B4-BE49-F238E27FC236}">
                  <a16:creationId xmlns:a16="http://schemas.microsoft.com/office/drawing/2014/main" id="{78821F02-50E4-22F4-8DFA-ACF32D22E9AF}"/>
                </a:ext>
              </a:extLst>
            </p:cNvPr>
            <p:cNvSpPr/>
            <p:nvPr/>
          </p:nvSpPr>
          <p:spPr>
            <a:xfrm>
              <a:off x="6583488" y="2132551"/>
              <a:ext cx="1492853" cy="1480641"/>
            </a:xfrm>
            <a:custGeom>
              <a:avLst/>
              <a:gdLst>
                <a:gd name="connsiteX0" fmla="*/ 1160050 w 1492853"/>
                <a:gd name="connsiteY0" fmla="*/ 0 h 1480641"/>
                <a:gd name="connsiteX1" fmla="*/ 1492853 w 1492853"/>
                <a:gd name="connsiteY1" fmla="*/ 1242060 h 1480641"/>
                <a:gd name="connsiteX2" fmla="*/ 1172433 w 1492853"/>
                <a:gd name="connsiteY2" fmla="*/ 1327976 h 1480641"/>
                <a:gd name="connsiteX3" fmla="*/ 1135189 w 1492853"/>
                <a:gd name="connsiteY3" fmla="*/ 1188815 h 1480641"/>
                <a:gd name="connsiteX4" fmla="*/ 811625 w 1492853"/>
                <a:gd name="connsiteY4" fmla="*/ 1461897 h 1480641"/>
                <a:gd name="connsiteX5" fmla="*/ 204311 w 1492853"/>
                <a:gd name="connsiteY5" fmla="*/ 1073468 h 1480641"/>
                <a:gd name="connsiteX6" fmla="*/ 0 w 1492853"/>
                <a:gd name="connsiteY6" fmla="*/ 310801 h 1480641"/>
                <a:gd name="connsiteX7" fmla="*/ 320421 w 1492853"/>
                <a:gd name="connsiteY7" fmla="*/ 224980 h 1480641"/>
                <a:gd name="connsiteX8" fmla="*/ 514159 w 1492853"/>
                <a:gd name="connsiteY8" fmla="*/ 947833 h 1480641"/>
                <a:gd name="connsiteX9" fmla="*/ 828675 w 1492853"/>
                <a:gd name="connsiteY9" fmla="*/ 1137761 h 1480641"/>
                <a:gd name="connsiteX10" fmla="*/ 1019366 w 1492853"/>
                <a:gd name="connsiteY10" fmla="*/ 756476 h 1480641"/>
                <a:gd name="connsiteX11" fmla="*/ 839629 w 1492853"/>
                <a:gd name="connsiteY11" fmla="*/ 85725 h 1480641"/>
                <a:gd name="connsiteX12" fmla="*/ 1160050 w 1492853"/>
                <a:gd name="connsiteY12" fmla="*/ 0 h 1480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92853" h="1480641">
                  <a:moveTo>
                    <a:pt x="1160050" y="0"/>
                  </a:moveTo>
                  <a:lnTo>
                    <a:pt x="1492853" y="1242060"/>
                  </a:lnTo>
                  <a:lnTo>
                    <a:pt x="1172433" y="1327976"/>
                  </a:lnTo>
                  <a:lnTo>
                    <a:pt x="1135189" y="1188815"/>
                  </a:lnTo>
                  <a:cubicBezTo>
                    <a:pt x="1090613" y="1320546"/>
                    <a:pt x="978122" y="1417320"/>
                    <a:pt x="811625" y="1461897"/>
                  </a:cubicBezTo>
                  <a:cubicBezTo>
                    <a:pt x="548354" y="1532477"/>
                    <a:pt x="292894" y="1403890"/>
                    <a:pt x="204311" y="1073468"/>
                  </a:cubicBezTo>
                  <a:lnTo>
                    <a:pt x="0" y="310801"/>
                  </a:lnTo>
                  <a:lnTo>
                    <a:pt x="320421" y="224980"/>
                  </a:lnTo>
                  <a:lnTo>
                    <a:pt x="514159" y="947833"/>
                  </a:lnTo>
                  <a:cubicBezTo>
                    <a:pt x="559403" y="1116711"/>
                    <a:pt x="684562" y="1176433"/>
                    <a:pt x="828675" y="1137761"/>
                  </a:cubicBezTo>
                  <a:cubicBezTo>
                    <a:pt x="985171" y="1095851"/>
                    <a:pt x="1077278" y="972598"/>
                    <a:pt x="1019366" y="756476"/>
                  </a:cubicBezTo>
                  <a:lnTo>
                    <a:pt x="839629" y="85725"/>
                  </a:lnTo>
                  <a:lnTo>
                    <a:pt x="1160050" y="0"/>
                  </a:lnTo>
                  <a:close/>
                </a:path>
              </a:pathLst>
            </a:custGeom>
            <a:grpFill/>
            <a:ln w="9525" cap="flat">
              <a:noFill/>
              <a:prstDash val="solid"/>
              <a:miter/>
            </a:ln>
          </p:spPr>
          <p:txBody>
            <a:bodyPr rtlCol="0" anchor="ctr"/>
            <a:lstStyle/>
            <a:p>
              <a:endParaRPr lang="en-US" sz="3200"/>
            </a:p>
          </p:txBody>
        </p:sp>
      </p:grpSp>
      <p:sp>
        <p:nvSpPr>
          <p:cNvPr id="24" name="Freihandform 5">
            <a:extLst>
              <a:ext uri="{FF2B5EF4-FFF2-40B4-BE49-F238E27FC236}">
                <a16:creationId xmlns:a16="http://schemas.microsoft.com/office/drawing/2014/main" id="{630ABB30-EF57-2D98-7D15-3ADE20292A6C}"/>
              </a:ext>
            </a:extLst>
          </p:cNvPr>
          <p:cNvSpPr/>
          <p:nvPr userDrawn="1"/>
        </p:nvSpPr>
        <p:spPr>
          <a:xfrm rot="4500000">
            <a:off x="-383003" y="3"/>
            <a:ext cx="8937519" cy="6858000"/>
          </a:xfrm>
          <a:custGeom>
            <a:avLst/>
            <a:gdLst>
              <a:gd name="connsiteX0" fmla="*/ 0 w 6703139"/>
              <a:gd name="connsiteY0" fmla="*/ 5143500 h 5143500"/>
              <a:gd name="connsiteX1" fmla="*/ 1378197 w 6703139"/>
              <a:gd name="connsiteY1" fmla="*/ 0 h 5143500"/>
              <a:gd name="connsiteX2" fmla="*/ 6703139 w 6703139"/>
              <a:gd name="connsiteY2" fmla="*/ 0 h 5143500"/>
              <a:gd name="connsiteX3" fmla="*/ 5324943 w 6703139"/>
              <a:gd name="connsiteY3" fmla="*/ 5143500 h 5143500"/>
            </a:gdLst>
            <a:ahLst/>
            <a:cxnLst>
              <a:cxn ang="0">
                <a:pos x="connsiteX0" y="connsiteY0"/>
              </a:cxn>
              <a:cxn ang="0">
                <a:pos x="connsiteX1" y="connsiteY1"/>
              </a:cxn>
              <a:cxn ang="0">
                <a:pos x="connsiteX2" y="connsiteY2"/>
              </a:cxn>
              <a:cxn ang="0">
                <a:pos x="connsiteX3" y="connsiteY3"/>
              </a:cxn>
            </a:cxnLst>
            <a:rect l="l" t="t" r="r" b="b"/>
            <a:pathLst>
              <a:path w="6703139" h="5143500">
                <a:moveTo>
                  <a:pt x="0" y="5143500"/>
                </a:moveTo>
                <a:lnTo>
                  <a:pt x="1378197" y="0"/>
                </a:lnTo>
                <a:lnTo>
                  <a:pt x="6703139" y="0"/>
                </a:lnTo>
                <a:lnTo>
                  <a:pt x="5324943" y="5143500"/>
                </a:lnTo>
                <a:close/>
              </a:path>
            </a:pathLst>
          </a:custGeom>
          <a:gradFill flip="none" rotWithShape="1">
            <a:gsLst>
              <a:gs pos="0">
                <a:schemeClr val="accent2"/>
              </a:gs>
              <a:gs pos="40000">
                <a:schemeClr val="accent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algn="ctr"/>
            <a:endParaRPr lang="en-US" sz="1351" b="0" i="0" dirty="0">
              <a:solidFill>
                <a:schemeClr val="tx1"/>
              </a:solidFill>
              <a:latin typeface="Arial" panose="020B0604020202020204" pitchFamily="34" charset="0"/>
              <a:ea typeface="MdFago" charset="0"/>
              <a:cs typeface="Arial" panose="020B0604020202020204" pitchFamily="34" charset="0"/>
            </a:endParaRPr>
          </a:p>
        </p:txBody>
      </p:sp>
    </p:spTree>
    <p:extLst>
      <p:ext uri="{BB962C8B-B14F-4D97-AF65-F5344CB8AC3E}">
        <p14:creationId xmlns:p14="http://schemas.microsoft.com/office/powerpoint/2010/main" val="35081008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8.xml><?xml version="1.0" encoding="utf-8"?>
<p:sldLayout xmlns:a="http://schemas.openxmlformats.org/drawingml/2006/main" xmlns:r="http://schemas.openxmlformats.org/officeDocument/2006/relationships" xmlns:p="http://schemas.openxmlformats.org/presentationml/2006/main" userDrawn="1">
  <p:cSld name="Title with dark picture">
    <p:spTree>
      <p:nvGrpSpPr>
        <p:cNvPr id="1" name=""/>
        <p:cNvGrpSpPr/>
        <p:nvPr/>
      </p:nvGrpSpPr>
      <p:grpSpPr>
        <a:xfrm>
          <a:off x="0" y="0"/>
          <a:ext cx="0" cy="0"/>
          <a:chOff x="0" y="0"/>
          <a:chExt cx="0" cy="0"/>
        </a:xfrm>
      </p:grpSpPr>
      <p:sp>
        <p:nvSpPr>
          <p:cNvPr id="15" name="Picture Placeholder 13">
            <a:extLst>
              <a:ext uri="{FF2B5EF4-FFF2-40B4-BE49-F238E27FC236}">
                <a16:creationId xmlns:a16="http://schemas.microsoft.com/office/drawing/2014/main" id="{4314583A-B0E7-49A5-AD11-8866E6BB8A3E}"/>
              </a:ext>
            </a:extLst>
          </p:cNvPr>
          <p:cNvSpPr>
            <a:spLocks noGrp="1"/>
          </p:cNvSpPr>
          <p:nvPr>
            <p:ph type="pic" sz="quarter" idx="13"/>
          </p:nvPr>
        </p:nvSpPr>
        <p:spPr>
          <a:xfrm>
            <a:off x="1" y="0"/>
            <a:ext cx="12192000" cy="6858000"/>
          </a:xfrm>
          <a:solidFill>
            <a:schemeClr val="bg1">
              <a:lumMod val="95000"/>
            </a:schemeClr>
          </a:solidFill>
        </p:spPr>
        <p:txBody>
          <a:bodyPr anchor="b" anchorCtr="1">
            <a:noAutofit/>
          </a:bodyPr>
          <a:lstStyle/>
          <a:p>
            <a:r>
              <a:rPr lang="en-US" noProof="0"/>
              <a:t>Click icon to add picture</a:t>
            </a:r>
          </a:p>
        </p:txBody>
      </p:sp>
      <p:sp>
        <p:nvSpPr>
          <p:cNvPr id="2" name="Title 1"/>
          <p:cNvSpPr>
            <a:spLocks noGrp="1"/>
          </p:cNvSpPr>
          <p:nvPr>
            <p:ph type="ctrTitle"/>
          </p:nvPr>
        </p:nvSpPr>
        <p:spPr>
          <a:xfrm>
            <a:off x="850902" y="1384301"/>
            <a:ext cx="5477932" cy="2218267"/>
          </a:xfrm>
          <a:prstGeom prst="rect">
            <a:avLst/>
          </a:prstGeom>
        </p:spPr>
        <p:txBody>
          <a:bodyPr anchor="t" anchorCtr="0"/>
          <a:lstStyle>
            <a:lvl1pPr algn="l">
              <a:lnSpc>
                <a:spcPct val="100000"/>
              </a:lnSpc>
              <a:defRPr sz="4800">
                <a:solidFill>
                  <a:schemeClr val="bg1"/>
                </a:solidFill>
              </a:defRPr>
            </a:lvl1pPr>
          </a:lstStyle>
          <a:p>
            <a:r>
              <a:rPr lang="en-US" noProof="0"/>
              <a:t>Click to edit Master title style</a:t>
            </a:r>
          </a:p>
        </p:txBody>
      </p:sp>
      <p:sp>
        <p:nvSpPr>
          <p:cNvPr id="3" name="Subtitle 2"/>
          <p:cNvSpPr>
            <a:spLocks noGrp="1"/>
          </p:cNvSpPr>
          <p:nvPr>
            <p:ph type="subTitle" idx="1"/>
          </p:nvPr>
        </p:nvSpPr>
        <p:spPr>
          <a:xfrm>
            <a:off x="850902" y="3602568"/>
            <a:ext cx="5477933" cy="1046771"/>
          </a:xfrm>
          <a:prstGeom prst="rect">
            <a:avLst/>
          </a:prstGeom>
        </p:spPr>
        <p:txBody>
          <a:bodyPr anchor="t" anchorCtr="0"/>
          <a:lstStyle>
            <a:lvl1pPr marL="0" indent="0" algn="l">
              <a:buNone/>
              <a:defRPr sz="1600" b="1">
                <a:solidFill>
                  <a:schemeClr val="bg1"/>
                </a:solidFill>
              </a:defRPr>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US" noProof="0"/>
              <a:t>Click to edit Master subtitle style</a:t>
            </a:r>
          </a:p>
        </p:txBody>
      </p:sp>
    </p:spTree>
    <p:extLst>
      <p:ext uri="{BB962C8B-B14F-4D97-AF65-F5344CB8AC3E}">
        <p14:creationId xmlns:p14="http://schemas.microsoft.com/office/powerpoint/2010/main" val="5351980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552">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7.xml"/><Relationship Id="rId13" Type="http://schemas.openxmlformats.org/officeDocument/2006/relationships/slideLayout" Target="../slideLayouts/slideLayout32.xml"/><Relationship Id="rId18" Type="http://schemas.openxmlformats.org/officeDocument/2006/relationships/slideLayout" Target="../slideLayouts/slideLayout37.xml"/><Relationship Id="rId26" Type="http://schemas.openxmlformats.org/officeDocument/2006/relationships/slideLayout" Target="../slideLayouts/slideLayout45.xml"/><Relationship Id="rId3" Type="http://schemas.openxmlformats.org/officeDocument/2006/relationships/slideLayout" Target="../slideLayouts/slideLayout22.xml"/><Relationship Id="rId21" Type="http://schemas.openxmlformats.org/officeDocument/2006/relationships/slideLayout" Target="../slideLayouts/slideLayout40.xml"/><Relationship Id="rId7" Type="http://schemas.openxmlformats.org/officeDocument/2006/relationships/slideLayout" Target="../slideLayouts/slideLayout26.xml"/><Relationship Id="rId12" Type="http://schemas.openxmlformats.org/officeDocument/2006/relationships/slideLayout" Target="../slideLayouts/slideLayout31.xml"/><Relationship Id="rId17" Type="http://schemas.openxmlformats.org/officeDocument/2006/relationships/slideLayout" Target="../slideLayouts/slideLayout36.xml"/><Relationship Id="rId25" Type="http://schemas.openxmlformats.org/officeDocument/2006/relationships/slideLayout" Target="../slideLayouts/slideLayout44.xml"/><Relationship Id="rId2" Type="http://schemas.openxmlformats.org/officeDocument/2006/relationships/slideLayout" Target="../slideLayouts/slideLayout21.xml"/><Relationship Id="rId16" Type="http://schemas.openxmlformats.org/officeDocument/2006/relationships/slideLayout" Target="../slideLayouts/slideLayout35.xml"/><Relationship Id="rId20" Type="http://schemas.openxmlformats.org/officeDocument/2006/relationships/slideLayout" Target="../slideLayouts/slideLayout39.xml"/><Relationship Id="rId29" Type="http://schemas.openxmlformats.org/officeDocument/2006/relationships/slideLayout" Target="../slideLayouts/slideLayout48.xml"/><Relationship Id="rId1" Type="http://schemas.openxmlformats.org/officeDocument/2006/relationships/slideLayout" Target="../slideLayouts/slideLayout20.xml"/><Relationship Id="rId6" Type="http://schemas.openxmlformats.org/officeDocument/2006/relationships/slideLayout" Target="../slideLayouts/slideLayout25.xml"/><Relationship Id="rId11" Type="http://schemas.openxmlformats.org/officeDocument/2006/relationships/slideLayout" Target="../slideLayouts/slideLayout30.xml"/><Relationship Id="rId24" Type="http://schemas.openxmlformats.org/officeDocument/2006/relationships/slideLayout" Target="../slideLayouts/slideLayout43.xml"/><Relationship Id="rId32" Type="http://schemas.openxmlformats.org/officeDocument/2006/relationships/image" Target="../media/image3.svg"/><Relationship Id="rId5" Type="http://schemas.openxmlformats.org/officeDocument/2006/relationships/slideLayout" Target="../slideLayouts/slideLayout24.xml"/><Relationship Id="rId15" Type="http://schemas.openxmlformats.org/officeDocument/2006/relationships/slideLayout" Target="../slideLayouts/slideLayout34.xml"/><Relationship Id="rId23" Type="http://schemas.openxmlformats.org/officeDocument/2006/relationships/slideLayout" Target="../slideLayouts/slideLayout42.xml"/><Relationship Id="rId28" Type="http://schemas.openxmlformats.org/officeDocument/2006/relationships/slideLayout" Target="../slideLayouts/slideLayout47.xml"/><Relationship Id="rId10" Type="http://schemas.openxmlformats.org/officeDocument/2006/relationships/slideLayout" Target="../slideLayouts/slideLayout29.xml"/><Relationship Id="rId19" Type="http://schemas.openxmlformats.org/officeDocument/2006/relationships/slideLayout" Target="../slideLayouts/slideLayout38.xml"/><Relationship Id="rId31" Type="http://schemas.openxmlformats.org/officeDocument/2006/relationships/image" Target="../media/image2.png"/><Relationship Id="rId4" Type="http://schemas.openxmlformats.org/officeDocument/2006/relationships/slideLayout" Target="../slideLayouts/slideLayout23.xml"/><Relationship Id="rId9" Type="http://schemas.openxmlformats.org/officeDocument/2006/relationships/slideLayout" Target="../slideLayouts/slideLayout28.xml"/><Relationship Id="rId14" Type="http://schemas.openxmlformats.org/officeDocument/2006/relationships/slideLayout" Target="../slideLayouts/slideLayout33.xml"/><Relationship Id="rId22" Type="http://schemas.openxmlformats.org/officeDocument/2006/relationships/slideLayout" Target="../slideLayouts/slideLayout41.xml"/><Relationship Id="rId27" Type="http://schemas.openxmlformats.org/officeDocument/2006/relationships/slideLayout" Target="../slideLayouts/slideLayout46.xml"/><Relationship Id="rId30"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68C8308-61D6-60EF-E19B-38F948AEAC8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9E9EA816-25BF-5B40-5D69-C1CCCDBB17D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0AC12B2-9537-1C65-C8AB-F4F85B6B43D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60EF8F0-67BD-6B4D-8239-6ABAE7B823B7}" type="datetimeFigureOut">
              <a:rPr lang="en-US" smtClean="0"/>
              <a:t>07/18/2024</a:t>
            </a:fld>
            <a:endParaRPr lang="en-US"/>
          </a:p>
        </p:txBody>
      </p:sp>
      <p:sp>
        <p:nvSpPr>
          <p:cNvPr id="5" name="Footer Placeholder 4">
            <a:extLst>
              <a:ext uri="{FF2B5EF4-FFF2-40B4-BE49-F238E27FC236}">
                <a16:creationId xmlns:a16="http://schemas.microsoft.com/office/drawing/2014/main" id="{D2FFCB71-E4BD-DF48-A295-0DDF354550F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BCCA47E2-B407-4FFF-C120-708985C53E3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E43DE9E-F84C-164F-BEE0-20D393803A35}" type="slidenum">
              <a:rPr lang="en-US" smtClean="0"/>
              <a:t>‹#›</a:t>
            </a:fld>
            <a:endParaRPr lang="en-US"/>
          </a:p>
        </p:txBody>
      </p:sp>
    </p:spTree>
    <p:extLst>
      <p:ext uri="{BB962C8B-B14F-4D97-AF65-F5344CB8AC3E}">
        <p14:creationId xmlns:p14="http://schemas.microsoft.com/office/powerpoint/2010/main" val="51182674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3" r:id="rId14"/>
    <p:sldLayoutId id="2147483664" r:id="rId15"/>
    <p:sldLayoutId id="2147483665" r:id="rId16"/>
    <p:sldLayoutId id="2147483666" r:id="rId17"/>
    <p:sldLayoutId id="2147483667" r:id="rId18"/>
    <p:sldLayoutId id="2147483698" r:id="rId1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DADD1F9-EE1A-C7E6-A1BE-CEB1C2C81EAF}"/>
              </a:ext>
            </a:extLst>
          </p:cNvPr>
          <p:cNvSpPr/>
          <p:nvPr userDrawn="1"/>
        </p:nvSpPr>
        <p:spPr>
          <a:xfrm>
            <a:off x="0" y="0"/>
            <a:ext cx="12192000" cy="1646239"/>
          </a:xfrm>
          <a:prstGeom prst="rect">
            <a:avLst/>
          </a:prstGeom>
          <a:gradFill flip="none" rotWithShape="1">
            <a:gsLst>
              <a:gs pos="12000">
                <a:schemeClr val="accent1"/>
              </a:gs>
              <a:gs pos="100000">
                <a:schemeClr val="accent3"/>
              </a:gs>
            </a:gsLst>
            <a:lin ang="54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Placeholder 1">
            <a:extLst>
              <a:ext uri="{FF2B5EF4-FFF2-40B4-BE49-F238E27FC236}">
                <a16:creationId xmlns:a16="http://schemas.microsoft.com/office/drawing/2014/main" id="{77B72A9C-38F5-8E92-CCEF-6818DC76A46F}"/>
              </a:ext>
            </a:extLst>
          </p:cNvPr>
          <p:cNvSpPr>
            <a:spLocks noGrp="1"/>
          </p:cNvSpPr>
          <p:nvPr>
            <p:ph type="title"/>
          </p:nvPr>
        </p:nvSpPr>
        <p:spPr>
          <a:xfrm>
            <a:off x="557401" y="215492"/>
            <a:ext cx="11055204" cy="1325563"/>
          </a:xfrm>
          <a:prstGeom prst="rect">
            <a:avLst/>
          </a:prstGeom>
        </p:spPr>
        <p:txBody>
          <a:bodyPr vert="horz" lIns="91440" tIns="45720" rIns="91440" bIns="45720" rtlCol="0" anchor="ctr" anchorCtr="0">
            <a:noAutofit/>
          </a:bodyPr>
          <a:lstStyle/>
          <a:p>
            <a:r>
              <a:rPr lang="en-US" dirty="0"/>
              <a:t>Click to edit Master title style</a:t>
            </a:r>
          </a:p>
        </p:txBody>
      </p:sp>
      <p:sp>
        <p:nvSpPr>
          <p:cNvPr id="3" name="Text Placeholder 2">
            <a:extLst>
              <a:ext uri="{FF2B5EF4-FFF2-40B4-BE49-F238E27FC236}">
                <a16:creationId xmlns:a16="http://schemas.microsoft.com/office/drawing/2014/main" id="{4F9B7BAA-A0A2-CF8E-4805-D5EFAF138F76}"/>
              </a:ext>
            </a:extLst>
          </p:cNvPr>
          <p:cNvSpPr>
            <a:spLocks noGrp="1"/>
          </p:cNvSpPr>
          <p:nvPr>
            <p:ph type="body" idx="1"/>
          </p:nvPr>
        </p:nvSpPr>
        <p:spPr>
          <a:xfrm>
            <a:off x="557401" y="1825625"/>
            <a:ext cx="11055204" cy="4351339"/>
          </a:xfrm>
          <a:prstGeom prst="rect">
            <a:avLst/>
          </a:prstGeom>
        </p:spPr>
        <p:txBody>
          <a:bodyPr vert="horz" lIns="91440" tIns="45720" rIns="91440" bIns="45720" rtlCol="0">
            <a:no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F62FF979-9BC3-7A90-5A7C-4EEAE8EED728}"/>
              </a:ext>
            </a:extLst>
          </p:cNvPr>
          <p:cNvSpPr>
            <a:spLocks noGrp="1"/>
          </p:cNvSpPr>
          <p:nvPr>
            <p:ph type="dt" sz="half" idx="2"/>
          </p:nvPr>
        </p:nvSpPr>
        <p:spPr>
          <a:xfrm>
            <a:off x="5574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5CD99A4-8255-AD40-AC11-3A5076833560}" type="datetimeFigureOut">
              <a:rPr lang="en-US" smtClean="0"/>
              <a:t>07/18/2024</a:t>
            </a:fld>
            <a:endParaRPr lang="en-US" dirty="0"/>
          </a:p>
        </p:txBody>
      </p:sp>
      <p:sp>
        <p:nvSpPr>
          <p:cNvPr id="5" name="Footer Placeholder 4">
            <a:extLst>
              <a:ext uri="{FF2B5EF4-FFF2-40B4-BE49-F238E27FC236}">
                <a16:creationId xmlns:a16="http://schemas.microsoft.com/office/drawing/2014/main" id="{6053DCB7-F8E2-50A4-CA16-F50E3D28F60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8E367DDB-0E5B-32E3-7620-D2DA01BDFE5D}"/>
              </a:ext>
            </a:extLst>
          </p:cNvPr>
          <p:cNvSpPr>
            <a:spLocks noGrp="1"/>
          </p:cNvSpPr>
          <p:nvPr>
            <p:ph type="sldNum" sz="quarter" idx="4"/>
          </p:nvPr>
        </p:nvSpPr>
        <p:spPr>
          <a:xfrm>
            <a:off x="94488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8EB555C-832B-9248-B063-F5BF6D871D9B}" type="slidenum">
              <a:rPr lang="en-US" smtClean="0"/>
              <a:t>‹#›</a:t>
            </a:fld>
            <a:endParaRPr lang="en-US"/>
          </a:p>
        </p:txBody>
      </p:sp>
      <p:pic>
        <p:nvPicPr>
          <p:cNvPr id="11" name="Graphic 10">
            <a:extLst>
              <a:ext uri="{FF2B5EF4-FFF2-40B4-BE49-F238E27FC236}">
                <a16:creationId xmlns:a16="http://schemas.microsoft.com/office/drawing/2014/main" id="{3F5EE3EF-82F4-7CC8-3FAF-F9DDF9706855}"/>
              </a:ext>
            </a:extLst>
          </p:cNvPr>
          <p:cNvPicPr>
            <a:picLocks noChangeAspect="1"/>
          </p:cNvPicPr>
          <p:nvPr userDrawn="1"/>
        </p:nvPicPr>
        <p:blipFill>
          <a:blip r:embed="rId31">
            <a:extLst>
              <a:ext uri="{96DAC541-7B7A-43D3-8B79-37D633B846F1}">
                <asvg:svgBlip xmlns:asvg="http://schemas.microsoft.com/office/drawing/2016/SVG/main" r:embed="rId32"/>
              </a:ext>
            </a:extLst>
          </a:blip>
          <a:stretch>
            <a:fillRect/>
          </a:stretch>
        </p:blipFill>
        <p:spPr bwMode="white">
          <a:xfrm>
            <a:off x="10236777" y="6431732"/>
            <a:ext cx="1375828" cy="224209"/>
          </a:xfrm>
          <a:prstGeom prst="rect">
            <a:avLst/>
          </a:prstGeom>
        </p:spPr>
      </p:pic>
    </p:spTree>
    <p:extLst>
      <p:ext uri="{BB962C8B-B14F-4D97-AF65-F5344CB8AC3E}">
        <p14:creationId xmlns:p14="http://schemas.microsoft.com/office/powerpoint/2010/main" val="2920929251"/>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 id="2147483674" r:id="rId6"/>
    <p:sldLayoutId id="2147483675" r:id="rId7"/>
    <p:sldLayoutId id="2147483676" r:id="rId8"/>
    <p:sldLayoutId id="2147483677" r:id="rId9"/>
    <p:sldLayoutId id="2147483678" r:id="rId10"/>
    <p:sldLayoutId id="2147483679" r:id="rId11"/>
    <p:sldLayoutId id="2147483680" r:id="rId12"/>
    <p:sldLayoutId id="2147483681" r:id="rId13"/>
    <p:sldLayoutId id="2147483682" r:id="rId14"/>
    <p:sldLayoutId id="2147483683" r:id="rId15"/>
    <p:sldLayoutId id="2147483684" r:id="rId16"/>
    <p:sldLayoutId id="2147483685" r:id="rId17"/>
    <p:sldLayoutId id="2147483686" r:id="rId18"/>
    <p:sldLayoutId id="2147483687" r:id="rId19"/>
    <p:sldLayoutId id="2147483688" r:id="rId20"/>
    <p:sldLayoutId id="2147483689" r:id="rId21"/>
    <p:sldLayoutId id="2147483690" r:id="rId22"/>
    <p:sldLayoutId id="2147483691" r:id="rId23"/>
    <p:sldLayoutId id="2147483692" r:id="rId24"/>
    <p:sldLayoutId id="2147483693" r:id="rId25"/>
    <p:sldLayoutId id="2147483694" r:id="rId26"/>
    <p:sldLayoutId id="2147483695" r:id="rId27"/>
    <p:sldLayoutId id="2147483696" r:id="rId28"/>
    <p:sldLayoutId id="2147483697" r:id="rId29"/>
  </p:sldLayoutIdLst>
  <p:txStyles>
    <p:titleStyle>
      <a:lvl1pPr algn="l" defTabSz="914377" rtl="0" eaLnBrk="1" latinLnBrk="0" hangingPunct="1">
        <a:lnSpc>
          <a:spcPct val="90000"/>
        </a:lnSpc>
        <a:spcBef>
          <a:spcPct val="0"/>
        </a:spcBef>
        <a:buNone/>
        <a:defRPr sz="3200" b="0" kern="1200">
          <a:solidFill>
            <a:schemeClr val="bg1"/>
          </a:solidFill>
          <a:latin typeface="+mj-lt"/>
          <a:ea typeface="+mj-ea"/>
          <a:cs typeface="+mj-cs"/>
        </a:defRPr>
      </a:lvl1pPr>
    </p:titleStyle>
    <p:bodyStyle>
      <a:lvl1pPr marL="228594" indent="-228594" algn="l" defTabSz="914377" rtl="0" eaLnBrk="1" latinLnBrk="0" hangingPunct="1">
        <a:lnSpc>
          <a:spcPct val="90000"/>
        </a:lnSpc>
        <a:spcBef>
          <a:spcPts val="1000"/>
        </a:spcBef>
        <a:buClr>
          <a:schemeClr val="accent3"/>
        </a:buClr>
        <a:buFont typeface="Arial" panose="020B0604020202020204" pitchFamily="34" charset="0"/>
        <a:buChar char="•"/>
        <a:defRPr sz="2400" kern="1200">
          <a:solidFill>
            <a:schemeClr val="tx1"/>
          </a:solidFill>
          <a:latin typeface="+mn-lt"/>
          <a:ea typeface="+mn-ea"/>
          <a:cs typeface="+mn-cs"/>
        </a:defRPr>
      </a:lvl1pPr>
      <a:lvl2pPr marL="515926" indent="-230182" algn="l" defTabSz="914377" rtl="0" eaLnBrk="1" latinLnBrk="0" hangingPunct="1">
        <a:lnSpc>
          <a:spcPct val="90000"/>
        </a:lnSpc>
        <a:spcBef>
          <a:spcPts val="500"/>
        </a:spcBef>
        <a:buClr>
          <a:schemeClr val="accent3"/>
        </a:buClr>
        <a:buFont typeface="System Font Regular"/>
        <a:buChar char="–"/>
        <a:tabLst/>
        <a:defRPr sz="2000" kern="1200">
          <a:solidFill>
            <a:schemeClr val="tx1"/>
          </a:solidFill>
          <a:latin typeface="+mn-lt"/>
          <a:ea typeface="+mn-ea"/>
          <a:cs typeface="+mn-cs"/>
        </a:defRPr>
      </a:lvl2pPr>
      <a:lvl3pPr marL="685783" indent="-169858" algn="l" defTabSz="914377" rtl="0" eaLnBrk="1" latinLnBrk="0" hangingPunct="1">
        <a:lnSpc>
          <a:spcPct val="90000"/>
        </a:lnSpc>
        <a:spcBef>
          <a:spcPts val="500"/>
        </a:spcBef>
        <a:buClr>
          <a:schemeClr val="accent3"/>
        </a:buClr>
        <a:buFont typeface="Arial" panose="020B0604020202020204" pitchFamily="34" charset="0"/>
        <a:buChar char="•"/>
        <a:tabLst/>
        <a:defRPr sz="1600" kern="1200">
          <a:solidFill>
            <a:schemeClr val="tx1"/>
          </a:solidFill>
          <a:latin typeface="+mn-lt"/>
          <a:ea typeface="+mn-ea"/>
          <a:cs typeface="+mn-cs"/>
        </a:defRPr>
      </a:lvl3pPr>
      <a:lvl4pPr marL="865166" indent="-179384" algn="l" defTabSz="914377" rtl="0" eaLnBrk="1" latinLnBrk="0" hangingPunct="1">
        <a:lnSpc>
          <a:spcPct val="90000"/>
        </a:lnSpc>
        <a:spcBef>
          <a:spcPts val="500"/>
        </a:spcBef>
        <a:buClr>
          <a:schemeClr val="accent3"/>
        </a:buClr>
        <a:buFont typeface="Arial" panose="020B0604020202020204" pitchFamily="34" charset="0"/>
        <a:buChar char="•"/>
        <a:tabLst/>
        <a:defRPr sz="1600" kern="1200">
          <a:solidFill>
            <a:schemeClr val="tx1"/>
          </a:solidFill>
          <a:latin typeface="+mn-lt"/>
          <a:ea typeface="+mn-ea"/>
          <a:cs typeface="+mn-cs"/>
        </a:defRPr>
      </a:lvl4pPr>
      <a:lvl5pPr marL="1033437" indent="-168270" algn="l" defTabSz="914377" rtl="0" eaLnBrk="1" latinLnBrk="0" hangingPunct="1">
        <a:lnSpc>
          <a:spcPct val="90000"/>
        </a:lnSpc>
        <a:spcBef>
          <a:spcPts val="500"/>
        </a:spcBef>
        <a:buClr>
          <a:schemeClr val="accent3"/>
        </a:buClr>
        <a:buFont typeface="Arial" panose="020B0604020202020204" pitchFamily="34" charset="0"/>
        <a:buChar char="•"/>
        <a:tabLst/>
        <a:defRPr sz="16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xml"/><Relationship Id="rId1" Type="http://schemas.openxmlformats.org/officeDocument/2006/relationships/slideLayout" Target="../slideLayouts/slideLayout48.xml"/><Relationship Id="rId6" Type="http://schemas.openxmlformats.org/officeDocument/2006/relationships/image" Target="../media/image22.png"/><Relationship Id="rId5" Type="http://schemas.openxmlformats.org/officeDocument/2006/relationships/image" Target="../media/image21.svg"/><Relationship Id="rId4" Type="http://schemas.openxmlformats.org/officeDocument/2006/relationships/image" Target="../media/image20.png"/></Relationships>
</file>

<file path=ppt/slides/_rels/slide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1.xml"/></Relationships>
</file>

<file path=ppt/slides/_rels/slide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hyperlink" Target="https://www.topcon-medical.co.uk/files/EU_Downloads/Products/TRC-50DX/User_manual_-TRC-50DX_eng.pdf" TargetMode="External"/><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29.png"/></Relationships>
</file>

<file path=ppt/slides/_rels/slide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microsoft.com/office/2007/relationships/hdphoto" Target="../media/hdphoto1.wdp"/><Relationship Id="rId4" Type="http://schemas.openxmlformats.org/officeDocument/2006/relationships/image" Target="../media/image31.png"/></Relationships>
</file>

<file path=ppt/slides/_rels/slide9.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35.jpeg"/><Relationship Id="rId5" Type="http://schemas.openxmlformats.org/officeDocument/2006/relationships/image" Target="../media/image34.jpeg"/><Relationship Id="rId4" Type="http://schemas.openxmlformats.org/officeDocument/2006/relationships/image" Target="../media/image33.jpeg"/></Relationships>
</file>

<file path=ppt/slides/_rels/slide10.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37.png"/></Relationships>
</file>

<file path=ppt/slides/_rels/slide11.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8.xml"/><Relationship Id="rId1" Type="http://schemas.openxmlformats.org/officeDocument/2006/relationships/slideLayout" Target="../slideLayouts/slideLayout12.xml"/><Relationship Id="rId4" Type="http://schemas.openxmlformats.org/officeDocument/2006/relationships/image" Target="../media/image40.jpeg"/></Relationships>
</file>

<file path=ppt/slides/_rels/slide13.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9.xml"/><Relationship Id="rId1" Type="http://schemas.openxmlformats.org/officeDocument/2006/relationships/slideLayout" Target="../slideLayouts/slideLayout12.xml"/><Relationship Id="rId4" Type="http://schemas.openxmlformats.org/officeDocument/2006/relationships/image" Target="../media/image42.jpeg"/></Relationships>
</file>

<file path=ppt/slides/_rels/slide1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0.xml"/><Relationship Id="rId1" Type="http://schemas.openxmlformats.org/officeDocument/2006/relationships/slideLayout" Target="../slideLayouts/slideLayout12.xml"/><Relationship Id="rId4" Type="http://schemas.openxmlformats.org/officeDocument/2006/relationships/image" Target="../media/image44.jpeg"/></Relationships>
</file>

<file path=ppt/slides/_rels/slide1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5.png"/><Relationship Id="rId1" Type="http://schemas.openxmlformats.org/officeDocument/2006/relationships/slideLayout" Target="../slideLayouts/slideLayout7.xml"/><Relationship Id="rId4" Type="http://schemas.openxmlformats.org/officeDocument/2006/relationships/image" Target="../media/image46.jpeg"/></Relationships>
</file>

<file path=ppt/slides/_rels/slide16.xml.rels><?xml version="1.0" encoding="UTF-8" standalone="yes"?>
<Relationships xmlns="http://schemas.openxmlformats.org/package/2006/relationships"><Relationship Id="rId8" Type="http://schemas.openxmlformats.org/officeDocument/2006/relationships/image" Target="../media/image52.jpeg"/><Relationship Id="rId13" Type="http://schemas.openxmlformats.org/officeDocument/2006/relationships/image" Target="../media/image57.jpeg"/><Relationship Id="rId3" Type="http://schemas.openxmlformats.org/officeDocument/2006/relationships/image" Target="../media/image47.jpeg"/><Relationship Id="rId7" Type="http://schemas.openxmlformats.org/officeDocument/2006/relationships/image" Target="../media/image51.jpeg"/><Relationship Id="rId12" Type="http://schemas.openxmlformats.org/officeDocument/2006/relationships/image" Target="../media/image56.jpe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50.jpeg"/><Relationship Id="rId11" Type="http://schemas.openxmlformats.org/officeDocument/2006/relationships/image" Target="../media/image55.jpeg"/><Relationship Id="rId5" Type="http://schemas.openxmlformats.org/officeDocument/2006/relationships/image" Target="../media/image49.jpeg"/><Relationship Id="rId10" Type="http://schemas.openxmlformats.org/officeDocument/2006/relationships/image" Target="../media/image54.jpeg"/><Relationship Id="rId4" Type="http://schemas.openxmlformats.org/officeDocument/2006/relationships/image" Target="../media/image48.tiff"/><Relationship Id="rId9" Type="http://schemas.openxmlformats.org/officeDocument/2006/relationships/image" Target="../media/image53.jpeg"/><Relationship Id="rId14" Type="http://schemas.openxmlformats.org/officeDocument/2006/relationships/image" Target="../media/image58.jpeg"/></Relationships>
</file>

<file path=ppt/slides/_rels/slide17.xml.rels><?xml version="1.0" encoding="UTF-8" standalone="yes"?>
<Relationships xmlns="http://schemas.openxmlformats.org/package/2006/relationships"><Relationship Id="rId8" Type="http://schemas.openxmlformats.org/officeDocument/2006/relationships/image" Target="../media/image65.png"/><Relationship Id="rId3" Type="http://schemas.openxmlformats.org/officeDocument/2006/relationships/image" Target="../media/image60.jpeg"/><Relationship Id="rId7" Type="http://schemas.openxmlformats.org/officeDocument/2006/relationships/image" Target="../media/image64.jpeg"/><Relationship Id="rId2" Type="http://schemas.openxmlformats.org/officeDocument/2006/relationships/image" Target="../media/image59.jpeg"/><Relationship Id="rId1" Type="http://schemas.openxmlformats.org/officeDocument/2006/relationships/slideLayout" Target="../slideLayouts/slideLayout7.xml"/><Relationship Id="rId6" Type="http://schemas.openxmlformats.org/officeDocument/2006/relationships/image" Target="../media/image63.jpeg"/><Relationship Id="rId11" Type="http://schemas.openxmlformats.org/officeDocument/2006/relationships/image" Target="../media/image68.png"/><Relationship Id="rId5" Type="http://schemas.openxmlformats.org/officeDocument/2006/relationships/image" Target="../media/image62.jpeg"/><Relationship Id="rId10" Type="http://schemas.openxmlformats.org/officeDocument/2006/relationships/image" Target="../media/image67.png"/><Relationship Id="rId4" Type="http://schemas.openxmlformats.org/officeDocument/2006/relationships/image" Target="../media/image61.jpeg"/><Relationship Id="rId9" Type="http://schemas.openxmlformats.org/officeDocument/2006/relationships/image" Target="../media/image66.jpeg"/></Relationships>
</file>

<file path=ppt/slides/_rels/slide18.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image" Target="../media/image69.jpeg"/><Relationship Id="rId1" Type="http://schemas.openxmlformats.org/officeDocument/2006/relationships/slideLayout" Target="../slideLayouts/slideLayout7.xml"/><Relationship Id="rId4" Type="http://schemas.openxmlformats.org/officeDocument/2006/relationships/image" Target="../media/image71.jpeg"/></Relationships>
</file>

<file path=ppt/slides/_rels/slide19.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72.jpeg"/><Relationship Id="rId1" Type="http://schemas.openxmlformats.org/officeDocument/2006/relationships/slideLayout" Target="../slideLayouts/slideLayout7.xml"/><Relationship Id="rId6" Type="http://schemas.microsoft.com/office/2007/relationships/hdphoto" Target="../media/hdphoto4.wdp"/><Relationship Id="rId5" Type="http://schemas.openxmlformats.org/officeDocument/2006/relationships/image" Target="../media/image74.png"/><Relationship Id="rId4" Type="http://schemas.microsoft.com/office/2007/relationships/hdphoto" Target="../media/hdphoto3.wdp"/></Relationships>
</file>

<file path=ppt/slides/_rels/slide20.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76.jpeg"/></Relationships>
</file>

<file path=ppt/slides/_rels/slide21.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image" Target="../media/image77.jpeg"/><Relationship Id="rId1" Type="http://schemas.openxmlformats.org/officeDocument/2006/relationships/slideLayout" Target="../slideLayouts/slideLayout7.xml"/><Relationship Id="rId4" Type="http://schemas.openxmlformats.org/officeDocument/2006/relationships/image" Target="../media/image79.png"/></Relationships>
</file>

<file path=ppt/slides/_rels/slide22.xml.rels><?xml version="1.0" encoding="UTF-8" standalone="yes"?>
<Relationships xmlns="http://schemas.openxmlformats.org/package/2006/relationships"><Relationship Id="rId3" Type="http://schemas.openxmlformats.org/officeDocument/2006/relationships/image" Target="../media/image80.jpeg"/><Relationship Id="rId2" Type="http://schemas.openxmlformats.org/officeDocument/2006/relationships/notesSlide" Target="../notesSlides/notesSlide13.xml"/><Relationship Id="rId1" Type="http://schemas.openxmlformats.org/officeDocument/2006/relationships/slideLayout" Target="../slideLayouts/slideLayout12.xml"/><Relationship Id="rId4" Type="http://schemas.openxmlformats.org/officeDocument/2006/relationships/image" Target="../media/image81.jpe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8" Type="http://schemas.openxmlformats.org/officeDocument/2006/relationships/image" Target="../media/image83.png"/><Relationship Id="rId3" Type="http://schemas.microsoft.com/office/2007/relationships/media" Target="../media/media2.wmv"/><Relationship Id="rId7" Type="http://schemas.openxmlformats.org/officeDocument/2006/relationships/image" Target="../media/image82.png"/><Relationship Id="rId2" Type="http://schemas.openxmlformats.org/officeDocument/2006/relationships/video" Target="../media/media1.wmv"/><Relationship Id="rId1" Type="http://schemas.microsoft.com/office/2007/relationships/media" Target="../media/media1.wmv"/><Relationship Id="rId6" Type="http://schemas.openxmlformats.org/officeDocument/2006/relationships/notesSlide" Target="../notesSlides/notesSlide15.xml"/><Relationship Id="rId5" Type="http://schemas.openxmlformats.org/officeDocument/2006/relationships/slideLayout" Target="../slideLayouts/slideLayout7.xml"/><Relationship Id="rId4" Type="http://schemas.openxmlformats.org/officeDocument/2006/relationships/video" Target="../media/media2.wmv"/></Relationships>
</file>

<file path=ppt/slides/_rels/slide25.xml.rels><?xml version="1.0" encoding="UTF-8" standalone="yes"?>
<Relationships xmlns="http://schemas.openxmlformats.org/package/2006/relationships"><Relationship Id="rId3" Type="http://schemas.openxmlformats.org/officeDocument/2006/relationships/image" Target="../media/image84.jpe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85.jpeg"/><Relationship Id="rId2" Type="http://schemas.openxmlformats.org/officeDocument/2006/relationships/notesSlide" Target="../notesSlides/notesSlide17.xml"/><Relationship Id="rId1" Type="http://schemas.openxmlformats.org/officeDocument/2006/relationships/slideLayout" Target="../slideLayouts/slideLayout7.xml"/><Relationship Id="rId5" Type="http://schemas.openxmlformats.org/officeDocument/2006/relationships/image" Target="../media/image87.jpeg"/><Relationship Id="rId4" Type="http://schemas.openxmlformats.org/officeDocument/2006/relationships/image" Target="../media/image86.jpeg"/></Relationships>
</file>

<file path=ppt/slides/_rels/slide27.xml.rels><?xml version="1.0" encoding="UTF-8" standalone="yes"?>
<Relationships xmlns="http://schemas.openxmlformats.org/package/2006/relationships"><Relationship Id="rId3" Type="http://schemas.openxmlformats.org/officeDocument/2006/relationships/image" Target="../media/image89.tiff"/><Relationship Id="rId2" Type="http://schemas.openxmlformats.org/officeDocument/2006/relationships/image" Target="../media/image88.tiff"/><Relationship Id="rId1" Type="http://schemas.openxmlformats.org/officeDocument/2006/relationships/slideLayout" Target="../slideLayouts/slideLayout7.xml"/><Relationship Id="rId5" Type="http://schemas.openxmlformats.org/officeDocument/2006/relationships/image" Target="../media/image91.tiff"/><Relationship Id="rId4" Type="http://schemas.openxmlformats.org/officeDocument/2006/relationships/image" Target="../media/image90.tiff"/></Relationships>
</file>

<file path=ppt/slides/_rels/slide28.xml.rels><?xml version="1.0" encoding="UTF-8" standalone="yes"?>
<Relationships xmlns="http://schemas.openxmlformats.org/package/2006/relationships"><Relationship Id="rId3" Type="http://schemas.openxmlformats.org/officeDocument/2006/relationships/image" Target="../media/image93.jpeg"/><Relationship Id="rId2" Type="http://schemas.openxmlformats.org/officeDocument/2006/relationships/image" Target="../media/image92.jpeg"/><Relationship Id="rId1" Type="http://schemas.openxmlformats.org/officeDocument/2006/relationships/slideLayout" Target="../slideLayouts/slideLayout7.xml"/><Relationship Id="rId6" Type="http://schemas.microsoft.com/office/2007/relationships/hdphoto" Target="../media/hdphoto5.wdp"/><Relationship Id="rId5" Type="http://schemas.openxmlformats.org/officeDocument/2006/relationships/image" Target="../media/image95.png"/><Relationship Id="rId4" Type="http://schemas.openxmlformats.org/officeDocument/2006/relationships/image" Target="../media/image94.jpeg"/></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96.jpeg"/><Relationship Id="rId2" Type="http://schemas.openxmlformats.org/officeDocument/2006/relationships/notesSlide" Target="../notesSlides/notesSlide19.xml"/><Relationship Id="rId1" Type="http://schemas.openxmlformats.org/officeDocument/2006/relationships/slideLayout" Target="../slideLayouts/slideLayout7.xml"/><Relationship Id="rId5" Type="http://schemas.openxmlformats.org/officeDocument/2006/relationships/image" Target="../media/image98.jpeg"/><Relationship Id="rId4" Type="http://schemas.openxmlformats.org/officeDocument/2006/relationships/image" Target="../media/image97.jpeg"/></Relationships>
</file>

<file path=ppt/slides/_rels/slide31.xml.rels><?xml version="1.0" encoding="UTF-8" standalone="yes"?>
<Relationships xmlns="http://schemas.openxmlformats.org/package/2006/relationships"><Relationship Id="rId3" Type="http://schemas.openxmlformats.org/officeDocument/2006/relationships/image" Target="../media/image100.tiff"/><Relationship Id="rId2" Type="http://schemas.openxmlformats.org/officeDocument/2006/relationships/image" Target="../media/image99.tiff"/><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102.jpeg"/><Relationship Id="rId2" Type="http://schemas.openxmlformats.org/officeDocument/2006/relationships/image" Target="../media/image101.jpeg"/><Relationship Id="rId1" Type="http://schemas.openxmlformats.org/officeDocument/2006/relationships/slideLayout" Target="../slideLayouts/slideLayout7.xml"/><Relationship Id="rId6" Type="http://schemas.openxmlformats.org/officeDocument/2006/relationships/image" Target="../media/image105.jpg"/><Relationship Id="rId5" Type="http://schemas.openxmlformats.org/officeDocument/2006/relationships/image" Target="../media/image104.png"/><Relationship Id="rId4" Type="http://schemas.openxmlformats.org/officeDocument/2006/relationships/image" Target="../media/image103.png"/></Relationships>
</file>

<file path=ppt/slides/_rels/slide34.xml.rels><?xml version="1.0" encoding="UTF-8" standalone="yes"?>
<Relationships xmlns="http://schemas.openxmlformats.org/package/2006/relationships"><Relationship Id="rId3" Type="http://schemas.openxmlformats.org/officeDocument/2006/relationships/image" Target="../media/image106.jpe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107.jpeg"/></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hyperlink" Target="https://www.heidelbergengineering.com/media/e-learning/IVTs/Retinal-Layers-interactive/index.html" TargetMode="External"/><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image" Target="../media/image108.png"/></Relationships>
</file>

<file path=ppt/slides/_rels/slide37.xml.rels><?xml version="1.0" encoding="UTF-8" standalone="yes"?>
<Relationships xmlns="http://schemas.openxmlformats.org/package/2006/relationships"><Relationship Id="rId3" Type="http://schemas.openxmlformats.org/officeDocument/2006/relationships/image" Target="../media/image109.jpe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110.pn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111.jpe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8" Type="http://schemas.microsoft.com/office/2007/relationships/hdphoto" Target="../media/hdphoto7.wdp"/><Relationship Id="rId3" Type="http://schemas.openxmlformats.org/officeDocument/2006/relationships/image" Target="../media/image112.jpeg"/><Relationship Id="rId7" Type="http://schemas.openxmlformats.org/officeDocument/2006/relationships/image" Target="../media/image115.png"/><Relationship Id="rId2" Type="http://schemas.openxmlformats.org/officeDocument/2006/relationships/notesSlide" Target="../notesSlides/notesSlide25.xml"/><Relationship Id="rId1" Type="http://schemas.openxmlformats.org/officeDocument/2006/relationships/slideLayout" Target="../slideLayouts/slideLayout4.xml"/><Relationship Id="rId6" Type="http://schemas.microsoft.com/office/2007/relationships/hdphoto" Target="../media/hdphoto6.wdp"/><Relationship Id="rId5" Type="http://schemas.openxmlformats.org/officeDocument/2006/relationships/image" Target="../media/image114.png"/><Relationship Id="rId4" Type="http://schemas.openxmlformats.org/officeDocument/2006/relationships/image" Target="../media/image113.jpeg"/></Relationships>
</file>

<file path=ppt/slides/_rels/slide41.xml.rels><?xml version="1.0" encoding="UTF-8" standalone="yes"?>
<Relationships xmlns="http://schemas.openxmlformats.org/package/2006/relationships"><Relationship Id="rId3" Type="http://schemas.openxmlformats.org/officeDocument/2006/relationships/image" Target="../media/image116.jpeg"/><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image" Target="../media/image119.png"/><Relationship Id="rId5" Type="http://schemas.openxmlformats.org/officeDocument/2006/relationships/image" Target="../media/image118.jpeg"/><Relationship Id="rId4" Type="http://schemas.openxmlformats.org/officeDocument/2006/relationships/image" Target="../media/image117.jpeg"/></Relationships>
</file>

<file path=ppt/slides/_rels/slide42.xml.rels><?xml version="1.0" encoding="UTF-8" standalone="yes"?>
<Relationships xmlns="http://schemas.openxmlformats.org/package/2006/relationships"><Relationship Id="rId3" Type="http://schemas.openxmlformats.org/officeDocument/2006/relationships/image" Target="../media/image120.tiff"/><Relationship Id="rId7" Type="http://schemas.openxmlformats.org/officeDocument/2006/relationships/image" Target="../media/image124.jpeg"/><Relationship Id="rId2" Type="http://schemas.openxmlformats.org/officeDocument/2006/relationships/notesSlide" Target="../notesSlides/notesSlide27.xml"/><Relationship Id="rId1" Type="http://schemas.openxmlformats.org/officeDocument/2006/relationships/slideLayout" Target="../slideLayouts/slideLayout14.xml"/><Relationship Id="rId6" Type="http://schemas.openxmlformats.org/officeDocument/2006/relationships/image" Target="../media/image123.jpeg"/><Relationship Id="rId5" Type="http://schemas.openxmlformats.org/officeDocument/2006/relationships/image" Target="../media/image122.png"/><Relationship Id="rId4" Type="http://schemas.openxmlformats.org/officeDocument/2006/relationships/image" Target="../media/image121.jpeg"/></Relationships>
</file>

<file path=ppt/slides/_rels/slide43.xml.rels><?xml version="1.0" encoding="UTF-8" standalone="yes"?>
<Relationships xmlns="http://schemas.openxmlformats.org/package/2006/relationships"><Relationship Id="rId3" Type="http://schemas.openxmlformats.org/officeDocument/2006/relationships/image" Target="../media/image125.tiff"/><Relationship Id="rId2" Type="http://schemas.openxmlformats.org/officeDocument/2006/relationships/notesSlide" Target="../notesSlides/notesSlide28.xml"/><Relationship Id="rId1" Type="http://schemas.openxmlformats.org/officeDocument/2006/relationships/slideLayout" Target="../slideLayouts/slideLayout2.xml"/><Relationship Id="rId5" Type="http://schemas.openxmlformats.org/officeDocument/2006/relationships/image" Target="../media/image127.jpeg"/><Relationship Id="rId4" Type="http://schemas.openxmlformats.org/officeDocument/2006/relationships/image" Target="../media/image126.jpeg"/></Relationships>
</file>

<file path=ppt/slides/_rels/slide44.xml.rels><?xml version="1.0" encoding="UTF-8" standalone="yes"?>
<Relationships xmlns="http://schemas.openxmlformats.org/package/2006/relationships"><Relationship Id="rId8" Type="http://schemas.openxmlformats.org/officeDocument/2006/relationships/image" Target="../media/image131.jpeg"/><Relationship Id="rId3" Type="http://schemas.openxmlformats.org/officeDocument/2006/relationships/slideLayout" Target="../slideLayouts/slideLayout7.xml"/><Relationship Id="rId7" Type="http://schemas.openxmlformats.org/officeDocument/2006/relationships/image" Target="../media/image130.tiff"/><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129.tiff"/><Relationship Id="rId5" Type="http://schemas.openxmlformats.org/officeDocument/2006/relationships/image" Target="../media/image128.jpeg"/><Relationship Id="rId10" Type="http://schemas.openxmlformats.org/officeDocument/2006/relationships/image" Target="../media/image133.png"/><Relationship Id="rId4" Type="http://schemas.openxmlformats.org/officeDocument/2006/relationships/notesSlide" Target="../notesSlides/notesSlide29.xml"/><Relationship Id="rId9" Type="http://schemas.openxmlformats.org/officeDocument/2006/relationships/image" Target="../media/image132.jpeg"/></Relationships>
</file>

<file path=ppt/slides/_rels/slide45.xml.rels><?xml version="1.0" encoding="UTF-8" standalone="yes"?>
<Relationships xmlns="http://schemas.openxmlformats.org/package/2006/relationships"><Relationship Id="rId3" Type="http://schemas.openxmlformats.org/officeDocument/2006/relationships/image" Target="../media/image134.png"/><Relationship Id="rId7" Type="http://schemas.microsoft.com/office/2007/relationships/hdphoto" Target="../media/hdphoto9.wdp"/><Relationship Id="rId2" Type="http://schemas.openxmlformats.org/officeDocument/2006/relationships/notesSlide" Target="../notesSlides/notesSlide30.xml"/><Relationship Id="rId1" Type="http://schemas.openxmlformats.org/officeDocument/2006/relationships/slideLayout" Target="../slideLayouts/slideLayout7.xml"/><Relationship Id="rId6" Type="http://schemas.openxmlformats.org/officeDocument/2006/relationships/image" Target="../media/image136.png"/><Relationship Id="rId5" Type="http://schemas.openxmlformats.org/officeDocument/2006/relationships/image" Target="../media/image135.jpeg"/><Relationship Id="rId4" Type="http://schemas.microsoft.com/office/2007/relationships/hdphoto" Target="../media/hdphoto8.wdp"/></Relationships>
</file>

<file path=ppt/slides/_rels/slide46.xml.rels><?xml version="1.0" encoding="UTF-8" standalone="yes"?>
<Relationships xmlns="http://schemas.openxmlformats.org/package/2006/relationships"><Relationship Id="rId8" Type="http://schemas.microsoft.com/office/2007/relationships/hdphoto" Target="../media/hdphoto11.wdp"/><Relationship Id="rId13" Type="http://schemas.openxmlformats.org/officeDocument/2006/relationships/image" Target="../media/image144.jpeg"/><Relationship Id="rId18" Type="http://schemas.microsoft.com/office/2007/relationships/hdphoto" Target="../media/hdphoto14.wdp"/><Relationship Id="rId3" Type="http://schemas.openxmlformats.org/officeDocument/2006/relationships/image" Target="../media/image137.png"/><Relationship Id="rId7" Type="http://schemas.openxmlformats.org/officeDocument/2006/relationships/image" Target="../media/image140.png"/><Relationship Id="rId12" Type="http://schemas.openxmlformats.org/officeDocument/2006/relationships/image" Target="../media/image143.jpeg"/><Relationship Id="rId17" Type="http://schemas.openxmlformats.org/officeDocument/2006/relationships/image" Target="../media/image147.png"/><Relationship Id="rId2" Type="http://schemas.openxmlformats.org/officeDocument/2006/relationships/notesSlide" Target="../notesSlides/notesSlide31.xml"/><Relationship Id="rId16" Type="http://schemas.microsoft.com/office/2007/relationships/hdphoto" Target="../media/hdphoto13.wdp"/><Relationship Id="rId1" Type="http://schemas.openxmlformats.org/officeDocument/2006/relationships/slideLayout" Target="../slideLayouts/slideLayout2.xml"/><Relationship Id="rId6" Type="http://schemas.microsoft.com/office/2007/relationships/hdphoto" Target="../media/hdphoto10.wdp"/><Relationship Id="rId11" Type="http://schemas.openxmlformats.org/officeDocument/2006/relationships/image" Target="../media/image142.jpeg"/><Relationship Id="rId5" Type="http://schemas.openxmlformats.org/officeDocument/2006/relationships/image" Target="../media/image139.png"/><Relationship Id="rId15" Type="http://schemas.openxmlformats.org/officeDocument/2006/relationships/image" Target="../media/image146.png"/><Relationship Id="rId10" Type="http://schemas.microsoft.com/office/2007/relationships/hdphoto" Target="../media/hdphoto12.wdp"/><Relationship Id="rId4" Type="http://schemas.openxmlformats.org/officeDocument/2006/relationships/image" Target="../media/image138.png"/><Relationship Id="rId9" Type="http://schemas.openxmlformats.org/officeDocument/2006/relationships/image" Target="../media/image141.png"/><Relationship Id="rId14" Type="http://schemas.openxmlformats.org/officeDocument/2006/relationships/image" Target="../media/image145.jpeg"/></Relationships>
</file>

<file path=ppt/slides/_rels/slide47.xml.rels><?xml version="1.0" encoding="UTF-8" standalone="yes"?>
<Relationships xmlns="http://schemas.openxmlformats.org/package/2006/relationships"><Relationship Id="rId8" Type="http://schemas.openxmlformats.org/officeDocument/2006/relationships/image" Target="../media/image153.png"/><Relationship Id="rId3" Type="http://schemas.openxmlformats.org/officeDocument/2006/relationships/image" Target="../media/image148.jpeg"/><Relationship Id="rId7" Type="http://schemas.openxmlformats.org/officeDocument/2006/relationships/image" Target="../media/image152.png"/><Relationship Id="rId2" Type="http://schemas.openxmlformats.org/officeDocument/2006/relationships/notesSlide" Target="../notesSlides/notesSlide32.xml"/><Relationship Id="rId1" Type="http://schemas.openxmlformats.org/officeDocument/2006/relationships/slideLayout" Target="../slideLayouts/slideLayout7.xml"/><Relationship Id="rId6" Type="http://schemas.openxmlformats.org/officeDocument/2006/relationships/image" Target="../media/image151.jpeg"/><Relationship Id="rId11" Type="http://schemas.microsoft.com/office/2007/relationships/hdphoto" Target="../media/hdphoto16.wdp"/><Relationship Id="rId5" Type="http://schemas.openxmlformats.org/officeDocument/2006/relationships/image" Target="../media/image150.jpeg"/><Relationship Id="rId10" Type="http://schemas.openxmlformats.org/officeDocument/2006/relationships/image" Target="../media/image154.png"/><Relationship Id="rId4" Type="http://schemas.openxmlformats.org/officeDocument/2006/relationships/image" Target="../media/image149.jpeg"/><Relationship Id="rId9" Type="http://schemas.microsoft.com/office/2007/relationships/hdphoto" Target="../media/hdphoto15.wdp"/></Relationships>
</file>

<file path=ppt/slides/_rels/slide48.xml.rels><?xml version="1.0" encoding="UTF-8" standalone="yes"?>
<Relationships xmlns="http://schemas.openxmlformats.org/package/2006/relationships"><Relationship Id="rId8" Type="http://schemas.microsoft.com/office/2007/relationships/hdphoto" Target="../media/hdphoto17.wdp"/><Relationship Id="rId3" Type="http://schemas.openxmlformats.org/officeDocument/2006/relationships/slideLayout" Target="../slideLayouts/slideLayout7.xml"/><Relationship Id="rId7" Type="http://schemas.openxmlformats.org/officeDocument/2006/relationships/image" Target="../media/image157.png"/><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156.jpeg"/><Relationship Id="rId5" Type="http://schemas.openxmlformats.org/officeDocument/2006/relationships/image" Target="../media/image155.jpeg"/><Relationship Id="rId4" Type="http://schemas.openxmlformats.org/officeDocument/2006/relationships/notesSlide" Target="../notesSlides/notesSlide33.xml"/><Relationship Id="rId9" Type="http://schemas.openxmlformats.org/officeDocument/2006/relationships/image" Target="../media/image158.png"/></Relationships>
</file>

<file path=ppt/slides/_rels/slide49.xml.rels><?xml version="1.0" encoding="UTF-8" standalone="yes"?>
<Relationships xmlns="http://schemas.openxmlformats.org/package/2006/relationships"><Relationship Id="rId3" Type="http://schemas.openxmlformats.org/officeDocument/2006/relationships/image" Target="../media/image159.emf"/><Relationship Id="rId2" Type="http://schemas.openxmlformats.org/officeDocument/2006/relationships/notesSlide" Target="../notesSlides/notesSlide34.xml"/><Relationship Id="rId1" Type="http://schemas.openxmlformats.org/officeDocument/2006/relationships/slideLayout" Target="../slideLayouts/slideLayout7.xml"/><Relationship Id="rId4" Type="http://schemas.openxmlformats.org/officeDocument/2006/relationships/image" Target="../media/image160.png"/></Relationships>
</file>

<file path=ppt/slides/_rels/slide50.xml.rels><?xml version="1.0" encoding="UTF-8" standalone="yes"?>
<Relationships xmlns="http://schemas.openxmlformats.org/package/2006/relationships"><Relationship Id="rId2" Type="http://schemas.openxmlformats.org/officeDocument/2006/relationships/image" Target="../media/image161.emf"/><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image" Target="../media/image162.pn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image" Target="../media/image163.pn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image" Target="../media/image164.emf"/><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2" Type="http://schemas.openxmlformats.org/officeDocument/2006/relationships/image" Target="../media/image165.pn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2" Type="http://schemas.openxmlformats.org/officeDocument/2006/relationships/image" Target="../media/image166.emf"/><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2" Type="http://schemas.openxmlformats.org/officeDocument/2006/relationships/image" Target="../media/image167.pn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2" Type="http://schemas.openxmlformats.org/officeDocument/2006/relationships/image" Target="../media/image168.emf"/><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2" Type="http://schemas.openxmlformats.org/officeDocument/2006/relationships/image" Target="../media/image169.pn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2" Type="http://schemas.openxmlformats.org/officeDocument/2006/relationships/image" Target="../media/image170.emf"/><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2" Type="http://schemas.openxmlformats.org/officeDocument/2006/relationships/image" Target="../media/image171.png"/><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3" Type="http://schemas.openxmlformats.org/officeDocument/2006/relationships/image" Target="../media/image173.png"/><Relationship Id="rId2" Type="http://schemas.openxmlformats.org/officeDocument/2006/relationships/image" Target="../media/image172.png"/><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2" Type="http://schemas.openxmlformats.org/officeDocument/2006/relationships/image" Target="../media/image174.png"/><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2" Type="http://schemas.openxmlformats.org/officeDocument/2006/relationships/image" Target="../media/image175.png"/><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2" Type="http://schemas.openxmlformats.org/officeDocument/2006/relationships/image" Target="../media/image176.png"/><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2" Type="http://schemas.openxmlformats.org/officeDocument/2006/relationships/image" Target="../media/image177.png"/><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2" Type="http://schemas.openxmlformats.org/officeDocument/2006/relationships/image" Target="../media/image178.png"/><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2" Type="http://schemas.openxmlformats.org/officeDocument/2006/relationships/image" Target="../media/image179.png"/><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2" Type="http://schemas.openxmlformats.org/officeDocument/2006/relationships/image" Target="../media/image180.png"/><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2" Type="http://schemas.openxmlformats.org/officeDocument/2006/relationships/image" Target="../media/image181.png"/><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2" Type="http://schemas.openxmlformats.org/officeDocument/2006/relationships/image" Target="../media/image182.png"/><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2" Type="http://schemas.openxmlformats.org/officeDocument/2006/relationships/image" Target="../media/image183.png"/><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2" Type="http://schemas.openxmlformats.org/officeDocument/2006/relationships/image" Target="../media/image184.png"/><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2" Type="http://schemas.openxmlformats.org/officeDocument/2006/relationships/image" Target="../media/image185.png"/><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2" Type="http://schemas.openxmlformats.org/officeDocument/2006/relationships/image" Target="../media/image186.png"/><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2" Type="http://schemas.openxmlformats.org/officeDocument/2006/relationships/image" Target="../media/image187.png"/><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2" Type="http://schemas.openxmlformats.org/officeDocument/2006/relationships/image" Target="../media/image188.emf"/><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2" Type="http://schemas.openxmlformats.org/officeDocument/2006/relationships/image" Target="../media/image189.png"/><Relationship Id="rId1" Type="http://schemas.openxmlformats.org/officeDocument/2006/relationships/slideLayout" Target="../slideLayouts/slideLayout7.xml"/></Relationships>
</file>

<file path=ppt/slides/_rels/slide78.xml.rels><?xml version="1.0" encoding="UTF-8" standalone="yes"?>
<Relationships xmlns="http://schemas.openxmlformats.org/package/2006/relationships"><Relationship Id="rId2" Type="http://schemas.openxmlformats.org/officeDocument/2006/relationships/image" Target="../media/image190.png"/><Relationship Id="rId1" Type="http://schemas.openxmlformats.org/officeDocument/2006/relationships/slideLayout" Target="../slideLayouts/slideLayout7.xml"/></Relationships>
</file>

<file path=ppt/slides/_rels/slide79.xml.rels><?xml version="1.0" encoding="UTF-8" standalone="yes"?>
<Relationships xmlns="http://schemas.openxmlformats.org/package/2006/relationships"><Relationship Id="rId2" Type="http://schemas.openxmlformats.org/officeDocument/2006/relationships/image" Target="../media/image191.emf"/><Relationship Id="rId1" Type="http://schemas.openxmlformats.org/officeDocument/2006/relationships/slideLayout" Target="../slideLayouts/slideLayout7.xml"/></Relationships>
</file>

<file path=ppt/slides/_rels/slide80.xml.rels><?xml version="1.0" encoding="UTF-8" standalone="yes"?>
<Relationships xmlns="http://schemas.openxmlformats.org/package/2006/relationships"><Relationship Id="rId2" Type="http://schemas.openxmlformats.org/officeDocument/2006/relationships/image" Target="../media/image192.png"/><Relationship Id="rId1" Type="http://schemas.openxmlformats.org/officeDocument/2006/relationships/slideLayout" Target="../slideLayouts/slideLayout7.xml"/></Relationships>
</file>

<file path=ppt/slides/_rels/slide81.xml.rels><?xml version="1.0" encoding="UTF-8" standalone="yes"?>
<Relationships xmlns="http://schemas.openxmlformats.org/package/2006/relationships"><Relationship Id="rId2" Type="http://schemas.openxmlformats.org/officeDocument/2006/relationships/image" Target="../media/image193.emf"/><Relationship Id="rId1" Type="http://schemas.openxmlformats.org/officeDocument/2006/relationships/slideLayout" Target="../slideLayouts/slideLayout7.xml"/></Relationships>
</file>

<file path=ppt/slides/_rels/slide82.xml.rels><?xml version="1.0" encoding="UTF-8" standalone="yes"?>
<Relationships xmlns="http://schemas.openxmlformats.org/package/2006/relationships"><Relationship Id="rId2" Type="http://schemas.openxmlformats.org/officeDocument/2006/relationships/image" Target="../media/image194.png"/><Relationship Id="rId1" Type="http://schemas.openxmlformats.org/officeDocument/2006/relationships/slideLayout" Target="../slideLayouts/slideLayout7.xml"/></Relationships>
</file>

<file path=ppt/slides/_rels/slide83.xml.rels><?xml version="1.0" encoding="UTF-8" standalone="yes"?>
<Relationships xmlns="http://schemas.openxmlformats.org/package/2006/relationships"><Relationship Id="rId2" Type="http://schemas.openxmlformats.org/officeDocument/2006/relationships/image" Target="../media/image195.emf"/><Relationship Id="rId1" Type="http://schemas.openxmlformats.org/officeDocument/2006/relationships/slideLayout" Target="../slideLayouts/slideLayout7.xml"/></Relationships>
</file>

<file path=ppt/slides/_rels/slide84.xml.rels><?xml version="1.0" encoding="UTF-8" standalone="yes"?>
<Relationships xmlns="http://schemas.openxmlformats.org/package/2006/relationships"><Relationship Id="rId2" Type="http://schemas.openxmlformats.org/officeDocument/2006/relationships/image" Target="../media/image196.png"/><Relationship Id="rId1" Type="http://schemas.openxmlformats.org/officeDocument/2006/relationships/slideLayout" Target="../slideLayouts/slideLayout7.xml"/></Relationships>
</file>

<file path=ppt/slides/_rels/slide85.xml.rels><?xml version="1.0" encoding="UTF-8" standalone="yes"?>
<Relationships xmlns="http://schemas.openxmlformats.org/package/2006/relationships"><Relationship Id="rId2" Type="http://schemas.openxmlformats.org/officeDocument/2006/relationships/image" Target="../media/image197.png"/><Relationship Id="rId1" Type="http://schemas.openxmlformats.org/officeDocument/2006/relationships/slideLayout" Target="../slideLayouts/slideLayout7.xml"/></Relationships>
</file>

<file path=ppt/slides/_rels/slide86.xml.rels><?xml version="1.0" encoding="UTF-8" standalone="yes"?>
<Relationships xmlns="http://schemas.openxmlformats.org/package/2006/relationships"><Relationship Id="rId2" Type="http://schemas.openxmlformats.org/officeDocument/2006/relationships/image" Target="../media/image198.png"/><Relationship Id="rId1" Type="http://schemas.openxmlformats.org/officeDocument/2006/relationships/slideLayout" Target="../slideLayouts/slideLayout7.xml"/></Relationships>
</file>

<file path=ppt/slides/_rels/slide87.xml.rels><?xml version="1.0" encoding="UTF-8" standalone="yes"?>
<Relationships xmlns="http://schemas.openxmlformats.org/package/2006/relationships"><Relationship Id="rId2" Type="http://schemas.openxmlformats.org/officeDocument/2006/relationships/image" Target="../media/image199.png"/><Relationship Id="rId1" Type="http://schemas.openxmlformats.org/officeDocument/2006/relationships/slideLayout" Target="../slideLayouts/slideLayout7.xml"/></Relationships>
</file>

<file path=ppt/slides/_rels/slide88.xml.rels><?xml version="1.0" encoding="UTF-8" standalone="yes"?>
<Relationships xmlns="http://schemas.openxmlformats.org/package/2006/relationships"><Relationship Id="rId2" Type="http://schemas.openxmlformats.org/officeDocument/2006/relationships/image" Target="../media/image200.png"/><Relationship Id="rId1" Type="http://schemas.openxmlformats.org/officeDocument/2006/relationships/slideLayout" Target="../slideLayouts/slideLayout7.xml"/></Relationships>
</file>

<file path=ppt/slides/_rels/slide89.xml.rels><?xml version="1.0" encoding="UTF-8" standalone="yes"?>
<Relationships xmlns="http://schemas.openxmlformats.org/package/2006/relationships"><Relationship Id="rId2" Type="http://schemas.openxmlformats.org/officeDocument/2006/relationships/image" Target="../media/image201.emf"/><Relationship Id="rId1" Type="http://schemas.openxmlformats.org/officeDocument/2006/relationships/slideLayout" Target="../slideLayouts/slideLayout7.xml"/></Relationships>
</file>

<file path=ppt/slides/_rels/slide90.xml.rels><?xml version="1.0" encoding="UTF-8" standalone="yes"?>
<Relationships xmlns="http://schemas.openxmlformats.org/package/2006/relationships"><Relationship Id="rId2" Type="http://schemas.openxmlformats.org/officeDocument/2006/relationships/image" Target="../media/image202.png"/><Relationship Id="rId1" Type="http://schemas.openxmlformats.org/officeDocument/2006/relationships/slideLayout" Target="../slideLayouts/slideLayout7.xml"/></Relationships>
</file>

<file path=ppt/slides/_rels/slide91.xml.rels><?xml version="1.0" encoding="UTF-8" standalone="yes"?>
<Relationships xmlns="http://schemas.openxmlformats.org/package/2006/relationships"><Relationship Id="rId2" Type="http://schemas.openxmlformats.org/officeDocument/2006/relationships/image" Target="../media/image203.jpeg"/><Relationship Id="rId1" Type="http://schemas.openxmlformats.org/officeDocument/2006/relationships/slideLayout" Target="../slideLayouts/slideLayout8.xml"/></Relationships>
</file>

<file path=ppt/slides/_rels/slide92.xml.rels><?xml version="1.0" encoding="UTF-8" standalone="yes"?>
<Relationships xmlns="http://schemas.openxmlformats.org/package/2006/relationships"><Relationship Id="rId2" Type="http://schemas.openxmlformats.org/officeDocument/2006/relationships/image" Target="../media/image204.jpg"/><Relationship Id="rId1" Type="http://schemas.openxmlformats.org/officeDocument/2006/relationships/slideLayout" Target="../slideLayouts/slideLayout7.xml"/></Relationships>
</file>

<file path=ppt/slides/_rels/slide93.xml.rels><?xml version="1.0" encoding="UTF-8" standalone="yes"?>
<Relationships xmlns="http://schemas.openxmlformats.org/package/2006/relationships"><Relationship Id="rId3" Type="http://schemas.openxmlformats.org/officeDocument/2006/relationships/image" Target="../media/image206.jpeg"/><Relationship Id="rId2" Type="http://schemas.openxmlformats.org/officeDocument/2006/relationships/image" Target="../media/image205.png"/><Relationship Id="rId1" Type="http://schemas.openxmlformats.org/officeDocument/2006/relationships/slideLayout" Target="../slideLayouts/slideLayout1.xml"/></Relationships>
</file>

<file path=ppt/slides/_rels/slide94.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8" Type="http://schemas.openxmlformats.org/officeDocument/2006/relationships/image" Target="../media/image213.jpeg"/><Relationship Id="rId3" Type="http://schemas.openxmlformats.org/officeDocument/2006/relationships/image" Target="../media/image208.tiff"/><Relationship Id="rId7" Type="http://schemas.openxmlformats.org/officeDocument/2006/relationships/image" Target="../media/image212.jpeg"/><Relationship Id="rId12" Type="http://schemas.microsoft.com/office/2007/relationships/hdphoto" Target="../media/hdphoto18.wdp"/><Relationship Id="rId2" Type="http://schemas.openxmlformats.org/officeDocument/2006/relationships/image" Target="../media/image207.png"/><Relationship Id="rId1" Type="http://schemas.openxmlformats.org/officeDocument/2006/relationships/slideLayout" Target="../slideLayouts/slideLayout2.xml"/><Relationship Id="rId6" Type="http://schemas.openxmlformats.org/officeDocument/2006/relationships/image" Target="../media/image211.jpeg"/><Relationship Id="rId11" Type="http://schemas.openxmlformats.org/officeDocument/2006/relationships/image" Target="../media/image216.png"/><Relationship Id="rId5" Type="http://schemas.openxmlformats.org/officeDocument/2006/relationships/image" Target="../media/image210.jpeg"/><Relationship Id="rId10" Type="http://schemas.openxmlformats.org/officeDocument/2006/relationships/image" Target="../media/image215.jpeg"/><Relationship Id="rId4" Type="http://schemas.openxmlformats.org/officeDocument/2006/relationships/image" Target="../media/image209.jpeg"/><Relationship Id="rId9" Type="http://schemas.openxmlformats.org/officeDocument/2006/relationships/image" Target="../media/image214.jpeg"/></Relationships>
</file>

<file path=ppt/slides/_rels/slide96.xml.rels><?xml version="1.0" encoding="UTF-8" standalone="yes"?>
<Relationships xmlns="http://schemas.openxmlformats.org/package/2006/relationships"><Relationship Id="rId8" Type="http://schemas.openxmlformats.org/officeDocument/2006/relationships/image" Target="../media/image220.jpeg"/><Relationship Id="rId3" Type="http://schemas.openxmlformats.org/officeDocument/2006/relationships/image" Target="../media/image217.jpeg"/><Relationship Id="rId7" Type="http://schemas.microsoft.com/office/2007/relationships/hdphoto" Target="../media/hdphoto20.wdp"/><Relationship Id="rId2" Type="http://schemas.openxmlformats.org/officeDocument/2006/relationships/image" Target="../media/image205.png"/><Relationship Id="rId1" Type="http://schemas.openxmlformats.org/officeDocument/2006/relationships/slideLayout" Target="../slideLayouts/slideLayout1.xml"/><Relationship Id="rId6" Type="http://schemas.openxmlformats.org/officeDocument/2006/relationships/image" Target="../media/image219.png"/><Relationship Id="rId5" Type="http://schemas.microsoft.com/office/2007/relationships/hdphoto" Target="../media/hdphoto19.wdp"/><Relationship Id="rId4" Type="http://schemas.openxmlformats.org/officeDocument/2006/relationships/image" Target="../media/image218.png"/></Relationships>
</file>

<file path=ppt/slides/_rels/slide97.xml.rels><?xml version="1.0" encoding="UTF-8" standalone="yes"?>
<Relationships xmlns="http://schemas.openxmlformats.org/package/2006/relationships"><Relationship Id="rId2" Type="http://schemas.openxmlformats.org/officeDocument/2006/relationships/image" Target="../media/image221.png"/><Relationship Id="rId1" Type="http://schemas.openxmlformats.org/officeDocument/2006/relationships/slideLayout" Target="../slideLayouts/slideLayout7.xml"/></Relationships>
</file>

<file path=ppt/slides/_rels/slide98.xml.rels><?xml version="1.0" encoding="UTF-8" standalone="yes"?>
<Relationships xmlns="http://schemas.openxmlformats.org/package/2006/relationships"><Relationship Id="rId3" Type="http://schemas.openxmlformats.org/officeDocument/2006/relationships/image" Target="../media/image223.png"/><Relationship Id="rId2" Type="http://schemas.openxmlformats.org/officeDocument/2006/relationships/image" Target="../media/image222.png"/><Relationship Id="rId1" Type="http://schemas.openxmlformats.org/officeDocument/2006/relationships/slideLayout" Target="../slideLayouts/slideLayout7.xml"/><Relationship Id="rId6" Type="http://schemas.microsoft.com/office/2007/relationships/hdphoto" Target="../media/hdphoto22.wdp"/><Relationship Id="rId5" Type="http://schemas.openxmlformats.org/officeDocument/2006/relationships/image" Target="../media/image224.png"/><Relationship Id="rId4" Type="http://schemas.microsoft.com/office/2007/relationships/hdphoto" Target="../media/hdphoto21.wdp"/></Relationships>
</file>

<file path=ppt/slides/_rels/slide99.xml.rels><?xml version="1.0" encoding="UTF-8" standalone="yes"?>
<Relationships xmlns="http://schemas.openxmlformats.org/package/2006/relationships"><Relationship Id="rId2" Type="http://schemas.openxmlformats.org/officeDocument/2006/relationships/image" Target="../media/image225.png"/><Relationship Id="rId1" Type="http://schemas.openxmlformats.org/officeDocument/2006/relationships/slideLayout" Target="../slideLayouts/slideLayout7.xml"/></Relationships>
</file>

<file path=ppt/slides/_rels/slide100.xml.rels><?xml version="1.0" encoding="UTF-8" standalone="yes"?>
<Relationships xmlns="http://schemas.openxmlformats.org/package/2006/relationships"><Relationship Id="rId3" Type="http://schemas.openxmlformats.org/officeDocument/2006/relationships/image" Target="../media/image226.jpeg"/><Relationship Id="rId2" Type="http://schemas.openxmlformats.org/officeDocument/2006/relationships/notesSlide" Target="../notesSlides/notesSlide36.xml"/><Relationship Id="rId1" Type="http://schemas.openxmlformats.org/officeDocument/2006/relationships/slideLayout" Target="../slideLayouts/slideLayout7.xml"/><Relationship Id="rId4" Type="http://schemas.openxmlformats.org/officeDocument/2006/relationships/image" Target="../media/image227.jpeg"/></Relationships>
</file>

<file path=ppt/slides/_rels/slide101.xml.rels><?xml version="1.0" encoding="UTF-8" standalone="yes"?>
<Relationships xmlns="http://schemas.openxmlformats.org/package/2006/relationships"><Relationship Id="rId3" Type="http://schemas.openxmlformats.org/officeDocument/2006/relationships/image" Target="../media/image228.png"/><Relationship Id="rId2" Type="http://schemas.openxmlformats.org/officeDocument/2006/relationships/notesSlide" Target="../notesSlides/notesSlide37.xml"/><Relationship Id="rId1" Type="http://schemas.openxmlformats.org/officeDocument/2006/relationships/slideLayout" Target="../slideLayouts/slideLayout7.xml"/><Relationship Id="rId6" Type="http://schemas.microsoft.com/office/2007/relationships/hdphoto" Target="../media/hdphoto24.wdp"/><Relationship Id="rId5" Type="http://schemas.openxmlformats.org/officeDocument/2006/relationships/image" Target="../media/image229.png"/><Relationship Id="rId4" Type="http://schemas.microsoft.com/office/2007/relationships/hdphoto" Target="../media/hdphoto23.wdp"/></Relationships>
</file>

<file path=ppt/slides/_rels/slide102.xml.rels><?xml version="1.0" encoding="UTF-8" standalone="yes"?>
<Relationships xmlns="http://schemas.openxmlformats.org/package/2006/relationships"><Relationship Id="rId3" Type="http://schemas.openxmlformats.org/officeDocument/2006/relationships/image" Target="../media/image230.png"/><Relationship Id="rId2" Type="http://schemas.openxmlformats.org/officeDocument/2006/relationships/notesSlide" Target="../notesSlides/notesSlide38.xml"/><Relationship Id="rId1" Type="http://schemas.openxmlformats.org/officeDocument/2006/relationships/slideLayout" Target="../slideLayouts/slideLayout7.xml"/><Relationship Id="rId6" Type="http://schemas.microsoft.com/office/2007/relationships/hdphoto" Target="../media/hdphoto26.wdp"/><Relationship Id="rId5" Type="http://schemas.openxmlformats.org/officeDocument/2006/relationships/image" Target="../media/image231.png"/><Relationship Id="rId4" Type="http://schemas.microsoft.com/office/2007/relationships/hdphoto" Target="../media/hdphoto25.wdp"/></Relationships>
</file>

<file path=ppt/slides/_rels/slide103.xml.rels><?xml version="1.0" encoding="UTF-8" standalone="yes"?>
<Relationships xmlns="http://schemas.openxmlformats.org/package/2006/relationships"><Relationship Id="rId3" Type="http://schemas.openxmlformats.org/officeDocument/2006/relationships/image" Target="../media/image232.png"/><Relationship Id="rId2" Type="http://schemas.openxmlformats.org/officeDocument/2006/relationships/notesSlide" Target="../notesSlides/notesSlide39.xml"/><Relationship Id="rId1" Type="http://schemas.openxmlformats.org/officeDocument/2006/relationships/slideLayout" Target="../slideLayouts/slideLayout7.xml"/><Relationship Id="rId6" Type="http://schemas.microsoft.com/office/2007/relationships/hdphoto" Target="../media/hdphoto28.wdp"/><Relationship Id="rId5" Type="http://schemas.openxmlformats.org/officeDocument/2006/relationships/image" Target="../media/image233.png"/><Relationship Id="rId4" Type="http://schemas.microsoft.com/office/2007/relationships/hdphoto" Target="../media/hdphoto27.wdp"/></Relationships>
</file>

<file path=ppt/slides/_rels/slide104.xml.rels><?xml version="1.0" encoding="UTF-8" standalone="yes"?>
<Relationships xmlns="http://schemas.openxmlformats.org/package/2006/relationships"><Relationship Id="rId3" Type="http://schemas.openxmlformats.org/officeDocument/2006/relationships/image" Target="../media/image234.png"/><Relationship Id="rId2" Type="http://schemas.openxmlformats.org/officeDocument/2006/relationships/notesSlide" Target="../notesSlides/notesSlide40.xml"/><Relationship Id="rId1" Type="http://schemas.openxmlformats.org/officeDocument/2006/relationships/slideLayout" Target="../slideLayouts/slideLayout7.xml"/><Relationship Id="rId6" Type="http://schemas.microsoft.com/office/2007/relationships/hdphoto" Target="../media/hdphoto30.wdp"/><Relationship Id="rId5" Type="http://schemas.openxmlformats.org/officeDocument/2006/relationships/image" Target="../media/image235.png"/><Relationship Id="rId4" Type="http://schemas.microsoft.com/office/2007/relationships/hdphoto" Target="../media/hdphoto29.wdp"/></Relationships>
</file>

<file path=ppt/slides/_rels/slide105.xml.rels><?xml version="1.0" encoding="UTF-8" standalone="yes"?>
<Relationships xmlns="http://schemas.openxmlformats.org/package/2006/relationships"><Relationship Id="rId3" Type="http://schemas.openxmlformats.org/officeDocument/2006/relationships/image" Target="../media/image236.png"/><Relationship Id="rId2" Type="http://schemas.openxmlformats.org/officeDocument/2006/relationships/notesSlide" Target="../notesSlides/notesSlide41.xml"/><Relationship Id="rId1" Type="http://schemas.openxmlformats.org/officeDocument/2006/relationships/slideLayout" Target="../slideLayouts/slideLayout7.xml"/><Relationship Id="rId6" Type="http://schemas.microsoft.com/office/2007/relationships/hdphoto" Target="../media/hdphoto32.wdp"/><Relationship Id="rId5" Type="http://schemas.openxmlformats.org/officeDocument/2006/relationships/image" Target="../media/image237.png"/><Relationship Id="rId4" Type="http://schemas.microsoft.com/office/2007/relationships/hdphoto" Target="../media/hdphoto31.wdp"/></Relationships>
</file>

<file path=ppt/slides/_rels/slide106.xml.rels><?xml version="1.0" encoding="UTF-8" standalone="yes"?>
<Relationships xmlns="http://schemas.openxmlformats.org/package/2006/relationships"><Relationship Id="rId8" Type="http://schemas.microsoft.com/office/2007/relationships/hdphoto" Target="../media/hdphoto35.wdp"/><Relationship Id="rId3" Type="http://schemas.openxmlformats.org/officeDocument/2006/relationships/image" Target="../media/image238.png"/><Relationship Id="rId7" Type="http://schemas.openxmlformats.org/officeDocument/2006/relationships/image" Target="../media/image240.png"/><Relationship Id="rId2" Type="http://schemas.openxmlformats.org/officeDocument/2006/relationships/notesSlide" Target="../notesSlides/notesSlide42.xml"/><Relationship Id="rId1" Type="http://schemas.openxmlformats.org/officeDocument/2006/relationships/slideLayout" Target="../slideLayouts/slideLayout7.xml"/><Relationship Id="rId6" Type="http://schemas.microsoft.com/office/2007/relationships/hdphoto" Target="../media/hdphoto34.wdp"/><Relationship Id="rId5" Type="http://schemas.openxmlformats.org/officeDocument/2006/relationships/image" Target="../media/image239.png"/><Relationship Id="rId10" Type="http://schemas.microsoft.com/office/2007/relationships/hdphoto" Target="../media/hdphoto36.wdp"/><Relationship Id="rId4" Type="http://schemas.microsoft.com/office/2007/relationships/hdphoto" Target="../media/hdphoto33.wdp"/><Relationship Id="rId9" Type="http://schemas.openxmlformats.org/officeDocument/2006/relationships/image" Target="../media/image241.png"/></Relationships>
</file>

<file path=ppt/slides/_rels/slide107.xml.rels><?xml version="1.0" encoding="UTF-8" standalone="yes"?>
<Relationships xmlns="http://schemas.openxmlformats.org/package/2006/relationships"><Relationship Id="rId8" Type="http://schemas.microsoft.com/office/2007/relationships/hdphoto" Target="../media/hdphoto39.wdp"/><Relationship Id="rId3" Type="http://schemas.openxmlformats.org/officeDocument/2006/relationships/image" Target="../media/image242.png"/><Relationship Id="rId7" Type="http://schemas.openxmlformats.org/officeDocument/2006/relationships/image" Target="../media/image244.png"/><Relationship Id="rId2" Type="http://schemas.openxmlformats.org/officeDocument/2006/relationships/notesSlide" Target="../notesSlides/notesSlide43.xml"/><Relationship Id="rId1" Type="http://schemas.openxmlformats.org/officeDocument/2006/relationships/slideLayout" Target="../slideLayouts/slideLayout7.xml"/><Relationship Id="rId6" Type="http://schemas.microsoft.com/office/2007/relationships/hdphoto" Target="../media/hdphoto38.wdp"/><Relationship Id="rId5" Type="http://schemas.openxmlformats.org/officeDocument/2006/relationships/image" Target="../media/image243.png"/><Relationship Id="rId4" Type="http://schemas.microsoft.com/office/2007/relationships/hdphoto" Target="../media/hdphoto37.wdp"/><Relationship Id="rId9" Type="http://schemas.openxmlformats.org/officeDocument/2006/relationships/image" Target="../media/image245.jpeg"/></Relationships>
</file>

<file path=ppt/slides/_rels/slide108.xml.rels><?xml version="1.0" encoding="UTF-8" standalone="yes"?>
<Relationships xmlns="http://schemas.openxmlformats.org/package/2006/relationships"><Relationship Id="rId8" Type="http://schemas.openxmlformats.org/officeDocument/2006/relationships/image" Target="../media/image250.png"/><Relationship Id="rId3" Type="http://schemas.openxmlformats.org/officeDocument/2006/relationships/image" Target="../media/image246.png"/><Relationship Id="rId7" Type="http://schemas.openxmlformats.org/officeDocument/2006/relationships/image" Target="../media/image249.jpeg"/><Relationship Id="rId2" Type="http://schemas.openxmlformats.org/officeDocument/2006/relationships/notesSlide" Target="../notesSlides/notesSlide44.xml"/><Relationship Id="rId1" Type="http://schemas.openxmlformats.org/officeDocument/2006/relationships/slideLayout" Target="../slideLayouts/slideLayout7.xml"/><Relationship Id="rId6" Type="http://schemas.openxmlformats.org/officeDocument/2006/relationships/image" Target="../media/image248.jpeg"/><Relationship Id="rId11" Type="http://schemas.microsoft.com/office/2007/relationships/hdphoto" Target="../media/hdphoto42.wdp"/><Relationship Id="rId5" Type="http://schemas.microsoft.com/office/2007/relationships/hdphoto" Target="../media/hdphoto40.wdp"/><Relationship Id="rId10" Type="http://schemas.openxmlformats.org/officeDocument/2006/relationships/image" Target="../media/image251.png"/><Relationship Id="rId4" Type="http://schemas.openxmlformats.org/officeDocument/2006/relationships/image" Target="../media/image247.png"/><Relationship Id="rId9" Type="http://schemas.microsoft.com/office/2007/relationships/hdphoto" Target="../media/hdphoto41.wdp"/></Relationships>
</file>

<file path=ppt/slides/_rels/slide109.xml.rels><?xml version="1.0" encoding="UTF-8" standalone="yes"?>
<Relationships xmlns="http://schemas.openxmlformats.org/package/2006/relationships"><Relationship Id="rId8" Type="http://schemas.microsoft.com/office/2007/relationships/hdphoto" Target="../media/hdphoto45.wdp"/><Relationship Id="rId13" Type="http://schemas.openxmlformats.org/officeDocument/2006/relationships/image" Target="../media/image257.png"/><Relationship Id="rId3" Type="http://schemas.openxmlformats.org/officeDocument/2006/relationships/image" Target="../media/image252.png"/><Relationship Id="rId7" Type="http://schemas.openxmlformats.org/officeDocument/2006/relationships/image" Target="../media/image254.png"/><Relationship Id="rId12" Type="http://schemas.microsoft.com/office/2007/relationships/hdphoto" Target="../media/hdphoto47.wdp"/><Relationship Id="rId2" Type="http://schemas.openxmlformats.org/officeDocument/2006/relationships/notesSlide" Target="../notesSlides/notesSlide45.xml"/><Relationship Id="rId1" Type="http://schemas.openxmlformats.org/officeDocument/2006/relationships/slideLayout" Target="../slideLayouts/slideLayout7.xml"/><Relationship Id="rId6" Type="http://schemas.microsoft.com/office/2007/relationships/hdphoto" Target="../media/hdphoto44.wdp"/><Relationship Id="rId11" Type="http://schemas.openxmlformats.org/officeDocument/2006/relationships/image" Target="../media/image256.png"/><Relationship Id="rId5" Type="http://schemas.openxmlformats.org/officeDocument/2006/relationships/image" Target="../media/image253.png"/><Relationship Id="rId10" Type="http://schemas.microsoft.com/office/2007/relationships/hdphoto" Target="../media/hdphoto46.wdp"/><Relationship Id="rId4" Type="http://schemas.microsoft.com/office/2007/relationships/hdphoto" Target="../media/hdphoto43.wdp"/><Relationship Id="rId9" Type="http://schemas.openxmlformats.org/officeDocument/2006/relationships/image" Target="../media/image255.png"/><Relationship Id="rId14" Type="http://schemas.microsoft.com/office/2007/relationships/hdphoto" Target="../media/hdphoto48.wdp"/></Relationships>
</file>

<file path=ppt/slides/_rels/slide110.xml.rels><?xml version="1.0" encoding="UTF-8" standalone="yes"?>
<Relationships xmlns="http://schemas.openxmlformats.org/package/2006/relationships"><Relationship Id="rId3" Type="http://schemas.openxmlformats.org/officeDocument/2006/relationships/image" Target="../media/image258.png"/><Relationship Id="rId2" Type="http://schemas.openxmlformats.org/officeDocument/2006/relationships/notesSlide" Target="../notesSlides/notesSlide46.xml"/><Relationship Id="rId1" Type="http://schemas.openxmlformats.org/officeDocument/2006/relationships/slideLayout" Target="../slideLayouts/slideLayout7.xml"/><Relationship Id="rId6" Type="http://schemas.microsoft.com/office/2007/relationships/hdphoto" Target="../media/hdphoto50.wdp"/><Relationship Id="rId5" Type="http://schemas.openxmlformats.org/officeDocument/2006/relationships/image" Target="../media/image259.png"/><Relationship Id="rId4" Type="http://schemas.microsoft.com/office/2007/relationships/hdphoto" Target="../media/hdphoto49.wdp"/></Relationships>
</file>

<file path=ppt/slides/_rels/slide111.xml.rels><?xml version="1.0" encoding="UTF-8" standalone="yes"?>
<Relationships xmlns="http://schemas.openxmlformats.org/package/2006/relationships"><Relationship Id="rId3" Type="http://schemas.openxmlformats.org/officeDocument/2006/relationships/image" Target="../media/image260.jpeg"/><Relationship Id="rId2" Type="http://schemas.openxmlformats.org/officeDocument/2006/relationships/notesSlide" Target="../notesSlides/notesSlide47.xml"/><Relationship Id="rId1" Type="http://schemas.openxmlformats.org/officeDocument/2006/relationships/slideLayout" Target="../slideLayouts/slideLayout7.xml"/><Relationship Id="rId4" Type="http://schemas.openxmlformats.org/officeDocument/2006/relationships/image" Target="../media/image261.tiff"/></Relationships>
</file>

<file path=ppt/slides/_rels/slide112.xml.rels><?xml version="1.0" encoding="UTF-8" standalone="yes"?>
<Relationships xmlns="http://schemas.openxmlformats.org/package/2006/relationships"><Relationship Id="rId8" Type="http://schemas.openxmlformats.org/officeDocument/2006/relationships/image" Target="../media/image267.jpeg"/><Relationship Id="rId3" Type="http://schemas.openxmlformats.org/officeDocument/2006/relationships/image" Target="../media/image262.jpeg"/><Relationship Id="rId7" Type="http://schemas.openxmlformats.org/officeDocument/2006/relationships/image" Target="../media/image266.jpeg"/><Relationship Id="rId2" Type="http://schemas.openxmlformats.org/officeDocument/2006/relationships/notesSlide" Target="../notesSlides/notesSlide48.xml"/><Relationship Id="rId1" Type="http://schemas.openxmlformats.org/officeDocument/2006/relationships/slideLayout" Target="../slideLayouts/slideLayout7.xml"/><Relationship Id="rId6" Type="http://schemas.openxmlformats.org/officeDocument/2006/relationships/image" Target="../media/image265.jpeg"/><Relationship Id="rId5" Type="http://schemas.openxmlformats.org/officeDocument/2006/relationships/image" Target="../media/image264.tiff"/><Relationship Id="rId4" Type="http://schemas.openxmlformats.org/officeDocument/2006/relationships/image" Target="../media/image263.tiff"/></Relationships>
</file>

<file path=ppt/slides/_rels/slide113.xml.rels><?xml version="1.0" encoding="UTF-8" standalone="yes"?>
<Relationships xmlns="http://schemas.openxmlformats.org/package/2006/relationships"><Relationship Id="rId8" Type="http://schemas.openxmlformats.org/officeDocument/2006/relationships/image" Target="../media/image273.jpeg"/><Relationship Id="rId3" Type="http://schemas.openxmlformats.org/officeDocument/2006/relationships/image" Target="../media/image268.tiff"/><Relationship Id="rId7" Type="http://schemas.openxmlformats.org/officeDocument/2006/relationships/image" Target="../media/image272.jpeg"/><Relationship Id="rId2" Type="http://schemas.openxmlformats.org/officeDocument/2006/relationships/notesSlide" Target="../notesSlides/notesSlide49.xml"/><Relationship Id="rId1" Type="http://schemas.openxmlformats.org/officeDocument/2006/relationships/slideLayout" Target="../slideLayouts/slideLayout7.xml"/><Relationship Id="rId6" Type="http://schemas.openxmlformats.org/officeDocument/2006/relationships/image" Target="../media/image271.jpeg"/><Relationship Id="rId5" Type="http://schemas.openxmlformats.org/officeDocument/2006/relationships/image" Target="../media/image270.jpeg"/><Relationship Id="rId4" Type="http://schemas.openxmlformats.org/officeDocument/2006/relationships/image" Target="../media/image269.jpeg"/><Relationship Id="rId9" Type="http://schemas.openxmlformats.org/officeDocument/2006/relationships/image" Target="../media/image274.jpeg"/></Relationships>
</file>

<file path=ppt/slides/_rels/slide114.xml.rels><?xml version="1.0" encoding="UTF-8" standalone="yes"?>
<Relationships xmlns="http://schemas.openxmlformats.org/package/2006/relationships"><Relationship Id="rId3" Type="http://schemas.openxmlformats.org/officeDocument/2006/relationships/image" Target="../media/image275.jpeg"/><Relationship Id="rId2" Type="http://schemas.openxmlformats.org/officeDocument/2006/relationships/notesSlide" Target="../notesSlides/notesSlide50.xml"/><Relationship Id="rId1" Type="http://schemas.openxmlformats.org/officeDocument/2006/relationships/slideLayout" Target="../slideLayouts/slideLayout7.xml"/><Relationship Id="rId6" Type="http://schemas.openxmlformats.org/officeDocument/2006/relationships/image" Target="../media/image278.jpeg"/><Relationship Id="rId5" Type="http://schemas.openxmlformats.org/officeDocument/2006/relationships/image" Target="../media/image277.jpeg"/><Relationship Id="rId4" Type="http://schemas.openxmlformats.org/officeDocument/2006/relationships/image" Target="../media/image276.jpeg"/></Relationships>
</file>

<file path=ppt/slides/_rels/slide115.xml.rels><?xml version="1.0" encoding="UTF-8" standalone="yes"?>
<Relationships xmlns="http://schemas.openxmlformats.org/package/2006/relationships"><Relationship Id="rId8" Type="http://schemas.openxmlformats.org/officeDocument/2006/relationships/image" Target="../media/image284.jpeg"/><Relationship Id="rId3" Type="http://schemas.openxmlformats.org/officeDocument/2006/relationships/image" Target="../media/image279.tiff"/><Relationship Id="rId7" Type="http://schemas.openxmlformats.org/officeDocument/2006/relationships/image" Target="../media/image283.jpeg"/><Relationship Id="rId2" Type="http://schemas.openxmlformats.org/officeDocument/2006/relationships/notesSlide" Target="../notesSlides/notesSlide51.xml"/><Relationship Id="rId1" Type="http://schemas.openxmlformats.org/officeDocument/2006/relationships/slideLayout" Target="../slideLayouts/slideLayout7.xml"/><Relationship Id="rId6" Type="http://schemas.openxmlformats.org/officeDocument/2006/relationships/image" Target="../media/image282.jpeg"/><Relationship Id="rId5" Type="http://schemas.openxmlformats.org/officeDocument/2006/relationships/image" Target="../media/image281.jpeg"/><Relationship Id="rId4" Type="http://schemas.openxmlformats.org/officeDocument/2006/relationships/image" Target="../media/image280.jpeg"/><Relationship Id="rId9" Type="http://schemas.openxmlformats.org/officeDocument/2006/relationships/image" Target="../media/image285.jpeg"/></Relationships>
</file>

<file path=ppt/slides/_rels/slide116.xml.rels><?xml version="1.0" encoding="UTF-8" standalone="yes"?>
<Relationships xmlns="http://schemas.openxmlformats.org/package/2006/relationships"><Relationship Id="rId3" Type="http://schemas.openxmlformats.org/officeDocument/2006/relationships/image" Target="../media/image286.jpeg"/><Relationship Id="rId2" Type="http://schemas.openxmlformats.org/officeDocument/2006/relationships/notesSlide" Target="../notesSlides/notesSlide52.xml"/><Relationship Id="rId1" Type="http://schemas.openxmlformats.org/officeDocument/2006/relationships/slideLayout" Target="../slideLayouts/slideLayout7.xml"/><Relationship Id="rId6" Type="http://schemas.openxmlformats.org/officeDocument/2006/relationships/image" Target="../media/image289.jpeg"/><Relationship Id="rId5" Type="http://schemas.openxmlformats.org/officeDocument/2006/relationships/image" Target="../media/image288.jpeg"/><Relationship Id="rId4" Type="http://schemas.openxmlformats.org/officeDocument/2006/relationships/image" Target="../media/image287.tiff"/></Relationships>
</file>

<file path=ppt/slides/_rels/slide117.xml.rels><?xml version="1.0" encoding="UTF-8" standalone="yes"?>
<Relationships xmlns="http://schemas.openxmlformats.org/package/2006/relationships"><Relationship Id="rId8" Type="http://schemas.openxmlformats.org/officeDocument/2006/relationships/image" Target="../media/image295.jpeg"/><Relationship Id="rId3" Type="http://schemas.openxmlformats.org/officeDocument/2006/relationships/image" Target="../media/image290.tiff"/><Relationship Id="rId7" Type="http://schemas.openxmlformats.org/officeDocument/2006/relationships/image" Target="../media/image294.jpeg"/><Relationship Id="rId2" Type="http://schemas.openxmlformats.org/officeDocument/2006/relationships/notesSlide" Target="../notesSlides/notesSlide53.xml"/><Relationship Id="rId1" Type="http://schemas.openxmlformats.org/officeDocument/2006/relationships/slideLayout" Target="../slideLayouts/slideLayout7.xml"/><Relationship Id="rId6" Type="http://schemas.openxmlformats.org/officeDocument/2006/relationships/image" Target="../media/image293.jpeg"/><Relationship Id="rId5" Type="http://schemas.openxmlformats.org/officeDocument/2006/relationships/image" Target="../media/image292.jpeg"/><Relationship Id="rId4" Type="http://schemas.openxmlformats.org/officeDocument/2006/relationships/image" Target="../media/image291.tiff"/><Relationship Id="rId9" Type="http://schemas.openxmlformats.org/officeDocument/2006/relationships/image" Target="../media/image296.jpeg"/></Relationships>
</file>

<file path=ppt/slides/_rels/slide118.xml.rels><?xml version="1.0" encoding="UTF-8" standalone="yes"?>
<Relationships xmlns="http://schemas.openxmlformats.org/package/2006/relationships"><Relationship Id="rId3" Type="http://schemas.openxmlformats.org/officeDocument/2006/relationships/image" Target="../media/image297.jpeg"/><Relationship Id="rId2" Type="http://schemas.openxmlformats.org/officeDocument/2006/relationships/notesSlide" Target="../notesSlides/notesSlide54.xml"/><Relationship Id="rId1" Type="http://schemas.openxmlformats.org/officeDocument/2006/relationships/slideLayout" Target="../slideLayouts/slideLayout7.xml"/><Relationship Id="rId6" Type="http://schemas.openxmlformats.org/officeDocument/2006/relationships/image" Target="../media/image300.jpeg"/><Relationship Id="rId5" Type="http://schemas.openxmlformats.org/officeDocument/2006/relationships/image" Target="../media/image299.jpeg"/><Relationship Id="rId4" Type="http://schemas.openxmlformats.org/officeDocument/2006/relationships/image" Target="../media/image298.jpeg"/></Relationships>
</file>

<file path=ppt/slides/_rels/slide119.xml.rels><?xml version="1.0" encoding="UTF-8" standalone="yes"?>
<Relationships xmlns="http://schemas.openxmlformats.org/package/2006/relationships"><Relationship Id="rId8" Type="http://schemas.openxmlformats.org/officeDocument/2006/relationships/image" Target="../media/image305.jpeg"/><Relationship Id="rId3" Type="http://schemas.microsoft.com/office/2007/relationships/hdphoto" Target="../media/hdphoto51.wdp"/><Relationship Id="rId7" Type="http://schemas.openxmlformats.org/officeDocument/2006/relationships/image" Target="../media/image304.jpeg"/><Relationship Id="rId2" Type="http://schemas.openxmlformats.org/officeDocument/2006/relationships/image" Target="../media/image301.png"/><Relationship Id="rId1" Type="http://schemas.openxmlformats.org/officeDocument/2006/relationships/slideLayout" Target="../slideLayouts/slideLayout7.xml"/><Relationship Id="rId6" Type="http://schemas.microsoft.com/office/2007/relationships/hdphoto" Target="../media/hdphoto52.wdp"/><Relationship Id="rId5" Type="http://schemas.openxmlformats.org/officeDocument/2006/relationships/image" Target="../media/image303.png"/><Relationship Id="rId10" Type="http://schemas.openxmlformats.org/officeDocument/2006/relationships/image" Target="../media/image307.jpeg"/><Relationship Id="rId4" Type="http://schemas.openxmlformats.org/officeDocument/2006/relationships/image" Target="../media/image302.tiff"/><Relationship Id="rId9" Type="http://schemas.openxmlformats.org/officeDocument/2006/relationships/image" Target="../media/image306.jpeg"/></Relationships>
</file>

<file path=ppt/slides/_rels/slide120.xml.rels><?xml version="1.0" encoding="UTF-8" standalone="yes"?>
<Relationships xmlns="http://schemas.openxmlformats.org/package/2006/relationships"><Relationship Id="rId3" Type="http://schemas.openxmlformats.org/officeDocument/2006/relationships/image" Target="../media/image309.jpeg"/><Relationship Id="rId7" Type="http://schemas.openxmlformats.org/officeDocument/2006/relationships/image" Target="../media/image206.jpeg"/><Relationship Id="rId2" Type="http://schemas.openxmlformats.org/officeDocument/2006/relationships/image" Target="../media/image308.jpeg"/><Relationship Id="rId1" Type="http://schemas.openxmlformats.org/officeDocument/2006/relationships/slideLayout" Target="../slideLayouts/slideLayout1.xml"/><Relationship Id="rId6" Type="http://schemas.openxmlformats.org/officeDocument/2006/relationships/image" Target="../media/image312.png"/><Relationship Id="rId5" Type="http://schemas.openxmlformats.org/officeDocument/2006/relationships/image" Target="../media/image311.jpeg"/><Relationship Id="rId4" Type="http://schemas.openxmlformats.org/officeDocument/2006/relationships/image" Target="../media/image310.jpeg"/></Relationships>
</file>

<file path=ppt/slides/_rels/slide121.xml.rels><?xml version="1.0" encoding="UTF-8" standalone="yes"?>
<Relationships xmlns="http://schemas.openxmlformats.org/package/2006/relationships"><Relationship Id="rId3" Type="http://schemas.openxmlformats.org/officeDocument/2006/relationships/image" Target="../media/image314.jpeg"/><Relationship Id="rId7" Type="http://schemas.openxmlformats.org/officeDocument/2006/relationships/image" Target="../media/image316.jpeg"/><Relationship Id="rId2" Type="http://schemas.openxmlformats.org/officeDocument/2006/relationships/image" Target="../media/image313.jpeg"/><Relationship Id="rId1" Type="http://schemas.openxmlformats.org/officeDocument/2006/relationships/slideLayout" Target="../slideLayouts/slideLayout2.xml"/><Relationship Id="rId6" Type="http://schemas.openxmlformats.org/officeDocument/2006/relationships/image" Target="../media/image312.png"/><Relationship Id="rId5" Type="http://schemas.openxmlformats.org/officeDocument/2006/relationships/image" Target="../media/image315.jpeg"/><Relationship Id="rId4" Type="http://schemas.openxmlformats.org/officeDocument/2006/relationships/image" Target="../media/image310.jpeg"/></Relationships>
</file>

<file path=ppt/slides/_rels/slide122.xml.rels><?xml version="1.0" encoding="UTF-8" standalone="yes"?>
<Relationships xmlns="http://schemas.openxmlformats.org/package/2006/relationships"><Relationship Id="rId2" Type="http://schemas.openxmlformats.org/officeDocument/2006/relationships/image" Target="../media/image317.png"/><Relationship Id="rId1" Type="http://schemas.openxmlformats.org/officeDocument/2006/relationships/slideLayout" Target="../slideLayouts/slideLayout7.xml"/></Relationships>
</file>

<file path=ppt/slides/_rels/slide123.xml.rels><?xml version="1.0" encoding="UTF-8" standalone="yes"?>
<Relationships xmlns="http://schemas.openxmlformats.org/package/2006/relationships"><Relationship Id="rId2" Type="http://schemas.openxmlformats.org/officeDocument/2006/relationships/image" Target="../media/image318.png"/><Relationship Id="rId1" Type="http://schemas.openxmlformats.org/officeDocument/2006/relationships/slideLayout" Target="../slideLayouts/slideLayout7.xml"/></Relationships>
</file>

<file path=ppt/slides/_rels/slide124.xml.rels><?xml version="1.0" encoding="UTF-8" standalone="yes"?>
<Relationships xmlns="http://schemas.openxmlformats.org/package/2006/relationships"><Relationship Id="rId3" Type="http://schemas.openxmlformats.org/officeDocument/2006/relationships/image" Target="../media/image320.png"/><Relationship Id="rId2" Type="http://schemas.openxmlformats.org/officeDocument/2006/relationships/image" Target="../media/image319.png"/><Relationship Id="rId1" Type="http://schemas.openxmlformats.org/officeDocument/2006/relationships/slideLayout" Target="../slideLayouts/slideLayout2.xml"/><Relationship Id="rId5" Type="http://schemas.openxmlformats.org/officeDocument/2006/relationships/image" Target="../media/image322.jpeg"/><Relationship Id="rId4" Type="http://schemas.openxmlformats.org/officeDocument/2006/relationships/image" Target="../media/image321.jpeg"/></Relationships>
</file>

<file path=ppt/slides/_rels/slide125.xml.rels><?xml version="1.0" encoding="UTF-8" standalone="yes"?>
<Relationships xmlns="http://schemas.openxmlformats.org/package/2006/relationships"><Relationship Id="rId8" Type="http://schemas.openxmlformats.org/officeDocument/2006/relationships/image" Target="../media/image328.png"/><Relationship Id="rId3" Type="http://schemas.openxmlformats.org/officeDocument/2006/relationships/image" Target="../media/image323.jpeg"/><Relationship Id="rId7" Type="http://schemas.openxmlformats.org/officeDocument/2006/relationships/image" Target="../media/image327.png"/><Relationship Id="rId2" Type="http://schemas.openxmlformats.org/officeDocument/2006/relationships/notesSlide" Target="../notesSlides/notesSlide55.xml"/><Relationship Id="rId1" Type="http://schemas.openxmlformats.org/officeDocument/2006/relationships/slideLayout" Target="../slideLayouts/slideLayout2.xml"/><Relationship Id="rId6" Type="http://schemas.openxmlformats.org/officeDocument/2006/relationships/image" Target="../media/image326.jpeg"/><Relationship Id="rId5" Type="http://schemas.openxmlformats.org/officeDocument/2006/relationships/image" Target="../media/image325.jpeg"/><Relationship Id="rId4" Type="http://schemas.openxmlformats.org/officeDocument/2006/relationships/image" Target="../media/image324.jpeg"/></Relationships>
</file>

<file path=ppt/slides/_rels/slide126.xml.rels><?xml version="1.0" encoding="UTF-8" standalone="yes"?>
<Relationships xmlns="http://schemas.openxmlformats.org/package/2006/relationships"><Relationship Id="rId2" Type="http://schemas.openxmlformats.org/officeDocument/2006/relationships/image" Target="../media/image329.jpeg"/><Relationship Id="rId1" Type="http://schemas.openxmlformats.org/officeDocument/2006/relationships/slideLayout" Target="../slideLayouts/slideLayout7.xml"/></Relationships>
</file>

<file path=ppt/slides/_rels/slide127.xml.rels><?xml version="1.0" encoding="UTF-8" standalone="yes"?>
<Relationships xmlns="http://schemas.openxmlformats.org/package/2006/relationships"><Relationship Id="rId8" Type="http://schemas.openxmlformats.org/officeDocument/2006/relationships/image" Target="../media/image334.jpeg"/><Relationship Id="rId3" Type="http://schemas.microsoft.com/office/2007/relationships/hdphoto" Target="../media/hdphoto53.wdp"/><Relationship Id="rId7" Type="http://schemas.openxmlformats.org/officeDocument/2006/relationships/image" Target="../media/image333.jpeg"/><Relationship Id="rId2" Type="http://schemas.openxmlformats.org/officeDocument/2006/relationships/image" Target="../media/image330.png"/><Relationship Id="rId1" Type="http://schemas.openxmlformats.org/officeDocument/2006/relationships/slideLayout" Target="../slideLayouts/slideLayout2.xml"/><Relationship Id="rId6" Type="http://schemas.openxmlformats.org/officeDocument/2006/relationships/image" Target="../media/image332.jpeg"/><Relationship Id="rId5" Type="http://schemas.microsoft.com/office/2007/relationships/hdphoto" Target="../media/hdphoto54.wdp"/><Relationship Id="rId4" Type="http://schemas.openxmlformats.org/officeDocument/2006/relationships/image" Target="../media/image331.png"/></Relationships>
</file>

<file path=ppt/slides/_rels/slide128.xml.rels><?xml version="1.0" encoding="UTF-8" standalone="yes"?>
<Relationships xmlns="http://schemas.openxmlformats.org/package/2006/relationships"><Relationship Id="rId3" Type="http://schemas.openxmlformats.org/officeDocument/2006/relationships/image" Target="../media/image336.jpeg"/><Relationship Id="rId2" Type="http://schemas.openxmlformats.org/officeDocument/2006/relationships/image" Target="../media/image335.jpeg"/><Relationship Id="rId1" Type="http://schemas.openxmlformats.org/officeDocument/2006/relationships/slideLayout" Target="../slideLayouts/slideLayout2.xml"/><Relationship Id="rId6" Type="http://schemas.openxmlformats.org/officeDocument/2006/relationships/image" Target="../media/image339.jpeg"/><Relationship Id="rId5" Type="http://schemas.openxmlformats.org/officeDocument/2006/relationships/image" Target="../media/image338.jpeg"/><Relationship Id="rId4" Type="http://schemas.openxmlformats.org/officeDocument/2006/relationships/image" Target="../media/image337.jpeg"/></Relationships>
</file>

<file path=ppt/slides/_rels/slide129.xml.rels><?xml version="1.0" encoding="UTF-8" standalone="yes"?>
<Relationships xmlns="http://schemas.openxmlformats.org/package/2006/relationships"><Relationship Id="rId3" Type="http://schemas.openxmlformats.org/officeDocument/2006/relationships/image" Target="../media/image341.jpeg"/><Relationship Id="rId2" Type="http://schemas.openxmlformats.org/officeDocument/2006/relationships/image" Target="../media/image340.jpeg"/><Relationship Id="rId1" Type="http://schemas.openxmlformats.org/officeDocument/2006/relationships/slideLayout" Target="../slideLayouts/slideLayout2.xml"/></Relationships>
</file>

<file path=ppt/slides/_rels/slide130.xml.rels><?xml version="1.0" encoding="UTF-8" standalone="yes"?>
<Relationships xmlns="http://schemas.openxmlformats.org/package/2006/relationships"><Relationship Id="rId2" Type="http://schemas.openxmlformats.org/officeDocument/2006/relationships/image" Target="../media/image342.jpeg"/><Relationship Id="rId1" Type="http://schemas.openxmlformats.org/officeDocument/2006/relationships/slideLayout" Target="../slideLayouts/slideLayout2.xml"/></Relationships>
</file>

<file path=ppt/slides/_rels/slide131.xml.rels><?xml version="1.0" encoding="UTF-8" standalone="yes"?>
<Relationships xmlns="http://schemas.openxmlformats.org/package/2006/relationships"><Relationship Id="rId3" Type="http://schemas.openxmlformats.org/officeDocument/2006/relationships/image" Target="../media/image344.jpeg"/><Relationship Id="rId2" Type="http://schemas.openxmlformats.org/officeDocument/2006/relationships/image" Target="../media/image343.jpeg"/><Relationship Id="rId1" Type="http://schemas.openxmlformats.org/officeDocument/2006/relationships/slideLayout" Target="../slideLayouts/slideLayout2.xml"/><Relationship Id="rId5" Type="http://schemas.openxmlformats.org/officeDocument/2006/relationships/image" Target="../media/image346.jpeg"/><Relationship Id="rId4" Type="http://schemas.openxmlformats.org/officeDocument/2006/relationships/image" Target="../media/image345.jpeg"/></Relationships>
</file>

<file path=ppt/slides/_rels/slide132.xml.rels><?xml version="1.0" encoding="UTF-8" standalone="yes"?>
<Relationships xmlns="http://schemas.openxmlformats.org/package/2006/relationships"><Relationship Id="rId2" Type="http://schemas.openxmlformats.org/officeDocument/2006/relationships/image" Target="../media/image347.jpeg"/><Relationship Id="rId1" Type="http://schemas.openxmlformats.org/officeDocument/2006/relationships/slideLayout" Target="../slideLayouts/slideLayout2.xml"/></Relationships>
</file>

<file path=ppt/slides/_rels/slide133.xml.rels><?xml version="1.0" encoding="UTF-8" standalone="yes"?>
<Relationships xmlns="http://schemas.openxmlformats.org/package/2006/relationships"><Relationship Id="rId3" Type="http://schemas.openxmlformats.org/officeDocument/2006/relationships/image" Target="../media/image349.png"/><Relationship Id="rId7" Type="http://schemas.microsoft.com/office/2007/relationships/hdphoto" Target="../media/hdphoto56.wdp"/><Relationship Id="rId2" Type="http://schemas.openxmlformats.org/officeDocument/2006/relationships/image" Target="../media/image348.jpeg"/><Relationship Id="rId1" Type="http://schemas.openxmlformats.org/officeDocument/2006/relationships/slideLayout" Target="../slideLayouts/slideLayout2.xml"/><Relationship Id="rId6" Type="http://schemas.openxmlformats.org/officeDocument/2006/relationships/image" Target="../media/image351.png"/><Relationship Id="rId5" Type="http://schemas.openxmlformats.org/officeDocument/2006/relationships/image" Target="../media/image350.jpeg"/><Relationship Id="rId4" Type="http://schemas.microsoft.com/office/2007/relationships/hdphoto" Target="../media/hdphoto55.wdp"/></Relationships>
</file>

<file path=ppt/slides/_rels/slide134.xml.rels><?xml version="1.0" encoding="UTF-8" standalone="yes"?>
<Relationships xmlns="http://schemas.openxmlformats.org/package/2006/relationships"><Relationship Id="rId2" Type="http://schemas.openxmlformats.org/officeDocument/2006/relationships/image" Target="../media/image352.jpeg"/><Relationship Id="rId1" Type="http://schemas.openxmlformats.org/officeDocument/2006/relationships/slideLayout" Target="../slideLayouts/slideLayout2.xml"/></Relationships>
</file>

<file path=ppt/slides/_rels/slide135.xml.rels><?xml version="1.0" encoding="UTF-8" standalone="yes"?>
<Relationships xmlns="http://schemas.openxmlformats.org/package/2006/relationships"><Relationship Id="rId2" Type="http://schemas.openxmlformats.org/officeDocument/2006/relationships/image" Target="../media/image353.jpeg"/><Relationship Id="rId1" Type="http://schemas.openxmlformats.org/officeDocument/2006/relationships/slideLayout" Target="../slideLayouts/slideLayout2.xml"/></Relationships>
</file>

<file path=ppt/slides/_rels/slide136.xml.rels><?xml version="1.0" encoding="UTF-8" standalone="yes"?>
<Relationships xmlns="http://schemas.openxmlformats.org/package/2006/relationships"><Relationship Id="rId2" Type="http://schemas.openxmlformats.org/officeDocument/2006/relationships/image" Target="../media/image354.jpeg"/><Relationship Id="rId1" Type="http://schemas.openxmlformats.org/officeDocument/2006/relationships/slideLayout" Target="../slideLayouts/slideLayout2.xml"/></Relationships>
</file>

<file path=ppt/slides/_rels/slide137.xml.rels><?xml version="1.0" encoding="UTF-8" standalone="yes"?>
<Relationships xmlns="http://schemas.openxmlformats.org/package/2006/relationships"><Relationship Id="rId3" Type="http://schemas.openxmlformats.org/officeDocument/2006/relationships/image" Target="../media/image356.jpeg"/><Relationship Id="rId2" Type="http://schemas.openxmlformats.org/officeDocument/2006/relationships/image" Target="../media/image355.jpeg"/><Relationship Id="rId1" Type="http://schemas.openxmlformats.org/officeDocument/2006/relationships/slideLayout" Target="../slideLayouts/slideLayout2.xml"/><Relationship Id="rId5" Type="http://schemas.openxmlformats.org/officeDocument/2006/relationships/image" Target="../media/image358.jpeg"/><Relationship Id="rId4" Type="http://schemas.openxmlformats.org/officeDocument/2006/relationships/image" Target="../media/image357.jpeg"/></Relationships>
</file>

<file path=ppt/slides/_rels/slide138.xml.rels><?xml version="1.0" encoding="UTF-8" standalone="yes"?>
<Relationships xmlns="http://schemas.openxmlformats.org/package/2006/relationships"><Relationship Id="rId3" Type="http://schemas.openxmlformats.org/officeDocument/2006/relationships/image" Target="../media/image360.jpeg"/><Relationship Id="rId2" Type="http://schemas.openxmlformats.org/officeDocument/2006/relationships/image" Target="../media/image359.jpeg"/><Relationship Id="rId1" Type="http://schemas.openxmlformats.org/officeDocument/2006/relationships/slideLayout" Target="../slideLayouts/slideLayout2.xml"/></Relationships>
</file>

<file path=ppt/slides/_rels/slide139.xml.rels><?xml version="1.0" encoding="UTF-8" standalone="yes"?>
<Relationships xmlns="http://schemas.openxmlformats.org/package/2006/relationships"><Relationship Id="rId3" Type="http://schemas.openxmlformats.org/officeDocument/2006/relationships/image" Target="../media/image362.jpeg"/><Relationship Id="rId2" Type="http://schemas.openxmlformats.org/officeDocument/2006/relationships/image" Target="../media/image361.jpeg"/><Relationship Id="rId1" Type="http://schemas.openxmlformats.org/officeDocument/2006/relationships/slideLayout" Target="../slideLayouts/slideLayout2.xml"/></Relationships>
</file>

<file path=ppt/slides/_rels/slide140.xml.rels><?xml version="1.0" encoding="UTF-8" standalone="yes"?>
<Relationships xmlns="http://schemas.openxmlformats.org/package/2006/relationships"><Relationship Id="rId2" Type="http://schemas.openxmlformats.org/officeDocument/2006/relationships/image" Target="../media/image363.jpeg"/><Relationship Id="rId1" Type="http://schemas.openxmlformats.org/officeDocument/2006/relationships/slideLayout" Target="../slideLayouts/slideLayout2.xml"/></Relationships>
</file>

<file path=ppt/slides/_rels/slide141.xml.rels><?xml version="1.0" encoding="UTF-8" standalone="yes"?>
<Relationships xmlns="http://schemas.openxmlformats.org/package/2006/relationships"><Relationship Id="rId2" Type="http://schemas.openxmlformats.org/officeDocument/2006/relationships/image" Target="../media/image364.jpeg"/><Relationship Id="rId1" Type="http://schemas.openxmlformats.org/officeDocument/2006/relationships/slideLayout" Target="../slideLayouts/slideLayout2.xml"/></Relationships>
</file>

<file path=ppt/slides/_rels/slide142.xml.rels><?xml version="1.0" encoding="UTF-8" standalone="yes"?>
<Relationships xmlns="http://schemas.openxmlformats.org/package/2006/relationships"><Relationship Id="rId2" Type="http://schemas.openxmlformats.org/officeDocument/2006/relationships/image" Target="../media/image365.jpeg"/><Relationship Id="rId1" Type="http://schemas.openxmlformats.org/officeDocument/2006/relationships/slideLayout" Target="../slideLayouts/slideLayout2.xml"/></Relationships>
</file>

<file path=ppt/slides/_rels/slide143.xml.rels><?xml version="1.0" encoding="UTF-8" standalone="yes"?>
<Relationships xmlns="http://schemas.openxmlformats.org/package/2006/relationships"><Relationship Id="rId2" Type="http://schemas.openxmlformats.org/officeDocument/2006/relationships/image" Target="../media/image366.jpeg"/><Relationship Id="rId1" Type="http://schemas.openxmlformats.org/officeDocument/2006/relationships/slideLayout" Target="../slideLayouts/slideLayout2.xml"/></Relationships>
</file>

<file path=ppt/slides/_rels/slide144.xml.rels><?xml version="1.0" encoding="UTF-8" standalone="yes"?>
<Relationships xmlns="http://schemas.openxmlformats.org/package/2006/relationships"><Relationship Id="rId2" Type="http://schemas.openxmlformats.org/officeDocument/2006/relationships/image" Target="../media/image367.jpeg"/><Relationship Id="rId1" Type="http://schemas.openxmlformats.org/officeDocument/2006/relationships/slideLayout" Target="../slideLayouts/slideLayout2.xml"/></Relationships>
</file>

<file path=ppt/slides/_rels/slide145.xml.rels><?xml version="1.0" encoding="UTF-8" standalone="yes"?>
<Relationships xmlns="http://schemas.openxmlformats.org/package/2006/relationships"><Relationship Id="rId3" Type="http://schemas.openxmlformats.org/officeDocument/2006/relationships/image" Target="../media/image369.jpeg"/><Relationship Id="rId2" Type="http://schemas.openxmlformats.org/officeDocument/2006/relationships/image" Target="../media/image368.jpeg"/><Relationship Id="rId1" Type="http://schemas.openxmlformats.org/officeDocument/2006/relationships/slideLayout" Target="../slideLayouts/slideLayout2.xml"/><Relationship Id="rId4" Type="http://schemas.openxmlformats.org/officeDocument/2006/relationships/image" Target="../media/image370.jpeg"/></Relationships>
</file>

<file path=ppt/slides/_rels/slide146.xml.rels><?xml version="1.0" encoding="UTF-8" standalone="yes"?>
<Relationships xmlns="http://schemas.openxmlformats.org/package/2006/relationships"><Relationship Id="rId3" Type="http://schemas.openxmlformats.org/officeDocument/2006/relationships/image" Target="../media/image372.jpeg"/><Relationship Id="rId2" Type="http://schemas.openxmlformats.org/officeDocument/2006/relationships/image" Target="../media/image371.jpeg"/><Relationship Id="rId1" Type="http://schemas.openxmlformats.org/officeDocument/2006/relationships/slideLayout" Target="../slideLayouts/slideLayout2.xml"/></Relationships>
</file>

<file path=ppt/slides/_rels/slide147.xml.rels><?xml version="1.0" encoding="UTF-8" standalone="yes"?>
<Relationships xmlns="http://schemas.openxmlformats.org/package/2006/relationships"><Relationship Id="rId3" Type="http://schemas.openxmlformats.org/officeDocument/2006/relationships/image" Target="../media/image374.png"/><Relationship Id="rId2" Type="http://schemas.openxmlformats.org/officeDocument/2006/relationships/image" Target="../media/image373.jpeg"/><Relationship Id="rId1" Type="http://schemas.openxmlformats.org/officeDocument/2006/relationships/slideLayout" Target="../slideLayouts/slideLayout2.xml"/><Relationship Id="rId5" Type="http://schemas.openxmlformats.org/officeDocument/2006/relationships/image" Target="../media/image375.jpeg"/><Relationship Id="rId4" Type="http://schemas.microsoft.com/office/2007/relationships/hdphoto" Target="../media/hdphoto57.wdp"/></Relationships>
</file>

<file path=ppt/slides/_rels/slide148.xml.rels><?xml version="1.0" encoding="UTF-8" standalone="yes"?>
<Relationships xmlns="http://schemas.openxmlformats.org/package/2006/relationships"><Relationship Id="rId3" Type="http://schemas.openxmlformats.org/officeDocument/2006/relationships/image" Target="../media/image377.jpeg"/><Relationship Id="rId2" Type="http://schemas.openxmlformats.org/officeDocument/2006/relationships/image" Target="../media/image376.jpeg"/><Relationship Id="rId1" Type="http://schemas.openxmlformats.org/officeDocument/2006/relationships/slideLayout" Target="../slideLayouts/slideLayout2.xml"/><Relationship Id="rId5" Type="http://schemas.openxmlformats.org/officeDocument/2006/relationships/image" Target="../media/image379.jpeg"/><Relationship Id="rId4" Type="http://schemas.openxmlformats.org/officeDocument/2006/relationships/image" Target="../media/image378.jpeg"/></Relationships>
</file>

<file path=ppt/slides/_rels/slide149.xml.rels><?xml version="1.0" encoding="UTF-8" standalone="yes"?>
<Relationships xmlns="http://schemas.openxmlformats.org/package/2006/relationships"><Relationship Id="rId3" Type="http://schemas.openxmlformats.org/officeDocument/2006/relationships/image" Target="../media/image381.jpeg"/><Relationship Id="rId7" Type="http://schemas.microsoft.com/office/2007/relationships/hdphoto" Target="../media/hdphoto59.wdp"/><Relationship Id="rId2" Type="http://schemas.openxmlformats.org/officeDocument/2006/relationships/image" Target="../media/image380.jpeg"/><Relationship Id="rId1" Type="http://schemas.openxmlformats.org/officeDocument/2006/relationships/slideLayout" Target="../slideLayouts/slideLayout2.xml"/><Relationship Id="rId6" Type="http://schemas.openxmlformats.org/officeDocument/2006/relationships/image" Target="../media/image383.png"/><Relationship Id="rId5" Type="http://schemas.microsoft.com/office/2007/relationships/hdphoto" Target="../media/hdphoto58.wdp"/><Relationship Id="rId4" Type="http://schemas.openxmlformats.org/officeDocument/2006/relationships/image" Target="../media/image382.png"/></Relationships>
</file>

<file path=ppt/slides/_rels/slide150.xml.rels><?xml version="1.0" encoding="UTF-8" standalone="yes"?>
<Relationships xmlns="http://schemas.openxmlformats.org/package/2006/relationships"><Relationship Id="rId3" Type="http://schemas.openxmlformats.org/officeDocument/2006/relationships/image" Target="../media/image384.png"/><Relationship Id="rId2" Type="http://schemas.openxmlformats.org/officeDocument/2006/relationships/notesSlide" Target="../notesSlides/notesSlide56.xml"/><Relationship Id="rId1" Type="http://schemas.openxmlformats.org/officeDocument/2006/relationships/slideLayout" Target="../slideLayouts/slideLayout1.xml"/></Relationships>
</file>

<file path=ppt/slides/_rels/slide15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52.xml.rels><?xml version="1.0" encoding="UTF-8" standalone="yes"?>
<Relationships xmlns="http://schemas.openxmlformats.org/package/2006/relationships"><Relationship Id="rId8" Type="http://schemas.openxmlformats.org/officeDocument/2006/relationships/image" Target="../media/image391.png"/><Relationship Id="rId13" Type="http://schemas.openxmlformats.org/officeDocument/2006/relationships/image" Target="../media/image396.svg"/><Relationship Id="rId3" Type="http://schemas.openxmlformats.org/officeDocument/2006/relationships/image" Target="../media/image386.png"/><Relationship Id="rId7" Type="http://schemas.openxmlformats.org/officeDocument/2006/relationships/image" Target="../media/image390.png"/><Relationship Id="rId12" Type="http://schemas.openxmlformats.org/officeDocument/2006/relationships/image" Target="../media/image395.png"/><Relationship Id="rId2" Type="http://schemas.openxmlformats.org/officeDocument/2006/relationships/image" Target="../media/image385.png"/><Relationship Id="rId1" Type="http://schemas.openxmlformats.org/officeDocument/2006/relationships/slideLayout" Target="../slideLayouts/slideLayout16.xml"/><Relationship Id="rId6" Type="http://schemas.openxmlformats.org/officeDocument/2006/relationships/image" Target="../media/image389.png"/><Relationship Id="rId11" Type="http://schemas.openxmlformats.org/officeDocument/2006/relationships/image" Target="../media/image394.svg"/><Relationship Id="rId5" Type="http://schemas.openxmlformats.org/officeDocument/2006/relationships/image" Target="../media/image388.png"/><Relationship Id="rId15" Type="http://schemas.openxmlformats.org/officeDocument/2006/relationships/image" Target="../media/image398.svg"/><Relationship Id="rId10" Type="http://schemas.openxmlformats.org/officeDocument/2006/relationships/image" Target="../media/image393.png"/><Relationship Id="rId4" Type="http://schemas.openxmlformats.org/officeDocument/2006/relationships/image" Target="../media/image387.png"/><Relationship Id="rId9" Type="http://schemas.openxmlformats.org/officeDocument/2006/relationships/image" Target="../media/image392.svg"/><Relationship Id="rId14" Type="http://schemas.openxmlformats.org/officeDocument/2006/relationships/image" Target="../media/image397.png"/></Relationships>
</file>

<file path=ppt/slides/_rels/slide153.xml.rels><?xml version="1.0" encoding="UTF-8" standalone="yes"?>
<Relationships xmlns="http://schemas.openxmlformats.org/package/2006/relationships"><Relationship Id="rId8" Type="http://schemas.openxmlformats.org/officeDocument/2006/relationships/image" Target="../media/image404.svg"/><Relationship Id="rId13" Type="http://schemas.openxmlformats.org/officeDocument/2006/relationships/image" Target="../media/image388.png"/><Relationship Id="rId3" Type="http://schemas.openxmlformats.org/officeDocument/2006/relationships/image" Target="../media/image399.png"/><Relationship Id="rId7" Type="http://schemas.openxmlformats.org/officeDocument/2006/relationships/image" Target="../media/image403.png"/><Relationship Id="rId12" Type="http://schemas.openxmlformats.org/officeDocument/2006/relationships/image" Target="../media/image408.svg"/><Relationship Id="rId17" Type="http://schemas.openxmlformats.org/officeDocument/2006/relationships/image" Target="../media/image398.svg"/><Relationship Id="rId2" Type="http://schemas.openxmlformats.org/officeDocument/2006/relationships/image" Target="../media/image385.png"/><Relationship Id="rId16" Type="http://schemas.openxmlformats.org/officeDocument/2006/relationships/image" Target="../media/image397.png"/><Relationship Id="rId1" Type="http://schemas.openxmlformats.org/officeDocument/2006/relationships/slideLayout" Target="../slideLayouts/slideLayout16.xml"/><Relationship Id="rId6" Type="http://schemas.openxmlformats.org/officeDocument/2006/relationships/image" Target="../media/image402.svg"/><Relationship Id="rId11" Type="http://schemas.openxmlformats.org/officeDocument/2006/relationships/image" Target="../media/image407.png"/><Relationship Id="rId5" Type="http://schemas.openxmlformats.org/officeDocument/2006/relationships/image" Target="../media/image401.png"/><Relationship Id="rId15" Type="http://schemas.openxmlformats.org/officeDocument/2006/relationships/image" Target="../media/image390.png"/><Relationship Id="rId10" Type="http://schemas.openxmlformats.org/officeDocument/2006/relationships/image" Target="../media/image406.svg"/><Relationship Id="rId4" Type="http://schemas.openxmlformats.org/officeDocument/2006/relationships/image" Target="../media/image400.png"/><Relationship Id="rId9" Type="http://schemas.openxmlformats.org/officeDocument/2006/relationships/image" Target="../media/image405.png"/><Relationship Id="rId14" Type="http://schemas.openxmlformats.org/officeDocument/2006/relationships/image" Target="../media/image389.png"/></Relationships>
</file>

<file path=ppt/slides/_rels/slide154.xml.rels><?xml version="1.0" encoding="UTF-8" standalone="yes"?>
<Relationships xmlns="http://schemas.openxmlformats.org/package/2006/relationships"><Relationship Id="rId8" Type="http://schemas.openxmlformats.org/officeDocument/2006/relationships/image" Target="../media/image414.png"/><Relationship Id="rId3" Type="http://schemas.openxmlformats.org/officeDocument/2006/relationships/image" Target="../media/image409.png"/><Relationship Id="rId7" Type="http://schemas.openxmlformats.org/officeDocument/2006/relationships/image" Target="../media/image413.jpeg"/><Relationship Id="rId2" Type="http://schemas.openxmlformats.org/officeDocument/2006/relationships/notesSlide" Target="../notesSlides/notesSlide57.xml"/><Relationship Id="rId1" Type="http://schemas.openxmlformats.org/officeDocument/2006/relationships/slideLayout" Target="../slideLayouts/slideLayout17.xml"/><Relationship Id="rId6" Type="http://schemas.openxmlformats.org/officeDocument/2006/relationships/image" Target="../media/image412.png"/><Relationship Id="rId5" Type="http://schemas.openxmlformats.org/officeDocument/2006/relationships/image" Target="../media/image411.jpeg"/><Relationship Id="rId10" Type="http://schemas.openxmlformats.org/officeDocument/2006/relationships/image" Target="../media/image416.png"/><Relationship Id="rId4" Type="http://schemas.openxmlformats.org/officeDocument/2006/relationships/image" Target="../media/image410.png"/><Relationship Id="rId9" Type="http://schemas.openxmlformats.org/officeDocument/2006/relationships/image" Target="../media/image415.jpeg"/></Relationships>
</file>

<file path=ppt/slides/_rels/slide155.xml.rels><?xml version="1.0" encoding="UTF-8" standalone="yes"?>
<Relationships xmlns="http://schemas.openxmlformats.org/package/2006/relationships"><Relationship Id="rId8" Type="http://schemas.openxmlformats.org/officeDocument/2006/relationships/image" Target="../media/image422.png"/><Relationship Id="rId13" Type="http://schemas.openxmlformats.org/officeDocument/2006/relationships/image" Target="../media/image427.png"/><Relationship Id="rId3" Type="http://schemas.openxmlformats.org/officeDocument/2006/relationships/image" Target="../media/image417.png"/><Relationship Id="rId7" Type="http://schemas.openxmlformats.org/officeDocument/2006/relationships/image" Target="../media/image421.png"/><Relationship Id="rId12" Type="http://schemas.openxmlformats.org/officeDocument/2006/relationships/image" Target="../media/image426.png"/><Relationship Id="rId2" Type="http://schemas.openxmlformats.org/officeDocument/2006/relationships/notesSlide" Target="../notesSlides/notesSlide58.xml"/><Relationship Id="rId1" Type="http://schemas.openxmlformats.org/officeDocument/2006/relationships/slideLayout" Target="../slideLayouts/slideLayout17.xml"/><Relationship Id="rId6" Type="http://schemas.openxmlformats.org/officeDocument/2006/relationships/image" Target="../media/image420.png"/><Relationship Id="rId11" Type="http://schemas.openxmlformats.org/officeDocument/2006/relationships/image" Target="../media/image425.png"/><Relationship Id="rId5" Type="http://schemas.openxmlformats.org/officeDocument/2006/relationships/image" Target="../media/image419.png"/><Relationship Id="rId10" Type="http://schemas.openxmlformats.org/officeDocument/2006/relationships/image" Target="../media/image424.png"/><Relationship Id="rId4" Type="http://schemas.openxmlformats.org/officeDocument/2006/relationships/image" Target="../media/image418.png"/><Relationship Id="rId9" Type="http://schemas.openxmlformats.org/officeDocument/2006/relationships/image" Target="../media/image423.png"/></Relationships>
</file>

<file path=ppt/slides/_rels/slide156.xml.rels><?xml version="1.0" encoding="UTF-8" standalone="yes"?>
<Relationships xmlns="http://schemas.openxmlformats.org/package/2006/relationships"><Relationship Id="rId8" Type="http://schemas.openxmlformats.org/officeDocument/2006/relationships/image" Target="../media/image434.png"/><Relationship Id="rId3" Type="http://schemas.openxmlformats.org/officeDocument/2006/relationships/image" Target="../media/image429.svg"/><Relationship Id="rId7" Type="http://schemas.openxmlformats.org/officeDocument/2006/relationships/image" Target="../media/image433.svg"/><Relationship Id="rId2" Type="http://schemas.openxmlformats.org/officeDocument/2006/relationships/image" Target="../media/image428.png"/><Relationship Id="rId1" Type="http://schemas.openxmlformats.org/officeDocument/2006/relationships/slideLayout" Target="../slideLayouts/slideLayout17.xml"/><Relationship Id="rId6" Type="http://schemas.openxmlformats.org/officeDocument/2006/relationships/image" Target="../media/image432.png"/><Relationship Id="rId5" Type="http://schemas.openxmlformats.org/officeDocument/2006/relationships/image" Target="../media/image431.svg"/><Relationship Id="rId4" Type="http://schemas.openxmlformats.org/officeDocument/2006/relationships/image" Target="../media/image430.png"/><Relationship Id="rId9" Type="http://schemas.openxmlformats.org/officeDocument/2006/relationships/image" Target="../media/image435.svg"/></Relationships>
</file>

<file path=ppt/slides/_rels/slide157.xml.rels><?xml version="1.0" encoding="UTF-8" standalone="yes"?>
<Relationships xmlns="http://schemas.openxmlformats.org/package/2006/relationships"><Relationship Id="rId3" Type="http://schemas.openxmlformats.org/officeDocument/2006/relationships/image" Target="../media/image437.jpeg"/><Relationship Id="rId2" Type="http://schemas.openxmlformats.org/officeDocument/2006/relationships/image" Target="../media/image436.png"/><Relationship Id="rId1" Type="http://schemas.openxmlformats.org/officeDocument/2006/relationships/slideLayout" Target="../slideLayouts/slideLayout17.xml"/><Relationship Id="rId4" Type="http://schemas.openxmlformats.org/officeDocument/2006/relationships/image" Target="../media/image438.jpeg"/></Relationships>
</file>

<file path=ppt/slides/_rels/slide15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9.xml.rels><?xml version="1.0" encoding="UTF-8" standalone="yes"?>
<Relationships xmlns="http://schemas.openxmlformats.org/package/2006/relationships"><Relationship Id="rId3" Type="http://schemas.openxmlformats.org/officeDocument/2006/relationships/image" Target="../media/image439.jpeg"/><Relationship Id="rId2" Type="http://schemas.openxmlformats.org/officeDocument/2006/relationships/notesSlide" Target="../notesSlides/notesSlide59.xml"/><Relationship Id="rId1" Type="http://schemas.openxmlformats.org/officeDocument/2006/relationships/slideLayout" Target="../slideLayouts/slideLayout17.xml"/><Relationship Id="rId4" Type="http://schemas.openxmlformats.org/officeDocument/2006/relationships/image" Target="../media/image440.jpeg"/></Relationships>
</file>

<file path=ppt/slides/_rels/slide160.xml.rels><?xml version="1.0" encoding="UTF-8" standalone="yes"?>
<Relationships xmlns="http://schemas.openxmlformats.org/package/2006/relationships"><Relationship Id="rId8" Type="http://schemas.openxmlformats.org/officeDocument/2006/relationships/image" Target="../media/image446.jpeg"/><Relationship Id="rId13" Type="http://schemas.openxmlformats.org/officeDocument/2006/relationships/image" Target="../media/image451.jpeg"/><Relationship Id="rId18" Type="http://schemas.openxmlformats.org/officeDocument/2006/relationships/image" Target="../media/image456.png"/><Relationship Id="rId3" Type="http://schemas.openxmlformats.org/officeDocument/2006/relationships/image" Target="../media/image441.png"/><Relationship Id="rId7" Type="http://schemas.openxmlformats.org/officeDocument/2006/relationships/image" Target="../media/image445.svg"/><Relationship Id="rId12" Type="http://schemas.openxmlformats.org/officeDocument/2006/relationships/image" Target="../media/image450.jpeg"/><Relationship Id="rId17" Type="http://schemas.openxmlformats.org/officeDocument/2006/relationships/image" Target="../media/image455.jpeg"/><Relationship Id="rId2" Type="http://schemas.openxmlformats.org/officeDocument/2006/relationships/notesSlide" Target="../notesSlides/notesSlide60.xml"/><Relationship Id="rId16" Type="http://schemas.openxmlformats.org/officeDocument/2006/relationships/image" Target="../media/image454.png"/><Relationship Id="rId1" Type="http://schemas.openxmlformats.org/officeDocument/2006/relationships/slideLayout" Target="../slideLayouts/slideLayout17.xml"/><Relationship Id="rId6" Type="http://schemas.openxmlformats.org/officeDocument/2006/relationships/image" Target="../media/image444.png"/><Relationship Id="rId11" Type="http://schemas.openxmlformats.org/officeDocument/2006/relationships/image" Target="../media/image449.png"/><Relationship Id="rId5" Type="http://schemas.openxmlformats.org/officeDocument/2006/relationships/image" Target="../media/image443.svg"/><Relationship Id="rId15" Type="http://schemas.openxmlformats.org/officeDocument/2006/relationships/image" Target="../media/image453.jpeg"/><Relationship Id="rId10" Type="http://schemas.openxmlformats.org/officeDocument/2006/relationships/image" Target="../media/image448.png"/><Relationship Id="rId4" Type="http://schemas.openxmlformats.org/officeDocument/2006/relationships/image" Target="../media/image442.png"/><Relationship Id="rId9" Type="http://schemas.openxmlformats.org/officeDocument/2006/relationships/image" Target="../media/image447.jpeg"/><Relationship Id="rId14" Type="http://schemas.openxmlformats.org/officeDocument/2006/relationships/image" Target="../media/image452.png"/></Relationships>
</file>

<file path=ppt/slides/_rels/slide16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62.xml.rels><?xml version="1.0" encoding="UTF-8" standalone="yes"?>
<Relationships xmlns="http://schemas.openxmlformats.org/package/2006/relationships"><Relationship Id="rId3" Type="http://schemas.openxmlformats.org/officeDocument/2006/relationships/image" Target="../media/image458.jpeg"/><Relationship Id="rId2" Type="http://schemas.openxmlformats.org/officeDocument/2006/relationships/image" Target="../media/image457.jpeg"/><Relationship Id="rId1" Type="http://schemas.openxmlformats.org/officeDocument/2006/relationships/slideLayout" Target="../slideLayouts/slideLayout17.xml"/></Relationships>
</file>

<file path=ppt/slides/_rels/slide16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4.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15.xml"/></Relationships>
</file>

<file path=ppt/slides/_rels/slide165.xml.rels><?xml version="1.0" encoding="UTF-8" standalone="yes"?>
<Relationships xmlns="http://schemas.openxmlformats.org/package/2006/relationships"><Relationship Id="rId8" Type="http://schemas.openxmlformats.org/officeDocument/2006/relationships/image" Target="../media/image464.svg"/><Relationship Id="rId13" Type="http://schemas.openxmlformats.org/officeDocument/2006/relationships/image" Target="../media/image468.jpeg"/><Relationship Id="rId3" Type="http://schemas.openxmlformats.org/officeDocument/2006/relationships/image" Target="../media/image459.png"/><Relationship Id="rId7" Type="http://schemas.openxmlformats.org/officeDocument/2006/relationships/image" Target="../media/image463.png"/><Relationship Id="rId12" Type="http://schemas.openxmlformats.org/officeDocument/2006/relationships/image" Target="../media/image439.jpeg"/><Relationship Id="rId2" Type="http://schemas.openxmlformats.org/officeDocument/2006/relationships/notesSlide" Target="../notesSlides/notesSlide62.xml"/><Relationship Id="rId1" Type="http://schemas.openxmlformats.org/officeDocument/2006/relationships/slideLayout" Target="../slideLayouts/slideLayout18.xml"/><Relationship Id="rId6" Type="http://schemas.openxmlformats.org/officeDocument/2006/relationships/image" Target="../media/image462.svg"/><Relationship Id="rId11" Type="http://schemas.openxmlformats.org/officeDocument/2006/relationships/image" Target="../media/image467.jpeg"/><Relationship Id="rId5" Type="http://schemas.openxmlformats.org/officeDocument/2006/relationships/image" Target="../media/image461.png"/><Relationship Id="rId10" Type="http://schemas.openxmlformats.org/officeDocument/2006/relationships/image" Target="../media/image466.svg"/><Relationship Id="rId4" Type="http://schemas.openxmlformats.org/officeDocument/2006/relationships/image" Target="../media/image460.svg"/><Relationship Id="rId9" Type="http://schemas.openxmlformats.org/officeDocument/2006/relationships/image" Target="../media/image465.png"/><Relationship Id="rId14" Type="http://schemas.openxmlformats.org/officeDocument/2006/relationships/image" Target="../media/image469.jpeg"/></Relationships>
</file>

<file path=ppt/slides/_rels/slide166.xml.rels><?xml version="1.0" encoding="UTF-8" standalone="yes"?>
<Relationships xmlns="http://schemas.openxmlformats.org/package/2006/relationships"><Relationship Id="rId3" Type="http://schemas.openxmlformats.org/officeDocument/2006/relationships/image" Target="../media/image470.png"/><Relationship Id="rId2" Type="http://schemas.openxmlformats.org/officeDocument/2006/relationships/notesSlide" Target="../notesSlides/notesSlide63.xml"/><Relationship Id="rId1" Type="http://schemas.openxmlformats.org/officeDocument/2006/relationships/slideLayout" Target="../slideLayouts/slideLayout15.xml"/><Relationship Id="rId6" Type="http://schemas.openxmlformats.org/officeDocument/2006/relationships/hyperlink" Target="https://clinicaltrials.gov/study/NCT04907409" TargetMode="External"/><Relationship Id="rId5" Type="http://schemas.openxmlformats.org/officeDocument/2006/relationships/image" Target="../media/image472.png"/><Relationship Id="rId4" Type="http://schemas.openxmlformats.org/officeDocument/2006/relationships/image" Target="../media/image471.png"/></Relationships>
</file>

<file path=ppt/slides/_rels/slide167.xml.rels><?xml version="1.0" encoding="UTF-8" standalone="yes"?>
<Relationships xmlns="http://schemas.openxmlformats.org/package/2006/relationships"><Relationship Id="rId8" Type="http://schemas.openxmlformats.org/officeDocument/2006/relationships/image" Target="../media/image479.svg"/><Relationship Id="rId3" Type="http://schemas.openxmlformats.org/officeDocument/2006/relationships/image" Target="../media/image474.svg"/><Relationship Id="rId7" Type="http://schemas.openxmlformats.org/officeDocument/2006/relationships/image" Target="../media/image478.png"/><Relationship Id="rId12" Type="http://schemas.openxmlformats.org/officeDocument/2006/relationships/image" Target="../media/image483.svg"/><Relationship Id="rId2" Type="http://schemas.openxmlformats.org/officeDocument/2006/relationships/image" Target="../media/image473.png"/><Relationship Id="rId1" Type="http://schemas.openxmlformats.org/officeDocument/2006/relationships/slideLayout" Target="../slideLayouts/slideLayout17.xml"/><Relationship Id="rId6" Type="http://schemas.openxmlformats.org/officeDocument/2006/relationships/image" Target="../media/image477.png"/><Relationship Id="rId11" Type="http://schemas.openxmlformats.org/officeDocument/2006/relationships/image" Target="../media/image482.png"/><Relationship Id="rId5" Type="http://schemas.openxmlformats.org/officeDocument/2006/relationships/image" Target="../media/image476.svg"/><Relationship Id="rId10" Type="http://schemas.openxmlformats.org/officeDocument/2006/relationships/image" Target="../media/image481.svg"/><Relationship Id="rId4" Type="http://schemas.openxmlformats.org/officeDocument/2006/relationships/image" Target="../media/image475.png"/><Relationship Id="rId9" Type="http://schemas.openxmlformats.org/officeDocument/2006/relationships/image" Target="../media/image480.png"/></Relationships>
</file>

<file path=ppt/slides/_rels/slide168.xml.rels><?xml version="1.0" encoding="UTF-8" standalone="yes"?>
<Relationships xmlns="http://schemas.openxmlformats.org/package/2006/relationships"><Relationship Id="rId3" Type="http://schemas.openxmlformats.org/officeDocument/2006/relationships/image" Target="../media/image473.png"/><Relationship Id="rId2" Type="http://schemas.openxmlformats.org/officeDocument/2006/relationships/notesSlide" Target="../notesSlides/notesSlide64.xml"/><Relationship Id="rId1" Type="http://schemas.openxmlformats.org/officeDocument/2006/relationships/slideLayout" Target="../slideLayouts/slideLayout15.xml"/><Relationship Id="rId6" Type="http://schemas.openxmlformats.org/officeDocument/2006/relationships/image" Target="../media/image485.svg"/><Relationship Id="rId5" Type="http://schemas.openxmlformats.org/officeDocument/2006/relationships/image" Target="../media/image484.png"/><Relationship Id="rId4" Type="http://schemas.openxmlformats.org/officeDocument/2006/relationships/image" Target="../media/image474.svg"/></Relationships>
</file>

<file path=ppt/slides/_rels/slide169.xml.rels><?xml version="1.0" encoding="UTF-8" standalone="yes"?>
<Relationships xmlns="http://schemas.openxmlformats.org/package/2006/relationships"><Relationship Id="rId8" Type="http://schemas.openxmlformats.org/officeDocument/2006/relationships/image" Target="../media/image443.svg"/><Relationship Id="rId3" Type="http://schemas.openxmlformats.org/officeDocument/2006/relationships/image" Target="../media/image486.png"/><Relationship Id="rId7" Type="http://schemas.openxmlformats.org/officeDocument/2006/relationships/image" Target="../media/image442.png"/><Relationship Id="rId2" Type="http://schemas.openxmlformats.org/officeDocument/2006/relationships/notesSlide" Target="../notesSlides/notesSlide65.xml"/><Relationship Id="rId1" Type="http://schemas.openxmlformats.org/officeDocument/2006/relationships/slideLayout" Target="../slideLayouts/slideLayout6.xml"/><Relationship Id="rId6" Type="http://schemas.openxmlformats.org/officeDocument/2006/relationships/image" Target="../media/image489.png"/><Relationship Id="rId5" Type="http://schemas.openxmlformats.org/officeDocument/2006/relationships/image" Target="../media/image488.png"/><Relationship Id="rId10" Type="http://schemas.openxmlformats.org/officeDocument/2006/relationships/image" Target="../media/image445.svg"/><Relationship Id="rId4" Type="http://schemas.openxmlformats.org/officeDocument/2006/relationships/image" Target="../media/image487.png"/><Relationship Id="rId9" Type="http://schemas.openxmlformats.org/officeDocument/2006/relationships/image" Target="../media/image444.png"/></Relationships>
</file>

<file path=ppt/slides/_rels/slide170.xml.rels><?xml version="1.0" encoding="UTF-8" standalone="yes"?>
<Relationships xmlns="http://schemas.openxmlformats.org/package/2006/relationships"><Relationship Id="rId8" Type="http://schemas.openxmlformats.org/officeDocument/2006/relationships/image" Target="../media/image493.png"/><Relationship Id="rId13" Type="http://schemas.openxmlformats.org/officeDocument/2006/relationships/image" Target="../media/image496.svg"/><Relationship Id="rId3" Type="http://schemas.openxmlformats.org/officeDocument/2006/relationships/image" Target="../media/image473.png"/><Relationship Id="rId7" Type="http://schemas.openxmlformats.org/officeDocument/2006/relationships/image" Target="../media/image492.jpeg"/><Relationship Id="rId12" Type="http://schemas.openxmlformats.org/officeDocument/2006/relationships/image" Target="../media/image495.png"/><Relationship Id="rId2" Type="http://schemas.openxmlformats.org/officeDocument/2006/relationships/notesSlide" Target="../notesSlides/notesSlide66.xml"/><Relationship Id="rId1" Type="http://schemas.openxmlformats.org/officeDocument/2006/relationships/slideLayout" Target="../slideLayouts/slideLayout6.xml"/><Relationship Id="rId6" Type="http://schemas.openxmlformats.org/officeDocument/2006/relationships/image" Target="../media/image491.svg"/><Relationship Id="rId11" Type="http://schemas.openxmlformats.org/officeDocument/2006/relationships/image" Target="../media/image485.svg"/><Relationship Id="rId5" Type="http://schemas.openxmlformats.org/officeDocument/2006/relationships/image" Target="../media/image490.png"/><Relationship Id="rId10" Type="http://schemas.openxmlformats.org/officeDocument/2006/relationships/image" Target="../media/image484.png"/><Relationship Id="rId4" Type="http://schemas.openxmlformats.org/officeDocument/2006/relationships/image" Target="../media/image474.svg"/><Relationship Id="rId9" Type="http://schemas.openxmlformats.org/officeDocument/2006/relationships/image" Target="../media/image494.svg"/></Relationships>
</file>

<file path=ppt/slides/_rels/slide17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2.xml.rels><?xml version="1.0" encoding="UTF-8" standalone="yes"?>
<Relationships xmlns="http://schemas.openxmlformats.org/package/2006/relationships"><Relationship Id="rId2" Type="http://schemas.openxmlformats.org/officeDocument/2006/relationships/notesSlide" Target="../notesSlides/notesSlide67.xml"/><Relationship Id="rId1" Type="http://schemas.openxmlformats.org/officeDocument/2006/relationships/slideLayout" Target="../slideLayouts/slideLayout6.xml"/></Relationships>
</file>

<file path=ppt/slides/_rels/slide173.xml.rels><?xml version="1.0" encoding="UTF-8" standalone="yes"?>
<Relationships xmlns="http://schemas.openxmlformats.org/package/2006/relationships"><Relationship Id="rId2" Type="http://schemas.openxmlformats.org/officeDocument/2006/relationships/notesSlide" Target="../notesSlides/notesSlide68.xml"/><Relationship Id="rId1" Type="http://schemas.openxmlformats.org/officeDocument/2006/relationships/slideLayout" Target="../slideLayouts/slideLayout6.xml"/></Relationships>
</file>

<file path=ppt/slides/_rels/slide174.xml.rels><?xml version="1.0" encoding="UTF-8" standalone="yes"?>
<Relationships xmlns="http://schemas.openxmlformats.org/package/2006/relationships"><Relationship Id="rId3" Type="http://schemas.openxmlformats.org/officeDocument/2006/relationships/image" Target="../media/image497.tiff"/><Relationship Id="rId2" Type="http://schemas.openxmlformats.org/officeDocument/2006/relationships/notesSlide" Target="../notesSlides/notesSlide69.xml"/><Relationship Id="rId1" Type="http://schemas.openxmlformats.org/officeDocument/2006/relationships/slideLayout" Target="../slideLayouts/slideLayout6.xml"/><Relationship Id="rId5" Type="http://schemas.openxmlformats.org/officeDocument/2006/relationships/image" Target="../media/image499.jpeg"/><Relationship Id="rId4" Type="http://schemas.openxmlformats.org/officeDocument/2006/relationships/image" Target="../media/image498.png"/></Relationships>
</file>

<file path=ppt/slides/_rels/slide175.xml.rels><?xml version="1.0" encoding="UTF-8" standalone="yes"?>
<Relationships xmlns="http://schemas.openxmlformats.org/package/2006/relationships"><Relationship Id="rId3" Type="http://schemas.openxmlformats.org/officeDocument/2006/relationships/image" Target="../media/image500.png"/><Relationship Id="rId2" Type="http://schemas.openxmlformats.org/officeDocument/2006/relationships/notesSlide" Target="../notesSlides/notesSlide70.xml"/><Relationship Id="rId1" Type="http://schemas.openxmlformats.org/officeDocument/2006/relationships/slideLayout" Target="../slideLayouts/slideLayout6.xml"/></Relationships>
</file>

<file path=ppt/slides/_rels/slide176.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71.xml"/><Relationship Id="rId1" Type="http://schemas.openxmlformats.org/officeDocument/2006/relationships/slideLayout" Target="../slideLayouts/slideLayout6.xml"/></Relationships>
</file>

<file path=ppt/slides/_rels/slide17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8.xml.rels><?xml version="1.0" encoding="UTF-8" standalone="yes"?>
<Relationships xmlns="http://schemas.openxmlformats.org/package/2006/relationships"><Relationship Id="rId3" Type="http://schemas.openxmlformats.org/officeDocument/2006/relationships/image" Target="../media/image501.png"/><Relationship Id="rId7" Type="http://schemas.openxmlformats.org/officeDocument/2006/relationships/image" Target="../media/image503.jpeg"/><Relationship Id="rId2" Type="http://schemas.openxmlformats.org/officeDocument/2006/relationships/notesSlide" Target="../notesSlides/notesSlide72.xml"/><Relationship Id="rId1" Type="http://schemas.openxmlformats.org/officeDocument/2006/relationships/slideLayout" Target="../slideLayouts/slideLayout15.xml"/><Relationship Id="rId6" Type="http://schemas.openxmlformats.org/officeDocument/2006/relationships/image" Target="../media/image502.png"/><Relationship Id="rId5" Type="http://schemas.openxmlformats.org/officeDocument/2006/relationships/hyperlink" Target="https://clinicaltrials.gov/study/NCT05202587" TargetMode="External"/><Relationship Id="rId4" Type="http://schemas.openxmlformats.org/officeDocument/2006/relationships/hyperlink" Target="https://clinicaltrials.gov/study/NCT04907409" TargetMode="External"/></Relationships>
</file>

<file path=ppt/slides/_rels/slide17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80.xml.rels><?xml version="1.0" encoding="UTF-8" standalone="yes"?>
<Relationships xmlns="http://schemas.openxmlformats.org/package/2006/relationships"><Relationship Id="rId3" Type="http://schemas.openxmlformats.org/officeDocument/2006/relationships/image" Target="../media/image505.png"/><Relationship Id="rId2" Type="http://schemas.openxmlformats.org/officeDocument/2006/relationships/image" Target="../media/image504.png"/><Relationship Id="rId1" Type="http://schemas.openxmlformats.org/officeDocument/2006/relationships/slideLayout" Target="../slideLayouts/slideLayout2.xml"/><Relationship Id="rId6" Type="http://schemas.openxmlformats.org/officeDocument/2006/relationships/image" Target="../media/image508.png"/><Relationship Id="rId5" Type="http://schemas.openxmlformats.org/officeDocument/2006/relationships/image" Target="../media/image507.png"/><Relationship Id="rId4" Type="http://schemas.openxmlformats.org/officeDocument/2006/relationships/image" Target="../media/image506.jpeg"/></Relationships>
</file>

<file path=ppt/slides/_rels/slide18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6.xml"/></Relationships>
</file>

<file path=ppt/slides/_rels/slide182.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73.xml"/><Relationship Id="rId1" Type="http://schemas.openxmlformats.org/officeDocument/2006/relationships/slideLayout" Target="../slideLayouts/slideLayout19.xml"/><Relationship Id="rId6" Type="http://schemas.openxmlformats.org/officeDocument/2006/relationships/image" Target="../media/image22.png"/><Relationship Id="rId5" Type="http://schemas.openxmlformats.org/officeDocument/2006/relationships/image" Target="../media/image509.svg"/><Relationship Id="rId4" Type="http://schemas.openxmlformats.org/officeDocument/2006/relationships/image" Target="../media/image20.png"/></Relationships>
</file>

<file path=ppt/slides/_rels/slide18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74.xml"/><Relationship Id="rId1" Type="http://schemas.openxmlformats.org/officeDocument/2006/relationships/slideLayout" Target="../slideLayouts/slideLayout19.xml"/><Relationship Id="rId6" Type="http://schemas.openxmlformats.org/officeDocument/2006/relationships/image" Target="../media/image22.png"/><Relationship Id="rId5" Type="http://schemas.openxmlformats.org/officeDocument/2006/relationships/image" Target="../media/image21.svg"/><Relationship Id="rId4" Type="http://schemas.openxmlformats.org/officeDocument/2006/relationships/image" Target="../media/image2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descr="A picture containing light, colorfulness, neon, magenta&#10;&#10;Description automatically generated">
            <a:extLst>
              <a:ext uri="{FF2B5EF4-FFF2-40B4-BE49-F238E27FC236}">
                <a16:creationId xmlns:a16="http://schemas.microsoft.com/office/drawing/2014/main" id="{15048189-5FE0-248F-C6BB-684885E2BDB2}"/>
              </a:ext>
            </a:extLst>
          </p:cNvPr>
          <p:cNvPicPr>
            <a:picLocks noGrp="1" noChangeAspect="1"/>
          </p:cNvPicPr>
          <p:nvPr>
            <p:ph type="pic" sz="quarter" idx="13"/>
          </p:nvPr>
        </p:nvPicPr>
        <p:blipFill rotWithShape="1">
          <a:blip r:embed="rId3">
            <a:extLst>
              <a:ext uri="{28A0092B-C50C-407E-A947-70E740481C1C}">
                <a14:useLocalDpi xmlns:a14="http://schemas.microsoft.com/office/drawing/2010/main" val="0"/>
              </a:ext>
            </a:extLst>
          </a:blip>
          <a:srcRect l="12160" t="12683" r="42676" b="11103"/>
          <a:stretch/>
        </p:blipFill>
        <p:spPr>
          <a:xfrm>
            <a:off x="1" y="0"/>
            <a:ext cx="12192000" cy="6858000"/>
          </a:xfrm>
        </p:spPr>
      </p:pic>
      <p:sp>
        <p:nvSpPr>
          <p:cNvPr id="7" name="Rectangle 6">
            <a:extLst>
              <a:ext uri="{FF2B5EF4-FFF2-40B4-BE49-F238E27FC236}">
                <a16:creationId xmlns:a16="http://schemas.microsoft.com/office/drawing/2014/main" id="{7CB00C02-B6DD-4C54-8841-6A558539CDEB}"/>
              </a:ext>
            </a:extLst>
          </p:cNvPr>
          <p:cNvSpPr/>
          <p:nvPr/>
        </p:nvSpPr>
        <p:spPr>
          <a:xfrm>
            <a:off x="558800" y="1151467"/>
            <a:ext cx="7384473" cy="4671584"/>
          </a:xfrm>
          <a:prstGeom prst="rect">
            <a:avLst/>
          </a:prstGeom>
          <a:gradFill>
            <a:gsLst>
              <a:gs pos="0">
                <a:schemeClr val="accent3"/>
              </a:gs>
              <a:gs pos="45000">
                <a:schemeClr val="accent2">
                  <a:alpha val="0"/>
                </a:schemeClr>
              </a:gs>
            </a:gsLst>
            <a:lin ang="33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algn="ctr" defTabSz="609585">
              <a:defRPr/>
            </a:pPr>
            <a:endParaRPr lang="en-US" sz="1351">
              <a:solidFill>
                <a:srgbClr val="3C289B"/>
              </a:solidFill>
              <a:latin typeface="MdFago" charset="0"/>
              <a:ea typeface="MdFago" charset="0"/>
              <a:cs typeface="MdFago" charset="0"/>
            </a:endParaRPr>
          </a:p>
        </p:txBody>
      </p:sp>
      <p:sp>
        <p:nvSpPr>
          <p:cNvPr id="10" name="Title 9">
            <a:extLst>
              <a:ext uri="{FF2B5EF4-FFF2-40B4-BE49-F238E27FC236}">
                <a16:creationId xmlns:a16="http://schemas.microsoft.com/office/drawing/2014/main" id="{A1F474C3-20C3-89AE-57DA-CF108FFB9A19}"/>
              </a:ext>
            </a:extLst>
          </p:cNvPr>
          <p:cNvSpPr>
            <a:spLocks noGrp="1"/>
          </p:cNvSpPr>
          <p:nvPr>
            <p:ph type="ctrTitle"/>
          </p:nvPr>
        </p:nvSpPr>
        <p:spPr>
          <a:xfrm>
            <a:off x="850902" y="1384301"/>
            <a:ext cx="5826124" cy="2218267"/>
          </a:xfrm>
        </p:spPr>
        <p:txBody>
          <a:bodyPr/>
          <a:lstStyle/>
          <a:p>
            <a:r>
              <a:rPr lang="en-US" dirty="0"/>
              <a:t>2024 SPN Vision </a:t>
            </a:r>
            <a:br>
              <a:rPr lang="en-US" dirty="0"/>
            </a:br>
            <a:r>
              <a:rPr lang="en-US" dirty="0"/>
              <a:t>Exchange </a:t>
            </a:r>
          </a:p>
        </p:txBody>
      </p:sp>
      <p:pic>
        <p:nvPicPr>
          <p:cNvPr id="2" name="Graphic 1">
            <a:extLst>
              <a:ext uri="{FF2B5EF4-FFF2-40B4-BE49-F238E27FC236}">
                <a16:creationId xmlns:a16="http://schemas.microsoft.com/office/drawing/2014/main" id="{D3991ED8-2CF0-0AA1-3E01-41A946A3270D}"/>
              </a:ext>
            </a:extLst>
          </p:cNvPr>
          <p:cNvPicPr>
            <a:picLocks noChangeAspect="1"/>
          </p:cNvPicPr>
          <p:nvPr/>
        </p:nvPicPr>
        <p:blipFill>
          <a:blip r:embed="rId4" cstate="print">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838958" y="403167"/>
            <a:ext cx="1521127" cy="216000"/>
          </a:xfrm>
          <a:prstGeom prst="rect">
            <a:avLst/>
          </a:prstGeom>
        </p:spPr>
      </p:pic>
      <p:pic>
        <p:nvPicPr>
          <p:cNvPr id="4" name="Picture 3" descr="A blue and pink background with white text&#10;&#10;Description automatically generated">
            <a:extLst>
              <a:ext uri="{FF2B5EF4-FFF2-40B4-BE49-F238E27FC236}">
                <a16:creationId xmlns:a16="http://schemas.microsoft.com/office/drawing/2014/main" id="{2506F604-B7AD-08A6-97FF-E9832A0A08B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0684005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52EA135-9869-8EFD-34E4-38350838B740}"/>
              </a:ext>
            </a:extLst>
          </p:cNvPr>
          <p:cNvSpPr/>
          <p:nvPr/>
        </p:nvSpPr>
        <p:spPr>
          <a:xfrm>
            <a:off x="406400" y="243840"/>
            <a:ext cx="1737360" cy="84328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09585"/>
            <a:endParaRPr lang="en-US" sz="2400">
              <a:solidFill>
                <a:srgbClr val="FFFFFF"/>
              </a:solidFill>
              <a:latin typeface="Arial" panose="020B0604020202020204"/>
            </a:endParaRPr>
          </a:p>
        </p:txBody>
      </p:sp>
      <p:sp>
        <p:nvSpPr>
          <p:cNvPr id="6" name="Subtitle 5">
            <a:extLst>
              <a:ext uri="{FF2B5EF4-FFF2-40B4-BE49-F238E27FC236}">
                <a16:creationId xmlns:a16="http://schemas.microsoft.com/office/drawing/2014/main" id="{79D23FD2-8EA0-1F9A-8C11-54D1C2FDCCC9}"/>
              </a:ext>
            </a:extLst>
          </p:cNvPr>
          <p:cNvSpPr>
            <a:spLocks noGrp="1"/>
          </p:cNvSpPr>
          <p:nvPr>
            <p:ph type="subTitle" idx="1"/>
          </p:nvPr>
        </p:nvSpPr>
        <p:spPr>
          <a:xfrm>
            <a:off x="5527042" y="764434"/>
            <a:ext cx="6484005" cy="1213649"/>
          </a:xfrm>
        </p:spPr>
        <p:txBody>
          <a:bodyPr/>
          <a:lstStyle/>
          <a:p>
            <a:r>
              <a:rPr lang="en-US" sz="2000" b="0" dirty="0"/>
              <a:t>Mark Barakat received his undergraduate degree in Computer Science from Duke University and his medical degree from the University of Pennsylvania. He completed residency training as chief resident at Hahnemann University, followed by retina fellowship at the Cleveland Clinic. </a:t>
            </a:r>
            <a:br>
              <a:rPr lang="en-US" sz="2000" b="0" dirty="0"/>
            </a:br>
            <a:endParaRPr lang="en-US" sz="2000" b="0" dirty="0"/>
          </a:p>
          <a:p>
            <a:r>
              <a:rPr lang="en-US" sz="2000" b="0" dirty="0"/>
              <a:t>He is </a:t>
            </a:r>
            <a:r>
              <a:rPr lang="en-US" sz="2000" b="0" dirty="0" err="1"/>
              <a:t>aretinal</a:t>
            </a:r>
            <a:r>
              <a:rPr lang="en-US" sz="2000" b="0" dirty="0"/>
              <a:t> surgeon at Retinal Consultants of Arizona, Director of the Retinal Research Institute, Vice Chair of Clinical Research at American Vision Partners, Medical Director of Spectra Eye Surgery Center, and a Clinical Assistant Professor of Ophthalmology at U of Arizona College of Medicine. </a:t>
            </a:r>
            <a:br>
              <a:rPr lang="en-US" sz="2000" b="0" dirty="0"/>
            </a:br>
            <a:endParaRPr lang="en-US" sz="2000" b="0" dirty="0"/>
          </a:p>
          <a:p>
            <a:r>
              <a:rPr lang="en-US" sz="2000" b="0" dirty="0"/>
              <a:t>He is beyond fortunate to have his wife, Monika, and his daughters, </a:t>
            </a:r>
            <a:r>
              <a:rPr lang="en-US" sz="2000" b="0" dirty="0" err="1"/>
              <a:t>Jennah</a:t>
            </a:r>
            <a:r>
              <a:rPr lang="en-US" sz="2000" b="0" dirty="0"/>
              <a:t> and Kathryn, to support him and remind him that there is life beyond retina.</a:t>
            </a:r>
          </a:p>
        </p:txBody>
      </p:sp>
      <p:sp>
        <p:nvSpPr>
          <p:cNvPr id="4" name="Text Placeholder 3">
            <a:extLst>
              <a:ext uri="{FF2B5EF4-FFF2-40B4-BE49-F238E27FC236}">
                <a16:creationId xmlns:a16="http://schemas.microsoft.com/office/drawing/2014/main" id="{042CB23A-AD59-52C2-CD8E-CE9B38AE9ED1}"/>
              </a:ext>
            </a:extLst>
          </p:cNvPr>
          <p:cNvSpPr>
            <a:spLocks noGrp="1"/>
          </p:cNvSpPr>
          <p:nvPr>
            <p:ph type="body" sz="quarter" idx="14"/>
          </p:nvPr>
        </p:nvSpPr>
        <p:spPr>
          <a:xfrm>
            <a:off x="708161" y="5283924"/>
            <a:ext cx="4482148" cy="762725"/>
          </a:xfrm>
        </p:spPr>
        <p:txBody>
          <a:bodyPr/>
          <a:lstStyle/>
          <a:p>
            <a:r>
              <a:rPr lang="en-US" sz="4800" dirty="0"/>
              <a:t>Mark Barakat</a:t>
            </a:r>
          </a:p>
        </p:txBody>
      </p:sp>
      <p:pic>
        <p:nvPicPr>
          <p:cNvPr id="5" name="Picture 4" descr="A person in a suit smiling&#10;&#10;Description automatically generated">
            <a:extLst>
              <a:ext uri="{FF2B5EF4-FFF2-40B4-BE49-F238E27FC236}">
                <a16:creationId xmlns:a16="http://schemas.microsoft.com/office/drawing/2014/main" id="{0F24887A-D94D-0F70-AA51-9756F951F2C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83579" y="845215"/>
            <a:ext cx="3131221" cy="4381536"/>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10895619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A4D8BA-3D3C-7F32-7783-D3828FD705F9}"/>
              </a:ext>
            </a:extLst>
          </p:cNvPr>
          <p:cNvSpPr>
            <a:spLocks noGrp="1"/>
          </p:cNvSpPr>
          <p:nvPr>
            <p:ph type="ctrTitle"/>
          </p:nvPr>
        </p:nvSpPr>
        <p:spPr/>
        <p:txBody>
          <a:bodyPr/>
          <a:lstStyle/>
          <a:p>
            <a:r>
              <a:rPr lang="en-US" dirty="0"/>
              <a:t>Retina Imaging and New Technologies</a:t>
            </a:r>
          </a:p>
        </p:txBody>
      </p:sp>
      <p:sp>
        <p:nvSpPr>
          <p:cNvPr id="3" name="Subtitle 2">
            <a:extLst>
              <a:ext uri="{FF2B5EF4-FFF2-40B4-BE49-F238E27FC236}">
                <a16:creationId xmlns:a16="http://schemas.microsoft.com/office/drawing/2014/main" id="{C8BA0B4A-9F9E-C58A-3AC8-90A266E11EC6}"/>
              </a:ext>
            </a:extLst>
          </p:cNvPr>
          <p:cNvSpPr>
            <a:spLocks noGrp="1"/>
          </p:cNvSpPr>
          <p:nvPr>
            <p:ph type="subTitle" idx="1"/>
          </p:nvPr>
        </p:nvSpPr>
        <p:spPr/>
        <p:txBody>
          <a:bodyPr/>
          <a:lstStyle/>
          <a:p>
            <a:r>
              <a:rPr lang="en-US" dirty="0"/>
              <a:t>Mark Barakat, MD, FASRS</a:t>
            </a:r>
          </a:p>
        </p:txBody>
      </p:sp>
      <p:pic>
        <p:nvPicPr>
          <p:cNvPr id="5" name="Picture 4" descr="A black and grey logo&#10;&#10;Description automatically generated">
            <a:extLst>
              <a:ext uri="{FF2B5EF4-FFF2-40B4-BE49-F238E27FC236}">
                <a16:creationId xmlns:a16="http://schemas.microsoft.com/office/drawing/2014/main" id="{8658E52D-EA86-D787-19E7-F94D953300FD}"/>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35546" y="6383356"/>
            <a:ext cx="2535810" cy="416031"/>
          </a:xfrm>
          <a:prstGeom prst="rect">
            <a:avLst/>
          </a:prstGeom>
        </p:spPr>
      </p:pic>
      <p:pic>
        <p:nvPicPr>
          <p:cNvPr id="7" name="Picture 6" descr="Blue text on a black background&#10;&#10;Description automatically generated">
            <a:extLst>
              <a:ext uri="{FF2B5EF4-FFF2-40B4-BE49-F238E27FC236}">
                <a16:creationId xmlns:a16="http://schemas.microsoft.com/office/drawing/2014/main" id="{79957B26-D6DF-81B1-ED32-9232FB1C663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9330377" y="6324744"/>
            <a:ext cx="2826077" cy="480248"/>
          </a:xfrm>
          <a:prstGeom prst="rect">
            <a:avLst/>
          </a:prstGeom>
        </p:spPr>
      </p:pic>
    </p:spTree>
    <p:extLst>
      <p:ext uri="{BB962C8B-B14F-4D97-AF65-F5344CB8AC3E}">
        <p14:creationId xmlns:p14="http://schemas.microsoft.com/office/powerpoint/2010/main" val="19032786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 name="AbbVie IncC…"/>
          <p:cNvSpPr txBox="1">
            <a:spLocks noGrp="1"/>
          </p:cNvSpPr>
          <p:nvPr>
            <p:ph type="body" idx="1"/>
          </p:nvPr>
        </p:nvSpPr>
        <p:spPr>
          <a:xfrm>
            <a:off x="838200" y="2536738"/>
            <a:ext cx="10515600" cy="4044167"/>
          </a:xfrm>
          <a:prstGeom prst="rect">
            <a:avLst/>
          </a:prstGeom>
        </p:spPr>
        <p:txBody>
          <a:bodyPr wrap="square" numCol="3" spcCol="1103337">
            <a:normAutofit fontScale="47500" lnSpcReduction="20000"/>
          </a:bodyPr>
          <a:lstStyle/>
          <a:p>
            <a:pPr marL="277749" indent="-277749" defTabSz="370332">
              <a:spcBef>
                <a:spcPts val="400"/>
              </a:spcBef>
              <a:defRPr sz="3888"/>
            </a:pPr>
            <a:r>
              <a:rPr dirty="0"/>
              <a:t>AbbVie </a:t>
            </a:r>
            <a:r>
              <a:rPr dirty="0" err="1"/>
              <a:t>Inc</a:t>
            </a:r>
            <a:r>
              <a:rPr baseline="31999" dirty="0" err="1"/>
              <a:t>C</a:t>
            </a:r>
            <a:endParaRPr baseline="31999" dirty="0"/>
          </a:p>
          <a:p>
            <a:pPr marL="277749" indent="-277749" defTabSz="370332">
              <a:spcBef>
                <a:spcPts val="400"/>
              </a:spcBef>
              <a:defRPr sz="3888"/>
            </a:pPr>
            <a:r>
              <a:rPr dirty="0" err="1"/>
              <a:t>Adverum</a:t>
            </a:r>
            <a:r>
              <a:rPr dirty="0"/>
              <a:t> </a:t>
            </a:r>
            <a:r>
              <a:rPr dirty="0" err="1"/>
              <a:t>Biotech</a:t>
            </a:r>
            <a:r>
              <a:rPr baseline="31999" dirty="0" err="1"/>
              <a:t>CR</a:t>
            </a:r>
            <a:endParaRPr baseline="31999" dirty="0"/>
          </a:p>
          <a:p>
            <a:pPr marL="277749" indent="-277749" defTabSz="370332">
              <a:spcBef>
                <a:spcPts val="400"/>
              </a:spcBef>
              <a:defRPr sz="3888"/>
            </a:pPr>
            <a:r>
              <a:rPr dirty="0" err="1"/>
              <a:t>Alcon</a:t>
            </a:r>
            <a:r>
              <a:rPr lang="en-US" baseline="31999" dirty="0" err="1"/>
              <a:t>BC</a:t>
            </a:r>
            <a:endParaRPr baseline="31999" dirty="0"/>
          </a:p>
          <a:p>
            <a:pPr marL="277749" indent="-277749" defTabSz="370332">
              <a:spcBef>
                <a:spcPts val="400"/>
              </a:spcBef>
              <a:defRPr sz="3888"/>
            </a:pPr>
            <a:r>
              <a:rPr dirty="0" err="1"/>
              <a:t>Alimera</a:t>
            </a:r>
            <a:r>
              <a:rPr baseline="31999" dirty="0" err="1"/>
              <a:t>C</a:t>
            </a:r>
            <a:r>
              <a:rPr baseline="31999" dirty="0"/>
              <a:t> </a:t>
            </a:r>
          </a:p>
          <a:p>
            <a:pPr marL="277749" indent="-277749" defTabSz="370332">
              <a:spcBef>
                <a:spcPts val="400"/>
              </a:spcBef>
              <a:defRPr sz="3888"/>
            </a:pPr>
            <a:r>
              <a:rPr dirty="0" err="1"/>
              <a:t>Allegro</a:t>
            </a:r>
            <a:r>
              <a:rPr baseline="31999" dirty="0" err="1"/>
              <a:t>C</a:t>
            </a:r>
            <a:endParaRPr baseline="31999" dirty="0"/>
          </a:p>
          <a:p>
            <a:pPr marL="277749" indent="-277749" defTabSz="370332">
              <a:spcBef>
                <a:spcPts val="400"/>
              </a:spcBef>
              <a:defRPr sz="3888"/>
            </a:pPr>
            <a:r>
              <a:rPr dirty="0" err="1"/>
              <a:t>Allergan</a:t>
            </a:r>
            <a:r>
              <a:rPr baseline="31999" dirty="0" err="1"/>
              <a:t>C</a:t>
            </a:r>
            <a:endParaRPr baseline="31999" dirty="0"/>
          </a:p>
          <a:p>
            <a:pPr marL="277749" indent="-277749" defTabSz="370332">
              <a:spcBef>
                <a:spcPts val="400"/>
              </a:spcBef>
              <a:defRPr sz="3888"/>
            </a:pPr>
            <a:r>
              <a:rPr dirty="0" err="1"/>
              <a:t>AmerisourceBergen</a:t>
            </a:r>
            <a:r>
              <a:rPr baseline="31999" dirty="0" err="1"/>
              <a:t>C</a:t>
            </a:r>
            <a:endParaRPr baseline="31999" dirty="0"/>
          </a:p>
          <a:p>
            <a:pPr marL="277749" indent="-277749" defTabSz="370332">
              <a:spcBef>
                <a:spcPts val="400"/>
              </a:spcBef>
              <a:defRPr sz="3888"/>
            </a:pPr>
            <a:r>
              <a:rPr dirty="0" err="1"/>
              <a:t>Annexon</a:t>
            </a:r>
            <a:r>
              <a:rPr dirty="0"/>
              <a:t> </a:t>
            </a:r>
            <a:r>
              <a:rPr dirty="0" err="1"/>
              <a:t>Biosciences</a:t>
            </a:r>
            <a:r>
              <a:rPr baseline="31999" dirty="0" err="1"/>
              <a:t>CR</a:t>
            </a:r>
            <a:endParaRPr baseline="31999" dirty="0"/>
          </a:p>
          <a:p>
            <a:pPr marL="277749" indent="-277749" defTabSz="370332">
              <a:spcBef>
                <a:spcPts val="400"/>
              </a:spcBef>
              <a:defRPr sz="3888"/>
            </a:pPr>
            <a:r>
              <a:rPr dirty="0" err="1"/>
              <a:t>Apellis</a:t>
            </a:r>
            <a:r>
              <a:rPr baseline="31999" dirty="0" err="1"/>
              <a:t>BC</a:t>
            </a:r>
            <a:endParaRPr baseline="31999" dirty="0"/>
          </a:p>
          <a:p>
            <a:pPr marL="277749" indent="-277749" defTabSz="370332">
              <a:spcBef>
                <a:spcPts val="400"/>
              </a:spcBef>
              <a:defRPr sz="3888"/>
            </a:pPr>
            <a:r>
              <a:rPr dirty="0"/>
              <a:t>Arctic </a:t>
            </a:r>
            <a:r>
              <a:rPr dirty="0" err="1"/>
              <a:t>Vision</a:t>
            </a:r>
            <a:r>
              <a:rPr baseline="31999" dirty="0" err="1"/>
              <a:t>C</a:t>
            </a:r>
            <a:endParaRPr baseline="31999" dirty="0"/>
          </a:p>
          <a:p>
            <a:pPr marL="277749" indent="-277749" defTabSz="370332">
              <a:spcBef>
                <a:spcPts val="400"/>
              </a:spcBef>
              <a:defRPr sz="3888"/>
            </a:pPr>
            <a:r>
              <a:rPr dirty="0"/>
              <a:t>Bausch and </a:t>
            </a:r>
            <a:r>
              <a:rPr dirty="0" err="1"/>
              <a:t>Lomb</a:t>
            </a:r>
            <a:r>
              <a:rPr baseline="31999" dirty="0" err="1"/>
              <a:t>C</a:t>
            </a:r>
            <a:r>
              <a:rPr baseline="31999" dirty="0"/>
              <a:t> </a:t>
            </a:r>
          </a:p>
          <a:p>
            <a:pPr marL="277749" indent="-277749" defTabSz="370332">
              <a:spcBef>
                <a:spcPts val="400"/>
              </a:spcBef>
              <a:defRPr sz="3888"/>
            </a:pPr>
            <a:r>
              <a:rPr lang="en-US" dirty="0" err="1"/>
              <a:t>Biocryst</a:t>
            </a:r>
            <a:r>
              <a:rPr lang="en-US" baseline="31999" dirty="0" err="1"/>
              <a:t>C</a:t>
            </a:r>
            <a:endParaRPr lang="en-US" baseline="31999" dirty="0"/>
          </a:p>
          <a:p>
            <a:pPr marL="277749" indent="-277749" defTabSz="370332">
              <a:spcBef>
                <a:spcPts val="400"/>
              </a:spcBef>
              <a:defRPr sz="3888"/>
            </a:pPr>
            <a:r>
              <a:rPr dirty="0" err="1"/>
              <a:t>Biogen</a:t>
            </a:r>
            <a:r>
              <a:rPr baseline="31999" dirty="0" err="1"/>
              <a:t>C</a:t>
            </a:r>
            <a:endParaRPr baseline="31999" dirty="0"/>
          </a:p>
          <a:p>
            <a:pPr marL="277749" indent="-277749" defTabSz="370332">
              <a:spcBef>
                <a:spcPts val="400"/>
              </a:spcBef>
              <a:defRPr sz="3888"/>
            </a:pPr>
            <a:r>
              <a:rPr dirty="0" err="1"/>
              <a:t>CalciMedica</a:t>
            </a:r>
            <a:r>
              <a:rPr baseline="31999" dirty="0" err="1"/>
              <a:t>CR</a:t>
            </a:r>
            <a:r>
              <a:rPr baseline="31999" dirty="0"/>
              <a:t> </a:t>
            </a:r>
          </a:p>
          <a:p>
            <a:pPr marL="277749" indent="-277749" defTabSz="370332">
              <a:spcBef>
                <a:spcPts val="400"/>
              </a:spcBef>
              <a:defRPr sz="3888"/>
            </a:pPr>
            <a:r>
              <a:rPr lang="en-US" dirty="0" err="1"/>
              <a:t>Celltrion</a:t>
            </a:r>
            <a:r>
              <a:rPr lang="en-US" baseline="31999" dirty="0" err="1"/>
              <a:t>C</a:t>
            </a:r>
            <a:r>
              <a:rPr lang="en-US" baseline="31999" dirty="0"/>
              <a:t> </a:t>
            </a:r>
          </a:p>
          <a:p>
            <a:pPr marL="277749" indent="-277749" defTabSz="370332">
              <a:spcBef>
                <a:spcPts val="400"/>
              </a:spcBef>
              <a:defRPr sz="3888"/>
            </a:pPr>
            <a:r>
              <a:rPr dirty="0" err="1"/>
              <a:t>Clearside</a:t>
            </a:r>
            <a:r>
              <a:rPr dirty="0"/>
              <a:t> </a:t>
            </a:r>
            <a:r>
              <a:rPr dirty="0" err="1"/>
              <a:t>Biomedical</a:t>
            </a:r>
            <a:r>
              <a:rPr baseline="31999" dirty="0" err="1"/>
              <a:t>CR</a:t>
            </a:r>
            <a:endParaRPr baseline="31999" dirty="0"/>
          </a:p>
          <a:p>
            <a:pPr marL="277749" indent="-277749" defTabSz="370332">
              <a:spcBef>
                <a:spcPts val="400"/>
              </a:spcBef>
              <a:defRPr sz="3888"/>
            </a:pPr>
            <a:r>
              <a:rPr dirty="0" err="1"/>
              <a:t>Coherus</a:t>
            </a:r>
            <a:r>
              <a:rPr dirty="0"/>
              <a:t> </a:t>
            </a:r>
            <a:r>
              <a:rPr dirty="0" err="1"/>
              <a:t>Biosciences</a:t>
            </a:r>
            <a:r>
              <a:rPr baseline="31999" dirty="0" err="1"/>
              <a:t>C</a:t>
            </a:r>
            <a:endParaRPr baseline="31999" dirty="0"/>
          </a:p>
          <a:p>
            <a:pPr marL="277749" indent="-277749" defTabSz="370332">
              <a:spcBef>
                <a:spcPts val="400"/>
              </a:spcBef>
              <a:defRPr sz="3888"/>
            </a:pPr>
            <a:r>
              <a:rPr lang="en-US" dirty="0" err="1"/>
              <a:t>EyeBio</a:t>
            </a:r>
            <a:r>
              <a:rPr lang="en-US" baseline="31999" dirty="0" err="1"/>
              <a:t>R</a:t>
            </a:r>
            <a:endParaRPr lang="en-US" dirty="0"/>
          </a:p>
          <a:p>
            <a:pPr marL="277749" indent="-277749" defTabSz="370332">
              <a:spcBef>
                <a:spcPts val="400"/>
              </a:spcBef>
              <a:defRPr sz="3888"/>
            </a:pPr>
            <a:r>
              <a:rPr dirty="0" err="1"/>
              <a:t>EyePoint</a:t>
            </a:r>
            <a:r>
              <a:rPr dirty="0"/>
              <a:t> </a:t>
            </a:r>
            <a:r>
              <a:rPr dirty="0" err="1"/>
              <a:t>Pharma</a:t>
            </a:r>
            <a:r>
              <a:rPr baseline="31999" dirty="0" err="1"/>
              <a:t>CR</a:t>
            </a:r>
            <a:r>
              <a:rPr baseline="31999" dirty="0"/>
              <a:t> </a:t>
            </a:r>
          </a:p>
          <a:p>
            <a:pPr marL="277749" indent="-277749" defTabSz="370332">
              <a:spcBef>
                <a:spcPts val="400"/>
              </a:spcBef>
              <a:defRPr sz="3888"/>
            </a:pPr>
            <a:r>
              <a:rPr dirty="0"/>
              <a:t>Gemini </a:t>
            </a:r>
            <a:r>
              <a:rPr dirty="0" err="1"/>
              <a:t>Therapeutics</a:t>
            </a:r>
            <a:r>
              <a:rPr baseline="31999" dirty="0" err="1"/>
              <a:t>R</a:t>
            </a:r>
            <a:endParaRPr baseline="31999" dirty="0"/>
          </a:p>
          <a:p>
            <a:pPr marL="277749" indent="-277749" defTabSz="370332">
              <a:spcBef>
                <a:spcPts val="400"/>
              </a:spcBef>
              <a:defRPr sz="3888"/>
            </a:pPr>
            <a:r>
              <a:rPr dirty="0" err="1"/>
              <a:t>Genentech</a:t>
            </a:r>
            <a:r>
              <a:rPr baseline="31999" dirty="0" err="1"/>
              <a:t>BCR</a:t>
            </a:r>
            <a:endParaRPr baseline="31999" dirty="0"/>
          </a:p>
          <a:p>
            <a:pPr marL="277749" indent="-277749" defTabSz="370332">
              <a:spcBef>
                <a:spcPts val="400"/>
              </a:spcBef>
              <a:defRPr sz="3888"/>
            </a:pPr>
            <a:r>
              <a:rPr dirty="0"/>
              <a:t>Gyroscope </a:t>
            </a:r>
            <a:r>
              <a:rPr dirty="0" err="1"/>
              <a:t>Therapeutics</a:t>
            </a:r>
            <a:r>
              <a:rPr baseline="31999" dirty="0" err="1"/>
              <a:t>R</a:t>
            </a:r>
            <a:endParaRPr baseline="31999" dirty="0"/>
          </a:p>
          <a:p>
            <a:pPr marL="277749" indent="-277749" defTabSz="370332">
              <a:spcBef>
                <a:spcPts val="400"/>
              </a:spcBef>
              <a:defRPr sz="3888"/>
            </a:pPr>
            <a:r>
              <a:rPr dirty="0" err="1"/>
              <a:t>Iveric</a:t>
            </a:r>
            <a:r>
              <a:rPr dirty="0"/>
              <a:t> </a:t>
            </a:r>
            <a:r>
              <a:rPr lang="en-US" dirty="0" err="1"/>
              <a:t>Bio</a:t>
            </a:r>
            <a:r>
              <a:rPr lang="en-US" baseline="31999" dirty="0" err="1"/>
              <a:t>BC</a:t>
            </a:r>
            <a:endParaRPr baseline="31999" dirty="0"/>
          </a:p>
          <a:p>
            <a:pPr marL="277749" indent="-277749" defTabSz="370332">
              <a:spcBef>
                <a:spcPts val="400"/>
              </a:spcBef>
              <a:defRPr sz="3888"/>
            </a:pPr>
            <a:r>
              <a:rPr lang="en-US" dirty="0" err="1"/>
              <a:t>Janssen</a:t>
            </a:r>
            <a:r>
              <a:rPr lang="en-US" baseline="31999" dirty="0" err="1"/>
              <a:t>C</a:t>
            </a:r>
            <a:endParaRPr lang="en-US" dirty="0"/>
          </a:p>
          <a:p>
            <a:pPr marL="277749" indent="-277749" defTabSz="370332">
              <a:spcBef>
                <a:spcPts val="400"/>
              </a:spcBef>
              <a:defRPr sz="3888"/>
            </a:pPr>
            <a:r>
              <a:rPr lang="en-US" dirty="0" err="1"/>
              <a:t>Kanghong</a:t>
            </a:r>
            <a:r>
              <a:rPr lang="en-US" dirty="0"/>
              <a:t>/</a:t>
            </a:r>
            <a:r>
              <a:rPr lang="en-US" dirty="0" err="1"/>
              <a:t>Vanotech</a:t>
            </a:r>
            <a:r>
              <a:rPr lang="en-US" baseline="31999" dirty="0" err="1"/>
              <a:t>R</a:t>
            </a:r>
            <a:endParaRPr lang="en-US" dirty="0"/>
          </a:p>
          <a:p>
            <a:pPr marL="277749" indent="-277749" defTabSz="370332">
              <a:spcBef>
                <a:spcPts val="400"/>
              </a:spcBef>
              <a:defRPr sz="3888"/>
            </a:pPr>
            <a:r>
              <a:rPr dirty="0"/>
              <a:t>Kodiak </a:t>
            </a:r>
            <a:r>
              <a:rPr dirty="0" err="1"/>
              <a:t>Sciences</a:t>
            </a:r>
            <a:r>
              <a:rPr baseline="31999" dirty="0" err="1"/>
              <a:t>CR</a:t>
            </a:r>
            <a:endParaRPr baseline="31999" dirty="0"/>
          </a:p>
          <a:p>
            <a:pPr marL="277749" indent="-277749" defTabSz="370332">
              <a:spcBef>
                <a:spcPts val="400"/>
              </a:spcBef>
              <a:defRPr sz="3888"/>
            </a:pPr>
            <a:r>
              <a:rPr dirty="0" err="1"/>
              <a:t>Novartis</a:t>
            </a:r>
            <a:r>
              <a:rPr baseline="31999" dirty="0" err="1"/>
              <a:t>BCR</a:t>
            </a:r>
            <a:endParaRPr baseline="31999" dirty="0"/>
          </a:p>
          <a:p>
            <a:pPr marL="277749" indent="-277749" defTabSz="370332">
              <a:spcBef>
                <a:spcPts val="400"/>
              </a:spcBef>
              <a:defRPr sz="3888"/>
            </a:pPr>
            <a:r>
              <a:rPr dirty="0" err="1"/>
              <a:t>NeuBase</a:t>
            </a:r>
            <a:r>
              <a:rPr baseline="31999" dirty="0" err="1"/>
              <a:t>E</a:t>
            </a:r>
            <a:endParaRPr baseline="31999" dirty="0"/>
          </a:p>
          <a:p>
            <a:pPr marL="277749" indent="-277749" defTabSz="370332">
              <a:spcBef>
                <a:spcPts val="400"/>
              </a:spcBef>
              <a:defRPr sz="3888"/>
            </a:pPr>
            <a:r>
              <a:rPr dirty="0" err="1"/>
              <a:t>Neurotech</a:t>
            </a:r>
            <a:r>
              <a:rPr baseline="31999" dirty="0" err="1"/>
              <a:t>C</a:t>
            </a:r>
            <a:endParaRPr baseline="31999" dirty="0"/>
          </a:p>
          <a:p>
            <a:pPr marL="277749" indent="-277749" defTabSz="370332">
              <a:spcBef>
                <a:spcPts val="400"/>
              </a:spcBef>
              <a:defRPr sz="3888"/>
            </a:pPr>
            <a:r>
              <a:rPr dirty="0"/>
              <a:t>Ocular </a:t>
            </a:r>
            <a:r>
              <a:rPr dirty="0" err="1"/>
              <a:t>Therapeutix</a:t>
            </a:r>
            <a:r>
              <a:rPr baseline="31999" dirty="0" err="1"/>
              <a:t>CR</a:t>
            </a:r>
            <a:endParaRPr baseline="31999" dirty="0"/>
          </a:p>
          <a:p>
            <a:pPr marL="277749" indent="-277749" defTabSz="370332">
              <a:spcBef>
                <a:spcPts val="400"/>
              </a:spcBef>
              <a:defRPr sz="3888"/>
            </a:pPr>
            <a:r>
              <a:rPr dirty="0" err="1"/>
              <a:t>Oculis</a:t>
            </a:r>
            <a:r>
              <a:rPr baseline="31999" dirty="0" err="1"/>
              <a:t>R</a:t>
            </a:r>
            <a:endParaRPr baseline="31999" dirty="0"/>
          </a:p>
          <a:p>
            <a:pPr marL="277749" indent="-277749" defTabSz="370332">
              <a:spcBef>
                <a:spcPts val="400"/>
              </a:spcBef>
              <a:defRPr sz="3888"/>
            </a:pPr>
            <a:r>
              <a:rPr dirty="0" err="1"/>
              <a:t>Opthea</a:t>
            </a:r>
            <a:r>
              <a:rPr baseline="31999" dirty="0" err="1"/>
              <a:t>CR</a:t>
            </a:r>
            <a:endParaRPr baseline="31999" dirty="0"/>
          </a:p>
          <a:p>
            <a:pPr marL="277749" indent="-277749" defTabSz="370332">
              <a:spcBef>
                <a:spcPts val="400"/>
              </a:spcBef>
              <a:defRPr sz="3888"/>
            </a:pPr>
            <a:r>
              <a:rPr dirty="0"/>
              <a:t>Outlook </a:t>
            </a:r>
            <a:r>
              <a:rPr dirty="0" err="1"/>
              <a:t>Therapeutics</a:t>
            </a:r>
            <a:r>
              <a:rPr baseline="31999" dirty="0" err="1"/>
              <a:t>C</a:t>
            </a:r>
            <a:r>
              <a:rPr dirty="0"/>
              <a:t> </a:t>
            </a:r>
          </a:p>
          <a:p>
            <a:pPr marL="277749" indent="-277749" defTabSz="370332">
              <a:spcBef>
                <a:spcPts val="400"/>
              </a:spcBef>
              <a:defRPr sz="3888"/>
            </a:pPr>
            <a:r>
              <a:rPr dirty="0" err="1"/>
              <a:t>Oxular</a:t>
            </a:r>
            <a:r>
              <a:rPr baseline="31999" dirty="0" err="1"/>
              <a:t>R</a:t>
            </a:r>
            <a:endParaRPr baseline="31999" dirty="0"/>
          </a:p>
          <a:p>
            <a:pPr marL="277749" indent="-277749" defTabSz="370332">
              <a:spcBef>
                <a:spcPts val="400"/>
              </a:spcBef>
              <a:defRPr sz="3888"/>
            </a:pPr>
            <a:r>
              <a:rPr dirty="0" err="1"/>
              <a:t>Oxurion</a:t>
            </a:r>
            <a:r>
              <a:rPr baseline="31999" dirty="0" err="1"/>
              <a:t>ER</a:t>
            </a:r>
            <a:endParaRPr baseline="31999" dirty="0"/>
          </a:p>
          <a:p>
            <a:pPr marL="277749" indent="-277749" defTabSz="370332">
              <a:spcBef>
                <a:spcPts val="400"/>
              </a:spcBef>
              <a:defRPr sz="3888"/>
            </a:pPr>
            <a:r>
              <a:rPr lang="en-US" dirty="0" err="1"/>
              <a:t>Perfuse</a:t>
            </a:r>
            <a:r>
              <a:rPr lang="en-US" baseline="31999" dirty="0" err="1"/>
              <a:t>R</a:t>
            </a:r>
            <a:endParaRPr lang="en-US" baseline="31999" dirty="0"/>
          </a:p>
          <a:p>
            <a:pPr marL="277749" indent="-277749" defTabSz="370332">
              <a:spcBef>
                <a:spcPts val="400"/>
              </a:spcBef>
              <a:defRPr sz="3888"/>
            </a:pPr>
            <a:r>
              <a:rPr dirty="0" err="1"/>
              <a:t>Palatin</a:t>
            </a:r>
            <a:r>
              <a:rPr dirty="0"/>
              <a:t> </a:t>
            </a:r>
            <a:r>
              <a:rPr dirty="0" err="1"/>
              <a:t>Technologies</a:t>
            </a:r>
            <a:r>
              <a:rPr baseline="31999" dirty="0" err="1"/>
              <a:t>C</a:t>
            </a:r>
            <a:r>
              <a:rPr baseline="31999" dirty="0"/>
              <a:t> </a:t>
            </a:r>
          </a:p>
          <a:p>
            <a:pPr marL="277749" indent="-277749" defTabSz="370332">
              <a:spcBef>
                <a:spcPts val="400"/>
              </a:spcBef>
              <a:defRPr sz="3888"/>
            </a:pPr>
            <a:r>
              <a:rPr dirty="0" err="1"/>
              <a:t>Regeneron</a:t>
            </a:r>
            <a:r>
              <a:rPr baseline="31999" dirty="0" err="1"/>
              <a:t>B</a:t>
            </a:r>
            <a:endParaRPr baseline="31999" dirty="0"/>
          </a:p>
          <a:p>
            <a:pPr marL="277749" indent="-277749" defTabSz="370332">
              <a:spcBef>
                <a:spcPts val="400"/>
              </a:spcBef>
              <a:defRPr sz="3888"/>
            </a:pPr>
            <a:r>
              <a:rPr dirty="0" err="1"/>
              <a:t>RegenxBio</a:t>
            </a:r>
            <a:r>
              <a:rPr baseline="31999" dirty="0" err="1"/>
              <a:t>CR</a:t>
            </a:r>
            <a:endParaRPr baseline="31999" dirty="0"/>
          </a:p>
          <a:p>
            <a:pPr marL="277749" indent="-277749" defTabSz="370332">
              <a:spcBef>
                <a:spcPts val="400"/>
              </a:spcBef>
              <a:defRPr sz="3888"/>
            </a:pPr>
            <a:r>
              <a:rPr dirty="0" err="1"/>
              <a:t>ReNeuron</a:t>
            </a:r>
            <a:r>
              <a:rPr baseline="31999" dirty="0" err="1"/>
              <a:t>R</a:t>
            </a:r>
            <a:endParaRPr baseline="31999" dirty="0"/>
          </a:p>
          <a:p>
            <a:pPr marL="277749" indent="-277749" defTabSz="370332">
              <a:spcBef>
                <a:spcPts val="400"/>
              </a:spcBef>
              <a:defRPr sz="3888"/>
            </a:pPr>
            <a:r>
              <a:rPr dirty="0" err="1"/>
              <a:t>RevOpsis</a:t>
            </a:r>
            <a:r>
              <a:rPr dirty="0"/>
              <a:t> </a:t>
            </a:r>
            <a:r>
              <a:rPr dirty="0" err="1"/>
              <a:t>Therapeutics</a:t>
            </a:r>
            <a:r>
              <a:rPr baseline="31999" dirty="0" err="1"/>
              <a:t>CE</a:t>
            </a:r>
            <a:endParaRPr baseline="31999" dirty="0"/>
          </a:p>
          <a:p>
            <a:pPr marL="277749" indent="-277749" defTabSz="370332">
              <a:spcBef>
                <a:spcPts val="400"/>
              </a:spcBef>
              <a:defRPr sz="3888"/>
            </a:pPr>
            <a:r>
              <a:rPr dirty="0" err="1"/>
              <a:t>Ribomic</a:t>
            </a:r>
            <a:r>
              <a:rPr baseline="31999" dirty="0" err="1"/>
              <a:t>R</a:t>
            </a:r>
            <a:endParaRPr baseline="31999" dirty="0"/>
          </a:p>
          <a:p>
            <a:pPr marL="277749" indent="-277749" defTabSz="370332">
              <a:spcBef>
                <a:spcPts val="400"/>
              </a:spcBef>
              <a:defRPr sz="3888"/>
            </a:pPr>
            <a:r>
              <a:rPr dirty="0" err="1"/>
              <a:t>Roche</a:t>
            </a:r>
            <a:r>
              <a:rPr baseline="31999" dirty="0" err="1"/>
              <a:t>C</a:t>
            </a:r>
            <a:endParaRPr baseline="31999" dirty="0"/>
          </a:p>
          <a:p>
            <a:pPr marL="277749" indent="-277749" defTabSz="370332">
              <a:spcBef>
                <a:spcPts val="400"/>
              </a:spcBef>
              <a:defRPr sz="3888"/>
            </a:pPr>
            <a:r>
              <a:rPr dirty="0"/>
              <a:t>Stealth </a:t>
            </a:r>
            <a:r>
              <a:rPr dirty="0" err="1"/>
              <a:t>Biotherapeutics</a:t>
            </a:r>
            <a:r>
              <a:rPr baseline="31999" dirty="0" err="1"/>
              <a:t>CR</a:t>
            </a:r>
            <a:endParaRPr baseline="31999" dirty="0"/>
          </a:p>
          <a:p>
            <a:pPr marL="277749" indent="-277749" defTabSz="370332">
              <a:spcBef>
                <a:spcPts val="400"/>
              </a:spcBef>
              <a:defRPr sz="3888"/>
            </a:pPr>
            <a:r>
              <a:rPr dirty="0"/>
              <a:t>Unity </a:t>
            </a:r>
            <a:r>
              <a:rPr dirty="0" err="1"/>
              <a:t>Biotechnology</a:t>
            </a:r>
            <a:r>
              <a:rPr baseline="31999" dirty="0" err="1"/>
              <a:t>R</a:t>
            </a:r>
            <a:endParaRPr baseline="31999" dirty="0"/>
          </a:p>
        </p:txBody>
      </p:sp>
      <p:sp>
        <p:nvSpPr>
          <p:cNvPr id="77" name="Disclosures"/>
          <p:cNvSpPr txBox="1">
            <a:spLocks noGrp="1"/>
          </p:cNvSpPr>
          <p:nvPr>
            <p:ph type="title"/>
          </p:nvPr>
        </p:nvSpPr>
        <p:spPr>
          <a:xfrm>
            <a:off x="838200" y="365125"/>
            <a:ext cx="10515600" cy="623083"/>
          </a:xfrm>
          <a:prstGeom prst="rect">
            <a:avLst/>
          </a:prstGeom>
        </p:spPr>
        <p:txBody>
          <a:bodyPr>
            <a:normAutofit fontScale="90000"/>
          </a:bodyPr>
          <a:lstStyle/>
          <a:p>
            <a:r>
              <a:rPr dirty="0"/>
              <a:t>Disclosures</a:t>
            </a:r>
          </a:p>
        </p:txBody>
      </p:sp>
      <p:sp>
        <p:nvSpPr>
          <p:cNvPr id="78" name="(B): Speakers’ Bureau; (C): Consultant; (E): Equity; (R): Grants/Research Support"/>
          <p:cNvSpPr txBox="1"/>
          <p:nvPr/>
        </p:nvSpPr>
        <p:spPr>
          <a:xfrm>
            <a:off x="1547601" y="6421887"/>
            <a:ext cx="6255367" cy="318036"/>
          </a:xfrm>
          <a:prstGeom prst="rect">
            <a:avLst/>
          </a:prstGeom>
          <a:ln w="254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2800">
                <a:solidFill>
                  <a:srgbClr val="DDDDDD"/>
                </a:solidFill>
              </a:defRPr>
            </a:lvl1pPr>
          </a:lstStyle>
          <a:p>
            <a:r>
              <a:rPr sz="1400">
                <a:solidFill>
                  <a:schemeClr val="tx1">
                    <a:lumMod val="75000"/>
                    <a:lumOff val="25000"/>
                  </a:schemeClr>
                </a:solidFill>
              </a:rPr>
              <a:t>(B): Speakers’ Bureau; (C): Consultant; (E): Equity; (R): Grants/Research Support</a:t>
            </a:r>
          </a:p>
        </p:txBody>
      </p:sp>
      <p:sp>
        <p:nvSpPr>
          <p:cNvPr id="2" name="Content Placeholder 4">
            <a:extLst>
              <a:ext uri="{FF2B5EF4-FFF2-40B4-BE49-F238E27FC236}">
                <a16:creationId xmlns:a16="http://schemas.microsoft.com/office/drawing/2014/main" id="{5C46EA43-E16A-D561-25C2-982583EEDE7C}"/>
              </a:ext>
            </a:extLst>
          </p:cNvPr>
          <p:cNvSpPr txBox="1">
            <a:spLocks/>
          </p:cNvSpPr>
          <p:nvPr/>
        </p:nvSpPr>
        <p:spPr>
          <a:xfrm>
            <a:off x="838200" y="1219602"/>
            <a:ext cx="10515600" cy="108574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800" b="1" dirty="0">
                <a:solidFill>
                  <a:srgbClr val="000000"/>
                </a:solidFill>
                <a:latin typeface="Arial" panose="020B0604020202020204" pitchFamily="34" charset="0"/>
              </a:rPr>
              <a:t>Speaker is being compensated for their presentation today by International Physician Networks, L.L.C. (“SPN”).   However, neither SPN nor any pharmaceutical company has influenced the content of this presentation nor has SPN independently verified the presentation for accuracy.</a:t>
            </a:r>
            <a:endParaRPr lang="en-US" dirty="0"/>
          </a:p>
        </p:txBody>
      </p:sp>
    </p:spTree>
  </p:cSld>
  <p:clrMapOvr>
    <a:masterClrMapping/>
  </p:clrMapOvr>
  <p:transition spd="med"/>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descr="A machine with a screen and a monitor&#10;&#10;Description automatically generated">
            <a:extLst>
              <a:ext uri="{FF2B5EF4-FFF2-40B4-BE49-F238E27FC236}">
                <a16:creationId xmlns:a16="http://schemas.microsoft.com/office/drawing/2014/main" id="{0205F0C6-089A-6FA2-E833-FBAA5C32A053}"/>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3785289" y="3567483"/>
            <a:ext cx="4621421" cy="3290517"/>
          </a:xfrm>
          <a:prstGeom prst="rect">
            <a:avLst/>
          </a:prstGeom>
        </p:spPr>
      </p:pic>
      <p:pic>
        <p:nvPicPr>
          <p:cNvPr id="7" name="Picture 6" descr="A hand reaching out to a computer monitor&#10;&#10;Description automatically generated">
            <a:extLst>
              <a:ext uri="{FF2B5EF4-FFF2-40B4-BE49-F238E27FC236}">
                <a16:creationId xmlns:a16="http://schemas.microsoft.com/office/drawing/2014/main" id="{12EEEA93-EB5B-3F9D-2138-F5985E3A180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0" y="0"/>
            <a:ext cx="5288691" cy="3284555"/>
          </a:xfrm>
          <a:prstGeom prst="rect">
            <a:avLst/>
          </a:prstGeom>
        </p:spPr>
      </p:pic>
      <p:pic>
        <p:nvPicPr>
          <p:cNvPr id="11" name="Content Placeholder 10" descr="A close-up of a medical device&#10;&#10;Description automatically generated">
            <a:extLst>
              <a:ext uri="{FF2B5EF4-FFF2-40B4-BE49-F238E27FC236}">
                <a16:creationId xmlns:a16="http://schemas.microsoft.com/office/drawing/2014/main" id="{09DD0980-7A9A-D49F-3E0E-FFB9C046D83C}"/>
              </a:ext>
            </a:extLst>
          </p:cNvPr>
          <p:cNvPicPr>
            <a:picLocks noGrp="1" noChangeAspect="1"/>
          </p:cNvPicPr>
          <p:nvPr>
            <p:ph idx="1"/>
          </p:nvPr>
        </p:nvPicPr>
        <p:blipFill>
          <a:blip r:embed="rId4" cstate="screen">
            <a:extLst>
              <a:ext uri="{28A0092B-C50C-407E-A947-70E740481C1C}">
                <a14:useLocalDpi xmlns:a14="http://schemas.microsoft.com/office/drawing/2010/main"/>
              </a:ext>
            </a:extLst>
          </a:blip>
          <a:stretch>
            <a:fillRect/>
          </a:stretch>
        </p:blipFill>
        <p:spPr>
          <a:xfrm>
            <a:off x="7797114" y="0"/>
            <a:ext cx="4394886" cy="3282139"/>
          </a:xfrm>
        </p:spPr>
      </p:pic>
    </p:spTree>
    <p:extLst>
      <p:ext uri="{BB962C8B-B14F-4D97-AF65-F5344CB8AC3E}">
        <p14:creationId xmlns:p14="http://schemas.microsoft.com/office/powerpoint/2010/main" val="17486788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95234" name="Rectangle 2">
            <a:extLst>
              <a:ext uri="{FF2B5EF4-FFF2-40B4-BE49-F238E27FC236}">
                <a16:creationId xmlns:a16="http://schemas.microsoft.com/office/drawing/2014/main" id="{FA7E94F3-E6D1-4EEE-BDC5-811143F1D83D}"/>
              </a:ext>
            </a:extLst>
          </p:cNvPr>
          <p:cNvSpPr>
            <a:spLocks noGrp="1" noChangeArrowheads="1"/>
          </p:cNvSpPr>
          <p:nvPr>
            <p:ph type="title" idx="4294967295"/>
          </p:nvPr>
        </p:nvSpPr>
        <p:spPr>
          <a:xfrm>
            <a:off x="234828" y="537522"/>
            <a:ext cx="11696073" cy="637442"/>
          </a:xfrm>
        </p:spPr>
        <p:txBody>
          <a:bodyPr>
            <a:normAutofit fontScale="90000"/>
          </a:bodyPr>
          <a:lstStyle/>
          <a:p>
            <a:r>
              <a:rPr lang="de-DE" sz="3600" dirty="0">
                <a:latin typeface="Arial"/>
                <a:cs typeface="Arial"/>
              </a:rPr>
              <a:t>SPECTRALIS</a:t>
            </a:r>
            <a:r>
              <a:rPr lang="de-DE" sz="3600" baseline="30000" dirty="0">
                <a:latin typeface="Arial"/>
                <a:cs typeface="Arial"/>
              </a:rPr>
              <a:t>®</a:t>
            </a:r>
            <a:r>
              <a:rPr lang="de-DE" sz="3600" dirty="0">
                <a:latin typeface="Arial"/>
                <a:cs typeface="Arial"/>
              </a:rPr>
              <a:t> </a:t>
            </a:r>
            <a:r>
              <a:rPr lang="de-DE" altLang="de-DE" sz="3600" dirty="0" err="1">
                <a:latin typeface="Arial"/>
                <a:cs typeface="Arial"/>
              </a:rPr>
              <a:t>Confocal</a:t>
            </a:r>
            <a:r>
              <a:rPr lang="de-DE" altLang="de-DE" sz="3600" dirty="0">
                <a:latin typeface="Arial"/>
                <a:cs typeface="Arial"/>
              </a:rPr>
              <a:t> Scanning Laser </a:t>
            </a:r>
            <a:r>
              <a:rPr lang="de-DE" altLang="de-DE" sz="3600" dirty="0" err="1">
                <a:latin typeface="Arial"/>
                <a:cs typeface="Arial"/>
              </a:rPr>
              <a:t>Ophthalmoscopy</a:t>
            </a:r>
            <a:r>
              <a:rPr lang="de-DE" altLang="de-DE" sz="3600" dirty="0">
                <a:latin typeface="Arial"/>
                <a:cs typeface="Arial"/>
              </a:rPr>
              <a:t> (</a:t>
            </a:r>
            <a:r>
              <a:rPr lang="de-DE" altLang="de-DE" sz="3600" dirty="0" err="1">
                <a:latin typeface="Arial"/>
                <a:cs typeface="Arial"/>
              </a:rPr>
              <a:t>cSLO</a:t>
            </a:r>
            <a:r>
              <a:rPr lang="de-DE" altLang="de-DE" sz="3600" dirty="0">
                <a:latin typeface="Arial"/>
                <a:cs typeface="Arial"/>
              </a:rPr>
              <a:t>)</a:t>
            </a:r>
            <a:endParaRPr lang="en-GB" altLang="de-DE" sz="3600" dirty="0">
              <a:latin typeface="Arial"/>
              <a:cs typeface="Arial"/>
            </a:endParaRPr>
          </a:p>
        </p:txBody>
      </p:sp>
      <p:sp>
        <p:nvSpPr>
          <p:cNvPr id="95235" name="Rectangle 3">
            <a:extLst>
              <a:ext uri="{FF2B5EF4-FFF2-40B4-BE49-F238E27FC236}">
                <a16:creationId xmlns:a16="http://schemas.microsoft.com/office/drawing/2014/main" id="{8EE97F83-00A2-4656-8A05-F3C241F904DF}"/>
              </a:ext>
            </a:extLst>
          </p:cNvPr>
          <p:cNvSpPr>
            <a:spLocks noGrp="1" noChangeArrowheads="1"/>
          </p:cNvSpPr>
          <p:nvPr>
            <p:ph type="body" idx="4294967295"/>
          </p:nvPr>
        </p:nvSpPr>
        <p:spPr>
          <a:xfrm>
            <a:off x="234828" y="1451224"/>
            <a:ext cx="11777500" cy="3964838"/>
          </a:xfrm>
        </p:spPr>
        <p:txBody>
          <a:bodyPr>
            <a:normAutofit/>
          </a:bodyPr>
          <a:lstStyle/>
          <a:p>
            <a:pPr marL="0" indent="0">
              <a:spcBef>
                <a:spcPts val="600"/>
              </a:spcBef>
              <a:spcAft>
                <a:spcPts val="600"/>
              </a:spcAft>
              <a:buNone/>
            </a:pPr>
            <a:r>
              <a:rPr lang="en-US" sz="1800" dirty="0">
                <a:effectLst/>
                <a:latin typeface="Arial" panose="020B0604020202020204" pitchFamily="34" charset="0"/>
                <a:ea typeface="Times New Roman" panose="02020603050405020304" pitchFamily="18" charset="0"/>
                <a:cs typeface="Times New Roman" panose="02020603050405020304" pitchFamily="18" charset="0"/>
              </a:rPr>
              <a:t>The confocal scanning laser ophthalmoscope (</a:t>
            </a:r>
            <a:r>
              <a:rPr lang="en-US" sz="1800" dirty="0" err="1">
                <a:effectLst/>
                <a:latin typeface="Arial" panose="020B0604020202020204" pitchFamily="34" charset="0"/>
                <a:ea typeface="Times New Roman" panose="02020603050405020304" pitchFamily="18" charset="0"/>
                <a:cs typeface="Times New Roman" panose="02020603050405020304" pitchFamily="18" charset="0"/>
              </a:rPr>
              <a:t>cSLO</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in the SPECTRALIS</a:t>
            </a:r>
            <a:r>
              <a:rPr lang="en-US" sz="1800" baseline="30000" dirty="0">
                <a:effectLst/>
                <a:latin typeface="Arial" panose="020B0604020202020204" pitchFamily="34" charset="0"/>
                <a:ea typeface="Times New Roman" panose="02020603050405020304" pitchFamily="18" charset="0"/>
                <a:cs typeface="Times New Roman" panose="02020603050405020304" pitchFamily="18" charset="0"/>
              </a:rPr>
              <a:t>®</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platform is an innovative technology for examining and imaging the retina and other eye structures.</a:t>
            </a:r>
            <a:endParaRPr lang="de-DE"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indent="0">
              <a:spcBef>
                <a:spcPts val="600"/>
              </a:spcBef>
              <a:spcAft>
                <a:spcPts val="600"/>
              </a:spcAft>
              <a:buNone/>
            </a:pPr>
            <a:r>
              <a:rPr lang="en-US" sz="1800" dirty="0">
                <a:effectLst/>
                <a:latin typeface="Arial" panose="020B0604020202020204" pitchFamily="34" charset="0"/>
                <a:ea typeface="Times New Roman" panose="02020603050405020304" pitchFamily="18" charset="0"/>
                <a:cs typeface="Times New Roman" panose="02020603050405020304" pitchFamily="18" charset="0"/>
              </a:rPr>
              <a:t>Combining the selectivity of laser light with the pinpoint resolution of confocal scanning, the </a:t>
            </a:r>
            <a:r>
              <a:rPr lang="en-US" sz="1800" dirty="0" err="1">
                <a:effectLst/>
                <a:latin typeface="Arial" panose="020B0604020202020204" pitchFamily="34" charset="0"/>
                <a:ea typeface="Times New Roman" panose="02020603050405020304" pitchFamily="18" charset="0"/>
                <a:cs typeface="Times New Roman" panose="02020603050405020304" pitchFamily="18" charset="0"/>
              </a:rPr>
              <a:t>cSLO</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provides image detail and clarity not available from fundus photography</a:t>
            </a:r>
            <a:r>
              <a:rPr lang="en-US" sz="1800" baseline="30000" dirty="0">
                <a:effectLst/>
                <a:latin typeface="Arial" panose="020B0604020202020204" pitchFamily="34" charset="0"/>
                <a:ea typeface="Times New Roman" panose="02020603050405020304" pitchFamily="18" charset="0"/>
                <a:cs typeface="Times New Roman" panose="02020603050405020304" pitchFamily="18" charset="0"/>
              </a:rPr>
              <a:t>1</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a:t>
            </a:r>
            <a:endParaRPr lang="de-DE"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indent="0">
              <a:spcBef>
                <a:spcPts val="600"/>
              </a:spcBef>
              <a:spcAft>
                <a:spcPts val="600"/>
              </a:spcAft>
              <a:buNone/>
            </a:pPr>
            <a:r>
              <a:rPr lang="en-US" sz="1800" dirty="0">
                <a:effectLst/>
                <a:latin typeface="Arial" panose="020B0604020202020204" pitchFamily="34" charset="0"/>
                <a:ea typeface="Times New Roman" panose="02020603050405020304" pitchFamily="18" charset="0"/>
                <a:cs typeface="Times New Roman" panose="02020603050405020304" pitchFamily="18" charset="0"/>
              </a:rPr>
              <a:t>The </a:t>
            </a:r>
            <a:r>
              <a:rPr lang="en-US" sz="1800" dirty="0" err="1">
                <a:effectLst/>
                <a:latin typeface="Arial" panose="020B0604020202020204" pitchFamily="34" charset="0"/>
                <a:ea typeface="Times New Roman" panose="02020603050405020304" pitchFamily="18" charset="0"/>
                <a:cs typeface="Times New Roman" panose="02020603050405020304" pitchFamily="18" charset="0"/>
              </a:rPr>
              <a:t>cSLO</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technology not only offers documentation of clinical findings but also often highlights critical diagnostic details not visible on traditional clinical ophthalmoscopy. Since </a:t>
            </a:r>
            <a:r>
              <a:rPr lang="en-US" sz="1800" dirty="0" err="1">
                <a:effectLst/>
                <a:latin typeface="Arial" panose="020B0604020202020204" pitchFamily="34" charset="0"/>
                <a:ea typeface="Times New Roman" panose="02020603050405020304" pitchFamily="18" charset="0"/>
                <a:cs typeface="Times New Roman" panose="02020603050405020304" pitchFamily="18" charset="0"/>
              </a:rPr>
              <a:t>cSLO</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imaging minimizes the effects of light scatter, it can be used effectively even in patients with </a:t>
            </a:r>
            <a:r>
              <a:rPr lang="en-US" sz="1800" dirty="0">
                <a:latin typeface="Arial" panose="020B0604020202020204" pitchFamily="34" charset="0"/>
                <a:ea typeface="Times New Roman" panose="02020603050405020304" pitchFamily="18" charset="0"/>
                <a:cs typeface="Times New Roman" panose="02020603050405020304" pitchFamily="18" charset="0"/>
              </a:rPr>
              <a:t>opacities</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a:t>
            </a:r>
            <a:endParaRPr lang="de-DE" sz="1800" dirty="0">
              <a:effectLst/>
              <a:latin typeface="Arial" panose="020B0604020202020204" pitchFamily="34" charset="0"/>
              <a:ea typeface="Times New Roman" panose="02020603050405020304" pitchFamily="18" charset="0"/>
              <a:cs typeface="Times New Roman" panose="02020603050405020304" pitchFamily="18" charset="0"/>
            </a:endParaRPr>
          </a:p>
          <a:p>
            <a:pPr lvl="1">
              <a:lnSpc>
                <a:spcPct val="90000"/>
              </a:lnSpc>
              <a:buFont typeface="Wingdings" panose="05000000000000000000" pitchFamily="2" charset="2"/>
              <a:buNone/>
            </a:pPr>
            <a:endParaRPr lang="de-DE" altLang="de-DE" sz="1800" dirty="0">
              <a:latin typeface="Arial" panose="020B0604020202020204" pitchFamily="34" charset="0"/>
              <a:cs typeface="Arial" panose="020B0604020202020204" pitchFamily="34" charset="0"/>
            </a:endParaRPr>
          </a:p>
          <a:p>
            <a:pPr>
              <a:lnSpc>
                <a:spcPct val="90000"/>
              </a:lnSpc>
            </a:pPr>
            <a:endParaRPr lang="de-DE" altLang="de-DE" sz="2800" dirty="0">
              <a:latin typeface="Arial" panose="020B0604020202020204" pitchFamily="34" charset="0"/>
              <a:cs typeface="Arial" panose="020B0604020202020204" pitchFamily="34" charset="0"/>
            </a:endParaRPr>
          </a:p>
          <a:p>
            <a:pPr>
              <a:lnSpc>
                <a:spcPct val="90000"/>
              </a:lnSpc>
            </a:pPr>
            <a:endParaRPr lang="de-DE" altLang="de-DE" sz="2800" dirty="0">
              <a:latin typeface="Arial" panose="020B0604020202020204" pitchFamily="34" charset="0"/>
              <a:cs typeface="Arial" panose="020B0604020202020204" pitchFamily="34" charset="0"/>
            </a:endParaRPr>
          </a:p>
          <a:p>
            <a:pPr lvl="1">
              <a:lnSpc>
                <a:spcPct val="90000"/>
              </a:lnSpc>
            </a:pPr>
            <a:endParaRPr lang="de-DE" altLang="de-DE" sz="2400" dirty="0">
              <a:latin typeface="Arial" panose="020B0604020202020204" pitchFamily="34" charset="0"/>
              <a:cs typeface="Arial" panose="020B0604020202020204" pitchFamily="34" charset="0"/>
            </a:endParaRPr>
          </a:p>
          <a:p>
            <a:pPr lvl="1">
              <a:lnSpc>
                <a:spcPct val="90000"/>
              </a:lnSpc>
              <a:buFont typeface="Wingdings" panose="05000000000000000000" pitchFamily="2" charset="2"/>
              <a:buNone/>
            </a:pPr>
            <a:endParaRPr lang="de-DE" altLang="de-DE" sz="2400" dirty="0">
              <a:latin typeface="Arial" panose="020B0604020202020204" pitchFamily="34" charset="0"/>
              <a:cs typeface="Arial" panose="020B0604020202020204" pitchFamily="34" charset="0"/>
            </a:endParaRPr>
          </a:p>
          <a:p>
            <a:pPr lvl="1">
              <a:lnSpc>
                <a:spcPct val="90000"/>
              </a:lnSpc>
              <a:buFont typeface="Wingdings" panose="05000000000000000000" pitchFamily="2" charset="2"/>
              <a:buNone/>
            </a:pPr>
            <a:endParaRPr lang="de-DE" altLang="de-DE" sz="2400" dirty="0">
              <a:latin typeface="Arial" panose="020B0604020202020204" pitchFamily="34" charset="0"/>
              <a:cs typeface="Arial" panose="020B0604020202020204" pitchFamily="34" charset="0"/>
            </a:endParaRPr>
          </a:p>
          <a:p>
            <a:pPr lvl="1">
              <a:lnSpc>
                <a:spcPct val="90000"/>
              </a:lnSpc>
              <a:buFont typeface="Wingdings" panose="05000000000000000000" pitchFamily="2" charset="2"/>
              <a:buNone/>
            </a:pPr>
            <a:endParaRPr lang="en-GB" altLang="de-DE" sz="2400" dirty="0">
              <a:latin typeface="Arial" panose="020B0604020202020204" pitchFamily="34" charset="0"/>
              <a:cs typeface="Arial" panose="020B0604020202020204" pitchFamily="34" charset="0"/>
            </a:endParaRPr>
          </a:p>
        </p:txBody>
      </p:sp>
      <p:sp>
        <p:nvSpPr>
          <p:cNvPr id="4" name="Textfeld 3">
            <a:extLst>
              <a:ext uri="{FF2B5EF4-FFF2-40B4-BE49-F238E27FC236}">
                <a16:creationId xmlns:a16="http://schemas.microsoft.com/office/drawing/2014/main" id="{872808D6-8934-4133-B2A3-A015BE15A94C}"/>
              </a:ext>
            </a:extLst>
          </p:cNvPr>
          <p:cNvSpPr txBox="1"/>
          <p:nvPr/>
        </p:nvSpPr>
        <p:spPr>
          <a:xfrm>
            <a:off x="7255" y="6414446"/>
            <a:ext cx="10308319" cy="338554"/>
          </a:xfrm>
          <a:prstGeom prst="rect">
            <a:avLst/>
          </a:prstGeom>
          <a:noFill/>
        </p:spPr>
        <p:txBody>
          <a:bodyPr wrap="square" rtlCol="0">
            <a:spAutoFit/>
          </a:bodyPr>
          <a:lstStyle/>
          <a:p>
            <a:r>
              <a:rPr lang="de-DE" sz="800" dirty="0">
                <a:latin typeface="Arial" panose="020B0604020202020204" pitchFamily="34" charset="0"/>
                <a:cs typeface="Arial" panose="020B0604020202020204" pitchFamily="34" charset="0"/>
              </a:rPr>
              <a:t>1 Quinn NB et al. </a:t>
            </a:r>
            <a:r>
              <a:rPr lang="de-DE" sz="800" dirty="0" err="1">
                <a:latin typeface="Arial" panose="020B0604020202020204" pitchFamily="34" charset="0"/>
                <a:cs typeface="Arial" panose="020B0604020202020204" pitchFamily="34" charset="0"/>
              </a:rPr>
              <a:t>Confocal</a:t>
            </a:r>
            <a:r>
              <a:rPr lang="de-DE" sz="800" dirty="0">
                <a:latin typeface="Arial" panose="020B0604020202020204" pitchFamily="34" charset="0"/>
                <a:cs typeface="Arial" panose="020B0604020202020204" pitchFamily="34" charset="0"/>
              </a:rPr>
              <a:t> </a:t>
            </a:r>
            <a:r>
              <a:rPr lang="de-DE" sz="800" dirty="0" err="1">
                <a:latin typeface="Arial" panose="020B0604020202020204" pitchFamily="34" charset="0"/>
                <a:cs typeface="Arial" panose="020B0604020202020204" pitchFamily="34" charset="0"/>
              </a:rPr>
              <a:t>infrared</a:t>
            </a:r>
            <a:r>
              <a:rPr lang="de-DE" sz="800" dirty="0">
                <a:latin typeface="Arial" panose="020B0604020202020204" pitchFamily="34" charset="0"/>
                <a:cs typeface="Arial" panose="020B0604020202020204" pitchFamily="34" charset="0"/>
              </a:rPr>
              <a:t> </a:t>
            </a:r>
            <a:r>
              <a:rPr lang="de-DE" sz="800" dirty="0" err="1">
                <a:latin typeface="Arial" panose="020B0604020202020204" pitchFamily="34" charset="0"/>
                <a:cs typeface="Arial" panose="020B0604020202020204" pitchFamily="34" charset="0"/>
              </a:rPr>
              <a:t>imaging</a:t>
            </a:r>
            <a:r>
              <a:rPr lang="de-DE" sz="800" dirty="0">
                <a:latin typeface="Arial" panose="020B0604020202020204" pitchFamily="34" charset="0"/>
                <a:cs typeface="Arial" panose="020B0604020202020204" pitchFamily="34" charset="0"/>
              </a:rPr>
              <a:t> </a:t>
            </a:r>
            <a:r>
              <a:rPr lang="de-DE" sz="800" dirty="0" err="1">
                <a:latin typeface="Arial" panose="020B0604020202020204" pitchFamily="34" charset="0"/>
                <a:cs typeface="Arial" panose="020B0604020202020204" pitchFamily="34" charset="0"/>
              </a:rPr>
              <a:t>with</a:t>
            </a:r>
            <a:r>
              <a:rPr lang="de-DE" sz="800" dirty="0">
                <a:latin typeface="Arial" panose="020B0604020202020204" pitchFamily="34" charset="0"/>
                <a:cs typeface="Arial" panose="020B0604020202020204" pitchFamily="34" charset="0"/>
              </a:rPr>
              <a:t> </a:t>
            </a:r>
            <a:r>
              <a:rPr lang="de-DE" sz="800" dirty="0" err="1">
                <a:latin typeface="Arial" panose="020B0604020202020204" pitchFamily="34" charset="0"/>
                <a:cs typeface="Arial" panose="020B0604020202020204" pitchFamily="34" charset="0"/>
              </a:rPr>
              <a:t>optical</a:t>
            </a:r>
            <a:r>
              <a:rPr lang="de-DE" sz="800" dirty="0">
                <a:latin typeface="Arial" panose="020B0604020202020204" pitchFamily="34" charset="0"/>
                <a:cs typeface="Arial" panose="020B0604020202020204" pitchFamily="34" charset="0"/>
              </a:rPr>
              <a:t> </a:t>
            </a:r>
            <a:r>
              <a:rPr lang="de-DE" sz="800" dirty="0" err="1">
                <a:latin typeface="Arial" panose="020B0604020202020204" pitchFamily="34" charset="0"/>
                <a:cs typeface="Arial" panose="020B0604020202020204" pitchFamily="34" charset="0"/>
              </a:rPr>
              <a:t>coherence</a:t>
            </a:r>
            <a:r>
              <a:rPr lang="de-DE" sz="800" dirty="0">
                <a:latin typeface="Arial" panose="020B0604020202020204" pitchFamily="34" charset="0"/>
                <a:cs typeface="Arial" panose="020B0604020202020204" pitchFamily="34" charset="0"/>
              </a:rPr>
              <a:t> </a:t>
            </a:r>
            <a:r>
              <a:rPr lang="de-DE" sz="800" dirty="0" err="1">
                <a:latin typeface="Arial" panose="020B0604020202020204" pitchFamily="34" charset="0"/>
                <a:cs typeface="Arial" panose="020B0604020202020204" pitchFamily="34" charset="0"/>
              </a:rPr>
              <a:t>tomography</a:t>
            </a:r>
            <a:r>
              <a:rPr lang="de-DE" sz="800" dirty="0">
                <a:latin typeface="Arial" panose="020B0604020202020204" pitchFamily="34" charset="0"/>
                <a:cs typeface="Arial" panose="020B0604020202020204" pitchFamily="34" charset="0"/>
              </a:rPr>
              <a:t> </a:t>
            </a:r>
            <a:r>
              <a:rPr lang="de-DE" sz="800" dirty="0" err="1">
                <a:latin typeface="Arial" panose="020B0604020202020204" pitchFamily="34" charset="0"/>
                <a:cs typeface="Arial" panose="020B0604020202020204" pitchFamily="34" charset="0"/>
              </a:rPr>
              <a:t>provides</a:t>
            </a:r>
            <a:r>
              <a:rPr lang="de-DE" sz="800" dirty="0">
                <a:latin typeface="Arial" panose="020B0604020202020204" pitchFamily="34" charset="0"/>
                <a:cs typeface="Arial" panose="020B0604020202020204" pitchFamily="34" charset="0"/>
              </a:rPr>
              <a:t> superior </a:t>
            </a:r>
            <a:r>
              <a:rPr lang="de-DE" sz="800" dirty="0" err="1">
                <a:latin typeface="Arial" panose="020B0604020202020204" pitchFamily="34" charset="0"/>
                <a:cs typeface="Arial" panose="020B0604020202020204" pitchFamily="34" charset="0"/>
              </a:rPr>
              <a:t>detection</a:t>
            </a:r>
            <a:r>
              <a:rPr lang="de-DE" sz="800" dirty="0">
                <a:latin typeface="Arial" panose="020B0604020202020204" pitchFamily="34" charset="0"/>
                <a:cs typeface="Arial" panose="020B0604020202020204" pitchFamily="34" charset="0"/>
              </a:rPr>
              <a:t> </a:t>
            </a:r>
            <a:r>
              <a:rPr lang="de-DE" sz="800" dirty="0" err="1">
                <a:latin typeface="Arial" panose="020B0604020202020204" pitchFamily="34" charset="0"/>
                <a:cs typeface="Arial" panose="020B0604020202020204" pitchFamily="34" charset="0"/>
              </a:rPr>
              <a:t>of</a:t>
            </a:r>
            <a:r>
              <a:rPr lang="de-DE" sz="800" dirty="0">
                <a:latin typeface="Arial" panose="020B0604020202020204" pitchFamily="34" charset="0"/>
                <a:cs typeface="Arial" panose="020B0604020202020204" pitchFamily="34" charset="0"/>
              </a:rPr>
              <a:t> a </a:t>
            </a:r>
            <a:r>
              <a:rPr lang="de-DE" sz="800" dirty="0" err="1">
                <a:latin typeface="Arial" panose="020B0604020202020204" pitchFamily="34" charset="0"/>
                <a:cs typeface="Arial" panose="020B0604020202020204" pitchFamily="34" charset="0"/>
              </a:rPr>
              <a:t>number</a:t>
            </a:r>
            <a:r>
              <a:rPr lang="de-DE" sz="800" dirty="0">
                <a:latin typeface="Arial" panose="020B0604020202020204" pitchFamily="34" charset="0"/>
                <a:cs typeface="Arial" panose="020B0604020202020204" pitchFamily="34" charset="0"/>
              </a:rPr>
              <a:t> </a:t>
            </a:r>
            <a:r>
              <a:rPr lang="de-DE" sz="800" dirty="0" err="1">
                <a:latin typeface="Arial" panose="020B0604020202020204" pitchFamily="34" charset="0"/>
                <a:cs typeface="Arial" panose="020B0604020202020204" pitchFamily="34" charset="0"/>
              </a:rPr>
              <a:t>of</a:t>
            </a:r>
            <a:r>
              <a:rPr lang="de-DE" sz="800" dirty="0">
                <a:latin typeface="Arial" panose="020B0604020202020204" pitchFamily="34" charset="0"/>
                <a:cs typeface="Arial" panose="020B0604020202020204" pitchFamily="34" charset="0"/>
              </a:rPr>
              <a:t> </a:t>
            </a:r>
            <a:r>
              <a:rPr lang="de-DE" sz="800" dirty="0" err="1">
                <a:latin typeface="Arial" panose="020B0604020202020204" pitchFamily="34" charset="0"/>
                <a:cs typeface="Arial" panose="020B0604020202020204" pitchFamily="34" charset="0"/>
              </a:rPr>
              <a:t>common</a:t>
            </a:r>
            <a:r>
              <a:rPr lang="de-DE" sz="800" dirty="0">
                <a:latin typeface="Arial" panose="020B0604020202020204" pitchFamily="34" charset="0"/>
                <a:cs typeface="Arial" panose="020B0604020202020204" pitchFamily="34" charset="0"/>
              </a:rPr>
              <a:t> </a:t>
            </a:r>
            <a:r>
              <a:rPr lang="de-DE" sz="800" dirty="0" err="1">
                <a:latin typeface="Arial" panose="020B0604020202020204" pitchFamily="34" charset="0"/>
                <a:cs typeface="Arial" panose="020B0604020202020204" pitchFamily="34" charset="0"/>
              </a:rPr>
              <a:t>macular</a:t>
            </a:r>
            <a:r>
              <a:rPr lang="de-DE" sz="800" dirty="0">
                <a:latin typeface="Arial" panose="020B0604020202020204" pitchFamily="34" charset="0"/>
                <a:cs typeface="Arial" panose="020B0604020202020204" pitchFamily="34" charset="0"/>
              </a:rPr>
              <a:t> </a:t>
            </a:r>
            <a:r>
              <a:rPr lang="de-DE" sz="800" dirty="0" err="1">
                <a:latin typeface="Arial" panose="020B0604020202020204" pitchFamily="34" charset="0"/>
                <a:cs typeface="Arial" panose="020B0604020202020204" pitchFamily="34" charset="0"/>
              </a:rPr>
              <a:t>lesions</a:t>
            </a:r>
            <a:r>
              <a:rPr lang="de-DE" sz="800" dirty="0">
                <a:latin typeface="Arial" panose="020B0604020202020204" pitchFamily="34" charset="0"/>
                <a:cs typeface="Arial" panose="020B0604020202020204" pitchFamily="34" charset="0"/>
              </a:rPr>
              <a:t> </a:t>
            </a:r>
            <a:r>
              <a:rPr lang="de-DE" sz="800" dirty="0" err="1">
                <a:latin typeface="Arial" panose="020B0604020202020204" pitchFamily="34" charset="0"/>
                <a:cs typeface="Arial" panose="020B0604020202020204" pitchFamily="34" charset="0"/>
              </a:rPr>
              <a:t>compared</a:t>
            </a:r>
            <a:r>
              <a:rPr lang="de-DE" sz="800" dirty="0">
                <a:latin typeface="Arial" panose="020B0604020202020204" pitchFamily="34" charset="0"/>
                <a:cs typeface="Arial" panose="020B0604020202020204" pitchFamily="34" charset="0"/>
              </a:rPr>
              <a:t> to </a:t>
            </a:r>
            <a:r>
              <a:rPr lang="de-DE" sz="800" dirty="0" err="1">
                <a:latin typeface="Arial" panose="020B0604020202020204" pitchFamily="34" charset="0"/>
                <a:cs typeface="Arial" panose="020B0604020202020204" pitchFamily="34" charset="0"/>
              </a:rPr>
              <a:t>colour</a:t>
            </a:r>
            <a:r>
              <a:rPr lang="de-DE" sz="800" dirty="0">
                <a:latin typeface="Arial" panose="020B0604020202020204" pitchFamily="34" charset="0"/>
                <a:cs typeface="Arial" panose="020B0604020202020204" pitchFamily="34" charset="0"/>
              </a:rPr>
              <a:t> </a:t>
            </a:r>
            <a:r>
              <a:rPr lang="de-DE" sz="800" dirty="0" err="1">
                <a:latin typeface="Arial" panose="020B0604020202020204" pitchFamily="34" charset="0"/>
                <a:cs typeface="Arial" panose="020B0604020202020204" pitchFamily="34" charset="0"/>
              </a:rPr>
              <a:t>fundus</a:t>
            </a:r>
            <a:r>
              <a:rPr lang="de-DE" sz="800" dirty="0">
                <a:latin typeface="Arial" panose="020B0604020202020204" pitchFamily="34" charset="0"/>
                <a:cs typeface="Arial" panose="020B0604020202020204" pitchFamily="34" charset="0"/>
              </a:rPr>
              <a:t> </a:t>
            </a:r>
            <a:r>
              <a:rPr lang="de-DE" sz="800" dirty="0" err="1">
                <a:latin typeface="Arial" panose="020B0604020202020204" pitchFamily="34" charset="0"/>
                <a:cs typeface="Arial" panose="020B0604020202020204" pitchFamily="34" charset="0"/>
              </a:rPr>
              <a:t>photography</a:t>
            </a:r>
            <a:r>
              <a:rPr lang="de-DE" sz="800" dirty="0">
                <a:latin typeface="Arial" panose="020B0604020202020204" pitchFamily="34" charset="0"/>
                <a:cs typeface="Arial" panose="020B0604020202020204" pitchFamily="34" charset="0"/>
              </a:rPr>
              <a:t>.</a:t>
            </a:r>
          </a:p>
          <a:p>
            <a:r>
              <a:rPr lang="de-DE" sz="800" dirty="0">
                <a:latin typeface="Arial" panose="020B0604020202020204" pitchFamily="34" charset="0"/>
                <a:cs typeface="Arial" panose="020B0604020202020204" pitchFamily="34" charset="0"/>
              </a:rPr>
              <a:t> </a:t>
            </a:r>
            <a:r>
              <a:rPr lang="de-DE" sz="800" dirty="0" err="1">
                <a:latin typeface="Arial" panose="020B0604020202020204" pitchFamily="34" charset="0"/>
                <a:cs typeface="Arial" panose="020B0604020202020204" pitchFamily="34" charset="0"/>
              </a:rPr>
              <a:t>Ophthalmic</a:t>
            </a:r>
            <a:r>
              <a:rPr lang="de-DE" sz="800" dirty="0">
                <a:latin typeface="Arial" panose="020B0604020202020204" pitchFamily="34" charset="0"/>
                <a:cs typeface="Arial" panose="020B0604020202020204" pitchFamily="34" charset="0"/>
              </a:rPr>
              <a:t> </a:t>
            </a:r>
            <a:r>
              <a:rPr lang="de-DE" sz="800" dirty="0" err="1">
                <a:latin typeface="Arial" panose="020B0604020202020204" pitchFamily="34" charset="0"/>
                <a:cs typeface="Arial" panose="020B0604020202020204" pitchFamily="34" charset="0"/>
              </a:rPr>
              <a:t>Physiol</a:t>
            </a:r>
            <a:r>
              <a:rPr lang="de-DE" sz="800" dirty="0">
                <a:latin typeface="Arial" panose="020B0604020202020204" pitchFamily="34" charset="0"/>
                <a:cs typeface="Arial" panose="020B0604020202020204" pitchFamily="34" charset="0"/>
              </a:rPr>
              <a:t> </a:t>
            </a:r>
            <a:r>
              <a:rPr lang="de-DE" sz="800" dirty="0" err="1">
                <a:latin typeface="Arial" panose="020B0604020202020204" pitchFamily="34" charset="0"/>
                <a:cs typeface="Arial" panose="020B0604020202020204" pitchFamily="34" charset="0"/>
              </a:rPr>
              <a:t>Opt</a:t>
            </a:r>
            <a:r>
              <a:rPr lang="de-DE" sz="800" dirty="0">
                <a:latin typeface="Arial" panose="020B0604020202020204" pitchFamily="34" charset="0"/>
                <a:cs typeface="Arial" panose="020B0604020202020204" pitchFamily="34" charset="0"/>
              </a:rPr>
              <a:t>. 2018 Nov;38(6):574-583</a:t>
            </a:r>
          </a:p>
        </p:txBody>
      </p:sp>
    </p:spTree>
    <p:extLst>
      <p:ext uri="{BB962C8B-B14F-4D97-AF65-F5344CB8AC3E}">
        <p14:creationId xmlns:p14="http://schemas.microsoft.com/office/powerpoint/2010/main" val="35683876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2">
            <a:extLst>
              <a:ext uri="{FF2B5EF4-FFF2-40B4-BE49-F238E27FC236}">
                <a16:creationId xmlns:a16="http://schemas.microsoft.com/office/drawing/2014/main" id="{FA7E94F3-E6D1-4EEE-BDC5-811143F1D83D}"/>
              </a:ext>
            </a:extLst>
          </p:cNvPr>
          <p:cNvSpPr>
            <a:spLocks noGrp="1" noChangeArrowheads="1"/>
          </p:cNvSpPr>
          <p:nvPr>
            <p:ph type="title" idx="4294967295"/>
          </p:nvPr>
        </p:nvSpPr>
        <p:spPr>
          <a:xfrm>
            <a:off x="234828" y="534865"/>
            <a:ext cx="11824863" cy="637442"/>
          </a:xfrm>
        </p:spPr>
        <p:txBody>
          <a:bodyPr>
            <a:normAutofit fontScale="90000"/>
          </a:bodyPr>
          <a:lstStyle/>
          <a:p>
            <a:r>
              <a:rPr lang="de-DE" altLang="de-DE" sz="3600" dirty="0">
                <a:latin typeface="Arial"/>
                <a:cs typeface="Arial"/>
              </a:rPr>
              <a:t>SPECTRALIS</a:t>
            </a:r>
            <a:r>
              <a:rPr lang="de-DE" altLang="de-DE" sz="3600" baseline="30000" dirty="0">
                <a:latin typeface="Arial"/>
                <a:cs typeface="Arial"/>
              </a:rPr>
              <a:t>®</a:t>
            </a:r>
            <a:r>
              <a:rPr lang="de-DE" altLang="de-DE" sz="3600" dirty="0">
                <a:latin typeface="Arial"/>
                <a:cs typeface="Arial"/>
              </a:rPr>
              <a:t> </a:t>
            </a:r>
            <a:r>
              <a:rPr lang="de-DE" altLang="de-DE" sz="3600" dirty="0" err="1">
                <a:latin typeface="Arial"/>
                <a:cs typeface="Arial"/>
              </a:rPr>
              <a:t>Confocal</a:t>
            </a:r>
            <a:r>
              <a:rPr lang="de-DE" altLang="de-DE" sz="3600" dirty="0">
                <a:latin typeface="Arial"/>
                <a:cs typeface="Arial"/>
              </a:rPr>
              <a:t> Scanning Laser </a:t>
            </a:r>
            <a:r>
              <a:rPr lang="de-DE" altLang="de-DE" sz="3600" dirty="0" err="1">
                <a:latin typeface="Arial"/>
                <a:cs typeface="Arial"/>
              </a:rPr>
              <a:t>Ophthalmoscopy</a:t>
            </a:r>
            <a:r>
              <a:rPr lang="de-DE" altLang="de-DE" sz="3600" dirty="0">
                <a:latin typeface="Arial"/>
                <a:cs typeface="Arial"/>
              </a:rPr>
              <a:t> (</a:t>
            </a:r>
            <a:r>
              <a:rPr lang="de-DE" altLang="de-DE" sz="3600" dirty="0" err="1">
                <a:latin typeface="Arial"/>
                <a:cs typeface="Arial"/>
              </a:rPr>
              <a:t>cSLO</a:t>
            </a:r>
            <a:r>
              <a:rPr lang="de-DE" altLang="de-DE" sz="3600" dirty="0">
                <a:latin typeface="Arial"/>
                <a:cs typeface="Arial"/>
              </a:rPr>
              <a:t>)</a:t>
            </a:r>
            <a:endParaRPr lang="en-GB" altLang="de-DE" sz="3600" dirty="0">
              <a:latin typeface="Arial"/>
              <a:cs typeface="Arial"/>
            </a:endParaRPr>
          </a:p>
        </p:txBody>
      </p:sp>
      <p:sp>
        <p:nvSpPr>
          <p:cNvPr id="95235" name="Rectangle 3">
            <a:extLst>
              <a:ext uri="{FF2B5EF4-FFF2-40B4-BE49-F238E27FC236}">
                <a16:creationId xmlns:a16="http://schemas.microsoft.com/office/drawing/2014/main" id="{8EE97F83-00A2-4656-8A05-F3C241F904DF}"/>
              </a:ext>
            </a:extLst>
          </p:cNvPr>
          <p:cNvSpPr>
            <a:spLocks noGrp="1" noChangeArrowheads="1"/>
          </p:cNvSpPr>
          <p:nvPr>
            <p:ph type="body" idx="4294967295"/>
          </p:nvPr>
        </p:nvSpPr>
        <p:spPr>
          <a:xfrm>
            <a:off x="234828" y="1451224"/>
            <a:ext cx="7213234" cy="3964838"/>
          </a:xfrm>
        </p:spPr>
        <p:txBody>
          <a:bodyPr vert="horz" lIns="91440" tIns="45720" rIns="91440" bIns="45720" rtlCol="0" anchor="t">
            <a:normAutofit/>
          </a:bodyPr>
          <a:lstStyle/>
          <a:p>
            <a:pPr marL="0" indent="0">
              <a:lnSpc>
                <a:spcPct val="90000"/>
              </a:lnSpc>
              <a:buNone/>
            </a:pPr>
            <a:r>
              <a:rPr lang="de-DE" altLang="de-DE" sz="2000" b="1" dirty="0" err="1">
                <a:latin typeface="Arial" panose="020B0604020202020204" pitchFamily="34" charset="0"/>
                <a:cs typeface="Arial" panose="020B0604020202020204" pitchFamily="34" charset="0"/>
              </a:rPr>
              <a:t>Confocal</a:t>
            </a:r>
            <a:r>
              <a:rPr lang="de-DE" altLang="de-DE" sz="2000" b="1" dirty="0">
                <a:latin typeface="Arial" panose="020B0604020202020204" pitchFamily="34" charset="0"/>
                <a:cs typeface="Arial" panose="020B0604020202020204" pitchFamily="34" charset="0"/>
              </a:rPr>
              <a:t> Optical Efficiency </a:t>
            </a:r>
            <a:r>
              <a:rPr lang="de-DE" altLang="de-DE" sz="2000" b="1" dirty="0" err="1">
                <a:latin typeface="Arial" panose="020B0604020202020204" pitchFamily="34" charset="0"/>
                <a:cs typeface="Arial" panose="020B0604020202020204" pitchFamily="34" charset="0"/>
              </a:rPr>
              <a:t>features</a:t>
            </a:r>
            <a:r>
              <a:rPr lang="de-DE" altLang="de-DE" sz="2000" b="1" dirty="0">
                <a:latin typeface="Arial" panose="020B0604020202020204" pitchFamily="34" charset="0"/>
                <a:cs typeface="Arial" panose="020B0604020202020204" pitchFamily="34" charset="0"/>
              </a:rPr>
              <a:t>…</a:t>
            </a:r>
          </a:p>
          <a:p>
            <a:pPr>
              <a:lnSpc>
                <a:spcPct val="90000"/>
              </a:lnSpc>
            </a:pPr>
            <a:r>
              <a:rPr lang="de-DE" altLang="de-DE" sz="1800" dirty="0" err="1">
                <a:latin typeface="Arial" panose="020B0604020202020204" pitchFamily="34" charset="0"/>
                <a:cs typeface="Arial" panose="020B0604020202020204" pitchFamily="34" charset="0"/>
              </a:rPr>
              <a:t>No</a:t>
            </a:r>
            <a:r>
              <a:rPr lang="de-DE" altLang="de-DE" sz="1800" dirty="0">
                <a:latin typeface="Arial" panose="020B0604020202020204" pitchFamily="34" charset="0"/>
                <a:cs typeface="Arial" panose="020B0604020202020204" pitchFamily="34" charset="0"/>
              </a:rPr>
              <a:t> </a:t>
            </a:r>
            <a:r>
              <a:rPr lang="de-DE" altLang="de-DE" sz="1800" dirty="0" err="1">
                <a:latin typeface="Arial" panose="020B0604020202020204" pitchFamily="34" charset="0"/>
                <a:cs typeface="Arial" panose="020B0604020202020204" pitchFamily="34" charset="0"/>
              </a:rPr>
              <a:t>scattered</a:t>
            </a:r>
            <a:r>
              <a:rPr lang="de-DE" altLang="de-DE" sz="1800" dirty="0">
                <a:latin typeface="Arial" panose="020B0604020202020204" pitchFamily="34" charset="0"/>
                <a:cs typeface="Arial" panose="020B0604020202020204" pitchFamily="34" charset="0"/>
              </a:rPr>
              <a:t> light</a:t>
            </a:r>
          </a:p>
          <a:p>
            <a:pPr lvl="1">
              <a:lnSpc>
                <a:spcPct val="90000"/>
              </a:lnSpc>
            </a:pPr>
            <a:r>
              <a:rPr lang="de-DE" altLang="de-DE" sz="1200" dirty="0">
                <a:latin typeface="Arial" panose="020B0604020202020204" pitchFamily="34" charset="0"/>
                <a:cs typeface="Arial" panose="020B0604020202020204" pitchFamily="34" charset="0"/>
              </a:rPr>
              <a:t>Illumination </a:t>
            </a:r>
            <a:r>
              <a:rPr lang="de-DE" altLang="de-DE" sz="1200" dirty="0" err="1">
                <a:latin typeface="Arial" panose="020B0604020202020204" pitchFamily="34" charset="0"/>
                <a:cs typeface="Arial" panose="020B0604020202020204" pitchFamily="34" charset="0"/>
              </a:rPr>
              <a:t>of</a:t>
            </a:r>
            <a:r>
              <a:rPr lang="de-DE" altLang="de-DE" sz="1200" dirty="0">
                <a:latin typeface="Arial" panose="020B0604020202020204" pitchFamily="34" charset="0"/>
                <a:cs typeface="Arial" panose="020B0604020202020204" pitchFamily="34" charset="0"/>
              </a:rPr>
              <a:t> individual </a:t>
            </a:r>
            <a:r>
              <a:rPr lang="de-DE" altLang="de-DE" sz="1200" dirty="0" err="1">
                <a:latin typeface="Arial" panose="020B0604020202020204" pitchFamily="34" charset="0"/>
                <a:cs typeface="Arial" panose="020B0604020202020204" pitchFamily="34" charset="0"/>
              </a:rPr>
              <a:t>pixels</a:t>
            </a:r>
            <a:r>
              <a:rPr lang="de-DE" altLang="de-DE" sz="1200" dirty="0">
                <a:latin typeface="Arial" panose="020B0604020202020204" pitchFamily="34" charset="0"/>
                <a:cs typeface="Arial" panose="020B0604020202020204" pitchFamily="34" charset="0"/>
              </a:rPr>
              <a:t> (</a:t>
            </a:r>
            <a:r>
              <a:rPr lang="de-DE" altLang="de-DE" sz="1200" dirty="0" err="1">
                <a:latin typeface="Arial" panose="020B0604020202020204" pitchFamily="34" charset="0"/>
                <a:cs typeface="Arial" panose="020B0604020202020204" pitchFamily="34" charset="0"/>
              </a:rPr>
              <a:t>pencil</a:t>
            </a:r>
            <a:r>
              <a:rPr lang="de-DE" altLang="de-DE" sz="1200" dirty="0">
                <a:latin typeface="Arial" panose="020B0604020202020204" pitchFamily="34" charset="0"/>
                <a:cs typeface="Arial" panose="020B0604020202020204" pitchFamily="34" charset="0"/>
              </a:rPr>
              <a:t> beam)</a:t>
            </a:r>
          </a:p>
          <a:p>
            <a:pPr lvl="1">
              <a:lnSpc>
                <a:spcPct val="90000"/>
              </a:lnSpc>
            </a:pPr>
            <a:r>
              <a:rPr lang="de-DE" altLang="de-DE" sz="1200" dirty="0" err="1">
                <a:latin typeface="Arial" panose="020B0604020202020204" pitchFamily="34" charset="0"/>
                <a:cs typeface="Arial" panose="020B0604020202020204" pitchFamily="34" charset="0"/>
              </a:rPr>
              <a:t>Confocal</a:t>
            </a:r>
            <a:r>
              <a:rPr lang="de-DE" altLang="de-DE" sz="1200" dirty="0">
                <a:latin typeface="Arial" panose="020B0604020202020204" pitchFamily="34" charset="0"/>
                <a:cs typeface="Arial" panose="020B0604020202020204" pitchFamily="34" charset="0"/>
              </a:rPr>
              <a:t> </a:t>
            </a:r>
            <a:r>
              <a:rPr lang="de-DE" altLang="de-DE" sz="1200" dirty="0" err="1">
                <a:latin typeface="Arial" panose="020B0604020202020204" pitchFamily="34" charset="0"/>
                <a:cs typeface="Arial" panose="020B0604020202020204" pitchFamily="34" charset="0"/>
              </a:rPr>
              <a:t>pinhole</a:t>
            </a:r>
            <a:r>
              <a:rPr lang="de-DE" altLang="de-DE" sz="1200" dirty="0">
                <a:latin typeface="Arial" panose="020B0604020202020204" pitchFamily="34" charset="0"/>
                <a:cs typeface="Arial" panose="020B0604020202020204" pitchFamily="34" charset="0"/>
              </a:rPr>
              <a:t> </a:t>
            </a:r>
            <a:r>
              <a:rPr lang="de-DE" altLang="de-DE" sz="1200" dirty="0" err="1">
                <a:latin typeface="Arial" panose="020B0604020202020204" pitchFamily="34" charset="0"/>
                <a:cs typeface="Arial" panose="020B0604020202020204" pitchFamily="34" charset="0"/>
              </a:rPr>
              <a:t>rejects</a:t>
            </a:r>
            <a:r>
              <a:rPr lang="de-DE" altLang="de-DE" sz="1200" dirty="0">
                <a:latin typeface="Arial" panose="020B0604020202020204" pitchFamily="34" charset="0"/>
                <a:cs typeface="Arial" panose="020B0604020202020204" pitchFamily="34" charset="0"/>
              </a:rPr>
              <a:t> out-</a:t>
            </a:r>
            <a:r>
              <a:rPr lang="de-DE" altLang="de-DE" sz="1200" dirty="0" err="1">
                <a:latin typeface="Arial" panose="020B0604020202020204" pitchFamily="34" charset="0"/>
                <a:cs typeface="Arial" panose="020B0604020202020204" pitchFamily="34" charset="0"/>
              </a:rPr>
              <a:t>of</a:t>
            </a:r>
            <a:r>
              <a:rPr lang="de-DE" altLang="de-DE" sz="1200" dirty="0">
                <a:latin typeface="Arial" panose="020B0604020202020204" pitchFamily="34" charset="0"/>
                <a:cs typeface="Arial" panose="020B0604020202020204" pitchFamily="34" charset="0"/>
              </a:rPr>
              <a:t>-focus light</a:t>
            </a:r>
            <a:endParaRPr lang="de-DE" altLang="de-DE" sz="1400" dirty="0">
              <a:latin typeface="Arial" panose="020B0604020202020204" pitchFamily="34" charset="0"/>
              <a:cs typeface="Arial" panose="020B0604020202020204" pitchFamily="34" charset="0"/>
            </a:endParaRPr>
          </a:p>
          <a:p>
            <a:pPr>
              <a:lnSpc>
                <a:spcPct val="90000"/>
              </a:lnSpc>
            </a:pPr>
            <a:r>
              <a:rPr lang="de-DE" altLang="de-DE" sz="1800" dirty="0">
                <a:latin typeface="Arial" panose="020B0604020202020204" pitchFamily="34" charset="0"/>
                <a:cs typeface="Arial" panose="020B0604020202020204" pitchFamily="34" charset="0"/>
              </a:rPr>
              <a:t>Low light </a:t>
            </a:r>
            <a:r>
              <a:rPr lang="de-DE" altLang="de-DE" sz="1800" dirty="0" err="1">
                <a:latin typeface="Arial" panose="020B0604020202020204" pitchFamily="34" charset="0"/>
                <a:cs typeface="Arial" panose="020B0604020202020204" pitchFamily="34" charset="0"/>
              </a:rPr>
              <a:t>exposure</a:t>
            </a:r>
            <a:r>
              <a:rPr lang="de-DE" altLang="de-DE" sz="1800" dirty="0">
                <a:latin typeface="Arial" panose="020B0604020202020204" pitchFamily="34" charset="0"/>
                <a:cs typeface="Arial" panose="020B0604020202020204" pitchFamily="34" charset="0"/>
              </a:rPr>
              <a:t> – </a:t>
            </a:r>
            <a:r>
              <a:rPr lang="de-DE" altLang="de-DE" sz="1800" dirty="0" err="1">
                <a:latin typeface="Arial" panose="020B0604020202020204" pitchFamily="34" charset="0"/>
                <a:cs typeface="Arial" panose="020B0604020202020204" pitchFamily="34" charset="0"/>
              </a:rPr>
              <a:t>about</a:t>
            </a:r>
            <a:r>
              <a:rPr lang="de-DE" altLang="de-DE" sz="1800" dirty="0">
                <a:latin typeface="Arial" panose="020B0604020202020204" pitchFamily="34" charset="0"/>
                <a:cs typeface="Arial" panose="020B0604020202020204" pitchFamily="34" charset="0"/>
              </a:rPr>
              <a:t> 10% </a:t>
            </a:r>
            <a:r>
              <a:rPr lang="de-DE" altLang="de-DE" sz="1800" dirty="0" err="1">
                <a:latin typeface="Arial" panose="020B0604020202020204" pitchFamily="34" charset="0"/>
                <a:cs typeface="Arial" panose="020B0604020202020204" pitchFamily="34" charset="0"/>
              </a:rPr>
              <a:t>of</a:t>
            </a:r>
            <a:r>
              <a:rPr lang="de-DE" altLang="de-DE" sz="1800" dirty="0">
                <a:latin typeface="Arial" panose="020B0604020202020204" pitchFamily="34" charset="0"/>
                <a:cs typeface="Arial" panose="020B0604020202020204" pitchFamily="34" charset="0"/>
              </a:rPr>
              <a:t> </a:t>
            </a:r>
            <a:r>
              <a:rPr lang="de-DE" altLang="de-DE" sz="1800" dirty="0" err="1">
                <a:latin typeface="Arial" panose="020B0604020202020204" pitchFamily="34" charset="0"/>
                <a:cs typeface="Arial" panose="020B0604020202020204" pitchFamily="34" charset="0"/>
              </a:rPr>
              <a:t>fundus</a:t>
            </a:r>
            <a:r>
              <a:rPr lang="de-DE" altLang="de-DE" sz="1800" dirty="0">
                <a:latin typeface="Arial" panose="020B0604020202020204" pitchFamily="34" charset="0"/>
                <a:cs typeface="Arial" panose="020B0604020202020204" pitchFamily="34" charset="0"/>
              </a:rPr>
              <a:t> camera</a:t>
            </a:r>
            <a:r>
              <a:rPr lang="de-DE" altLang="de-DE" sz="1800" baseline="30000" dirty="0">
                <a:latin typeface="Arial" panose="020B0604020202020204" pitchFamily="34" charset="0"/>
                <a:cs typeface="Arial" panose="020B0604020202020204" pitchFamily="34" charset="0"/>
              </a:rPr>
              <a:t>1</a:t>
            </a:r>
          </a:p>
          <a:p>
            <a:pPr>
              <a:lnSpc>
                <a:spcPct val="90000"/>
              </a:lnSpc>
            </a:pPr>
            <a:r>
              <a:rPr lang="de-DE" altLang="de-DE" sz="1800" dirty="0">
                <a:latin typeface="Arial"/>
                <a:cs typeface="Arial"/>
              </a:rPr>
              <a:t>Image </a:t>
            </a:r>
            <a:r>
              <a:rPr lang="de-DE" altLang="de-DE" sz="1800" dirty="0" err="1">
                <a:latin typeface="Arial"/>
                <a:cs typeface="Arial"/>
              </a:rPr>
              <a:t>through</a:t>
            </a:r>
            <a:r>
              <a:rPr lang="de-DE" altLang="de-DE" sz="1800" dirty="0">
                <a:latin typeface="Arial"/>
                <a:cs typeface="Arial"/>
              </a:rPr>
              <a:t> non-/</a:t>
            </a:r>
            <a:r>
              <a:rPr lang="de-DE" altLang="de-DE" sz="1800" dirty="0" err="1">
                <a:latin typeface="Arial"/>
                <a:cs typeface="Arial"/>
              </a:rPr>
              <a:t>poorly</a:t>
            </a:r>
            <a:r>
              <a:rPr lang="de-DE" altLang="de-DE" sz="1800" dirty="0">
                <a:latin typeface="Arial"/>
                <a:cs typeface="Arial"/>
              </a:rPr>
              <a:t> </a:t>
            </a:r>
            <a:r>
              <a:rPr lang="de-DE" altLang="de-DE" sz="1800" dirty="0" err="1">
                <a:latin typeface="Arial"/>
                <a:cs typeface="Arial"/>
              </a:rPr>
              <a:t>dilated</a:t>
            </a:r>
            <a:r>
              <a:rPr lang="de-DE" altLang="de-DE" sz="1800" dirty="0">
                <a:latin typeface="Arial"/>
                <a:cs typeface="Arial"/>
              </a:rPr>
              <a:t> </a:t>
            </a:r>
            <a:r>
              <a:rPr lang="de-DE" altLang="de-DE" sz="1800" dirty="0" err="1">
                <a:latin typeface="Arial"/>
                <a:cs typeface="Arial"/>
              </a:rPr>
              <a:t>pupils</a:t>
            </a:r>
            <a:endParaRPr lang="de-DE" altLang="de-DE" sz="1800" dirty="0">
              <a:latin typeface="Arial"/>
              <a:cs typeface="Arial"/>
            </a:endParaRPr>
          </a:p>
          <a:p>
            <a:pPr marL="0" indent="0">
              <a:lnSpc>
                <a:spcPct val="90000"/>
              </a:lnSpc>
              <a:buNone/>
            </a:pPr>
            <a:endParaRPr lang="de-DE" altLang="de-DE" sz="1800" dirty="0">
              <a:latin typeface="Arial" panose="020B0604020202020204" pitchFamily="34" charset="0"/>
              <a:cs typeface="Arial" panose="020B0604020202020204" pitchFamily="34" charset="0"/>
            </a:endParaRPr>
          </a:p>
          <a:p>
            <a:pPr marL="0" indent="0">
              <a:lnSpc>
                <a:spcPct val="90000"/>
              </a:lnSpc>
              <a:buNone/>
            </a:pPr>
            <a:r>
              <a:rPr lang="de-DE" altLang="de-DE" sz="2000" b="1" dirty="0">
                <a:latin typeface="Arial" panose="020B0604020202020204" pitchFamily="34" charset="0"/>
                <a:cs typeface="Arial" panose="020B0604020202020204" pitchFamily="34" charset="0"/>
              </a:rPr>
              <a:t>…</a:t>
            </a:r>
            <a:r>
              <a:rPr lang="de-DE" altLang="de-DE" sz="2000" b="1" dirty="0" err="1">
                <a:latin typeface="Arial" panose="020B0604020202020204" pitchFamily="34" charset="0"/>
                <a:cs typeface="Arial" panose="020B0604020202020204" pitchFamily="34" charset="0"/>
              </a:rPr>
              <a:t>result</a:t>
            </a:r>
            <a:r>
              <a:rPr lang="de-DE" altLang="de-DE" sz="2000" b="1" dirty="0">
                <a:latin typeface="Arial" panose="020B0604020202020204" pitchFamily="34" charset="0"/>
                <a:cs typeface="Arial" panose="020B0604020202020204" pitchFamily="34" charset="0"/>
              </a:rPr>
              <a:t> in…</a:t>
            </a:r>
          </a:p>
          <a:p>
            <a:pPr>
              <a:lnSpc>
                <a:spcPct val="90000"/>
              </a:lnSpc>
            </a:pPr>
            <a:r>
              <a:rPr lang="de-DE" altLang="de-DE" sz="1800" dirty="0">
                <a:latin typeface="Arial" panose="020B0604020202020204" pitchFamily="34" charset="0"/>
                <a:cs typeface="Arial" panose="020B0604020202020204" pitchFamily="34" charset="0"/>
              </a:rPr>
              <a:t>Enhanced </a:t>
            </a:r>
            <a:r>
              <a:rPr lang="de-DE" altLang="de-DE" sz="1800" dirty="0" err="1">
                <a:latin typeface="Arial" panose="020B0604020202020204" pitchFamily="34" charset="0"/>
                <a:cs typeface="Arial" panose="020B0604020202020204" pitchFamily="34" charset="0"/>
              </a:rPr>
              <a:t>image</a:t>
            </a:r>
            <a:r>
              <a:rPr lang="de-DE" altLang="de-DE" sz="1800" dirty="0">
                <a:latin typeface="Arial" panose="020B0604020202020204" pitchFamily="34" charset="0"/>
                <a:cs typeface="Arial" panose="020B0604020202020204" pitchFamily="34" charset="0"/>
              </a:rPr>
              <a:t> </a:t>
            </a:r>
            <a:r>
              <a:rPr lang="de-DE" altLang="de-DE" sz="1800" dirty="0" err="1">
                <a:latin typeface="Arial" panose="020B0604020202020204" pitchFamily="34" charset="0"/>
                <a:cs typeface="Arial" panose="020B0604020202020204" pitchFamily="34" charset="0"/>
              </a:rPr>
              <a:t>contrast</a:t>
            </a:r>
            <a:endParaRPr lang="de-DE" altLang="de-DE" sz="1800" dirty="0">
              <a:latin typeface="Arial" panose="020B0604020202020204" pitchFamily="34" charset="0"/>
              <a:cs typeface="Arial" panose="020B0604020202020204" pitchFamily="34" charset="0"/>
            </a:endParaRPr>
          </a:p>
          <a:p>
            <a:pPr>
              <a:lnSpc>
                <a:spcPct val="90000"/>
              </a:lnSpc>
            </a:pPr>
            <a:r>
              <a:rPr lang="de-DE" altLang="de-DE" sz="1800" dirty="0">
                <a:latin typeface="Arial" panose="020B0604020202020204" pitchFamily="34" charset="0"/>
                <a:cs typeface="Arial" panose="020B0604020202020204" pitchFamily="34" charset="0"/>
              </a:rPr>
              <a:t>Detail</a:t>
            </a:r>
          </a:p>
          <a:p>
            <a:pPr>
              <a:lnSpc>
                <a:spcPct val="90000"/>
              </a:lnSpc>
            </a:pPr>
            <a:r>
              <a:rPr lang="de-DE" altLang="de-DE" sz="1800" dirty="0" err="1">
                <a:latin typeface="Arial" panose="020B0604020202020204" pitchFamily="34" charset="0"/>
                <a:cs typeface="Arial" panose="020B0604020202020204" pitchFamily="34" charset="0"/>
              </a:rPr>
              <a:t>Sharpness</a:t>
            </a:r>
            <a:endParaRPr lang="de-DE" altLang="de-DE" dirty="0">
              <a:latin typeface="Arial" panose="020B0604020202020204" pitchFamily="34" charset="0"/>
              <a:cs typeface="Arial" panose="020B0604020202020204" pitchFamily="34" charset="0"/>
            </a:endParaRPr>
          </a:p>
          <a:p>
            <a:pPr lvl="1">
              <a:lnSpc>
                <a:spcPct val="90000"/>
              </a:lnSpc>
              <a:buNone/>
            </a:pPr>
            <a:endParaRPr lang="de-DE" altLang="de-DE" dirty="0">
              <a:latin typeface="Arial" panose="020B0604020202020204" pitchFamily="34" charset="0"/>
              <a:cs typeface="Arial" panose="020B0604020202020204" pitchFamily="34" charset="0"/>
            </a:endParaRPr>
          </a:p>
          <a:p>
            <a:pPr lvl="1">
              <a:lnSpc>
                <a:spcPct val="90000"/>
              </a:lnSpc>
              <a:buFont typeface="Wingdings" panose="05000000000000000000" pitchFamily="2" charset="2"/>
              <a:buNone/>
            </a:pPr>
            <a:endParaRPr lang="de-DE" altLang="de-DE" sz="2400" dirty="0">
              <a:latin typeface="Arial" panose="020B0604020202020204" pitchFamily="34" charset="0"/>
              <a:cs typeface="Arial" panose="020B0604020202020204" pitchFamily="34" charset="0"/>
            </a:endParaRPr>
          </a:p>
          <a:p>
            <a:pPr lvl="1">
              <a:lnSpc>
                <a:spcPct val="90000"/>
              </a:lnSpc>
              <a:buFont typeface="Wingdings" panose="05000000000000000000" pitchFamily="2" charset="2"/>
              <a:buNone/>
            </a:pPr>
            <a:endParaRPr lang="en-GB" altLang="de-DE" sz="2400" dirty="0">
              <a:latin typeface="Arial" panose="020B0604020202020204" pitchFamily="34" charset="0"/>
              <a:cs typeface="Arial" panose="020B0604020202020204" pitchFamily="34" charset="0"/>
            </a:endParaRPr>
          </a:p>
        </p:txBody>
      </p:sp>
      <p:sp>
        <p:nvSpPr>
          <p:cNvPr id="3" name="Textfeld 2">
            <a:extLst>
              <a:ext uri="{FF2B5EF4-FFF2-40B4-BE49-F238E27FC236}">
                <a16:creationId xmlns:a16="http://schemas.microsoft.com/office/drawing/2014/main" id="{8EAEEBC1-44E4-435D-BD05-E32A19D658DE}"/>
              </a:ext>
            </a:extLst>
          </p:cNvPr>
          <p:cNvSpPr txBox="1"/>
          <p:nvPr/>
        </p:nvSpPr>
        <p:spPr>
          <a:xfrm>
            <a:off x="7255" y="6291194"/>
            <a:ext cx="10308319" cy="461665"/>
          </a:xfrm>
          <a:prstGeom prst="rect">
            <a:avLst/>
          </a:prstGeom>
          <a:noFill/>
        </p:spPr>
        <p:txBody>
          <a:bodyPr wrap="square" rtlCol="0">
            <a:spAutoFit/>
          </a:bodyPr>
          <a:lstStyle/>
          <a:p>
            <a:r>
              <a:rPr lang="de-DE" sz="800" dirty="0">
                <a:latin typeface="Arial" panose="020B0604020202020204" pitchFamily="34" charset="0"/>
                <a:cs typeface="Arial" panose="020B0604020202020204" pitchFamily="34" charset="0"/>
              </a:rPr>
              <a:t>1 </a:t>
            </a:r>
            <a:r>
              <a:rPr lang="en-US" sz="800" dirty="0">
                <a:effectLst/>
                <a:latin typeface="Arial" panose="020B0604020202020204" pitchFamily="34" charset="0"/>
                <a:cs typeface="Arial" panose="020B0604020202020204" pitchFamily="34" charset="0"/>
              </a:rPr>
              <a:t>SPECTRALIS </a:t>
            </a:r>
            <a:r>
              <a:rPr lang="en-US" sz="800" dirty="0" err="1">
                <a:effectLst/>
                <a:latin typeface="Arial" panose="020B0604020202020204" pitchFamily="34" charset="0"/>
                <a:cs typeface="Arial" panose="020B0604020202020204" pitchFamily="34" charset="0"/>
              </a:rPr>
              <a:t>Bluepeak</a:t>
            </a:r>
            <a:r>
              <a:rPr lang="en-US" sz="800" dirty="0">
                <a:effectLst/>
                <a:latin typeface="Arial" panose="020B0604020202020204" pitchFamily="34" charset="0"/>
                <a:cs typeface="Arial" panose="020B0604020202020204" pitchFamily="34" charset="0"/>
              </a:rPr>
              <a:t> 30°x30° in high speed (0.393 mW·cm</a:t>
            </a:r>
            <a:r>
              <a:rPr lang="en-US" sz="800" baseline="30000" dirty="0">
                <a:effectLst/>
                <a:latin typeface="Arial" panose="020B0604020202020204" pitchFamily="34" charset="0"/>
                <a:cs typeface="Arial" panose="020B0604020202020204" pitchFamily="34" charset="0"/>
              </a:rPr>
              <a:t>-2</a:t>
            </a:r>
            <a:r>
              <a:rPr lang="en-US" sz="800" dirty="0">
                <a:effectLst/>
                <a:latin typeface="Arial" panose="020B0604020202020204" pitchFamily="34" charset="0"/>
                <a:cs typeface="Arial" panose="020B0604020202020204" pitchFamily="34" charset="0"/>
              </a:rPr>
              <a:t>) compared to Topcon TRC-50DX nonmydriatic fundus camera (3.65 mW·cm</a:t>
            </a:r>
            <a:r>
              <a:rPr lang="en-US" sz="800" baseline="30000" dirty="0">
                <a:effectLst/>
                <a:latin typeface="Arial" panose="020B0604020202020204" pitchFamily="34" charset="0"/>
                <a:cs typeface="Arial" panose="020B0604020202020204" pitchFamily="34" charset="0"/>
              </a:rPr>
              <a:t>-2</a:t>
            </a:r>
            <a:r>
              <a:rPr lang="en-US" sz="800" dirty="0">
                <a:effectLst/>
                <a:latin typeface="Arial" panose="020B0604020202020204" pitchFamily="34" charset="0"/>
                <a:cs typeface="Arial" panose="020B0604020202020204" pitchFamily="34" charset="0"/>
              </a:rPr>
              <a:t>).</a:t>
            </a:r>
            <a:br>
              <a:rPr lang="de-DE" sz="800" dirty="0">
                <a:latin typeface="Arial" panose="020B0604020202020204" pitchFamily="34" charset="0"/>
                <a:cs typeface="Arial" panose="020B0604020202020204" pitchFamily="34" charset="0"/>
              </a:rPr>
            </a:br>
            <a:r>
              <a:rPr lang="en-US" sz="800" dirty="0">
                <a:latin typeface="Arial" panose="020B0604020202020204" pitchFamily="34" charset="0"/>
                <a:cs typeface="Arial" panose="020B0604020202020204" pitchFamily="34" charset="0"/>
              </a:rPr>
              <a:t>The Topcon TRC-50DX retinal camera has a retinal radiant exposure of 6.2 mW·cm</a:t>
            </a:r>
            <a:r>
              <a:rPr lang="en-US" sz="800" baseline="30000" dirty="0">
                <a:latin typeface="Arial" panose="020B0604020202020204" pitchFamily="34" charset="0"/>
                <a:cs typeface="Arial" panose="020B0604020202020204" pitchFamily="34" charset="0"/>
              </a:rPr>
              <a:t>-2</a:t>
            </a:r>
            <a:r>
              <a:rPr lang="en-US" sz="800" dirty="0">
                <a:latin typeface="Arial" panose="020B0604020202020204" pitchFamily="34" charset="0"/>
                <a:cs typeface="Arial" panose="020B0604020202020204" pitchFamily="34" charset="0"/>
              </a:rPr>
              <a:t>·sr</a:t>
            </a:r>
            <a:r>
              <a:rPr lang="en-US" sz="800" baseline="30000" dirty="0">
                <a:latin typeface="Arial" panose="020B0604020202020204" pitchFamily="34" charset="0"/>
                <a:cs typeface="Arial" panose="020B0604020202020204" pitchFamily="34" charset="0"/>
              </a:rPr>
              <a:t>-1</a:t>
            </a:r>
            <a:r>
              <a:rPr lang="en-US" sz="800" dirty="0">
                <a:latin typeface="Arial" panose="020B0604020202020204" pitchFamily="34" charset="0"/>
                <a:cs typeface="Arial" panose="020B0604020202020204" pitchFamily="34" charset="0"/>
              </a:rPr>
              <a:t>. (</a:t>
            </a:r>
            <a:r>
              <a:rPr lang="en-US" sz="800"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https://www.Topcon-medical.co.uk/files/EU_Downloads/Products/TRC-50DX/User_manual_-TRC-50DX_eng.pdf</a:t>
            </a:r>
            <a:r>
              <a:rPr lang="en-US" sz="800" dirty="0">
                <a:latin typeface="Arial" panose="020B0604020202020204" pitchFamily="34" charset="0"/>
                <a:cs typeface="Arial" panose="020B0604020202020204" pitchFamily="34" charset="0"/>
              </a:rPr>
              <a:t>). Using the standard 50° angle photos, the solid angle is approximately 0.588 </a:t>
            </a:r>
            <a:r>
              <a:rPr lang="en-US" sz="800" dirty="0" err="1">
                <a:latin typeface="Arial" panose="020B0604020202020204" pitchFamily="34" charset="0"/>
                <a:cs typeface="Arial" panose="020B0604020202020204" pitchFamily="34" charset="0"/>
              </a:rPr>
              <a:t>sr</a:t>
            </a:r>
            <a:r>
              <a:rPr lang="en-US" sz="800" dirty="0">
                <a:latin typeface="Arial" panose="020B0604020202020204" pitchFamily="34" charset="0"/>
                <a:cs typeface="Arial" panose="020B0604020202020204" pitchFamily="34" charset="0"/>
              </a:rPr>
              <a:t>; resulting in a retinal radiant exposure of 3.65 mW·cm</a:t>
            </a:r>
            <a:r>
              <a:rPr lang="en-US" sz="800" baseline="30000" dirty="0">
                <a:latin typeface="Arial" panose="020B0604020202020204" pitchFamily="34" charset="0"/>
                <a:cs typeface="Arial" panose="020B0604020202020204" pitchFamily="34" charset="0"/>
              </a:rPr>
              <a:t>-2</a:t>
            </a:r>
            <a:r>
              <a:rPr lang="en-US" sz="800" dirty="0">
                <a:latin typeface="Arial" panose="020B0604020202020204" pitchFamily="34" charset="0"/>
                <a:cs typeface="Arial" panose="020B0604020202020204" pitchFamily="34" charset="0"/>
              </a:rPr>
              <a:t>. </a:t>
            </a:r>
          </a:p>
        </p:txBody>
      </p:sp>
      <p:pic>
        <p:nvPicPr>
          <p:cNvPr id="2" name="Picture 1" descr="A hand reaching out to a computer monitor&#10;&#10;Description automatically generated">
            <a:extLst>
              <a:ext uri="{FF2B5EF4-FFF2-40B4-BE49-F238E27FC236}">
                <a16:creationId xmlns:a16="http://schemas.microsoft.com/office/drawing/2014/main" id="{C759E641-8256-C198-BA6A-55C1D2CDFBC2}"/>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8525203" y="3884446"/>
            <a:ext cx="3431969" cy="2131433"/>
          </a:xfrm>
          <a:prstGeom prst="rect">
            <a:avLst/>
          </a:prstGeom>
        </p:spPr>
      </p:pic>
    </p:spTree>
    <p:extLst>
      <p:ext uri="{BB962C8B-B14F-4D97-AF65-F5344CB8AC3E}">
        <p14:creationId xmlns:p14="http://schemas.microsoft.com/office/powerpoint/2010/main" val="19160149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idx="4294967295"/>
          </p:nvPr>
        </p:nvSpPr>
        <p:spPr>
          <a:xfrm>
            <a:off x="234828" y="304417"/>
            <a:ext cx="11634205" cy="1090735"/>
          </a:xfrm>
        </p:spPr>
        <p:txBody>
          <a:bodyPr>
            <a:noAutofit/>
          </a:bodyPr>
          <a:lstStyle/>
          <a:p>
            <a:r>
              <a:rPr lang="de-DE" sz="3200" dirty="0">
                <a:solidFill>
                  <a:schemeClr val="accent4">
                    <a:lumMod val="10000"/>
                  </a:schemeClr>
                </a:solidFill>
                <a:latin typeface="Arial" panose="020B0604020202020204" pitchFamily="34" charset="0"/>
                <a:cs typeface="Arial" panose="020B0604020202020204" pitchFamily="34" charset="0"/>
              </a:rPr>
              <a:t>Light Path </a:t>
            </a:r>
            <a:r>
              <a:rPr lang="de-DE" sz="3200" dirty="0" err="1">
                <a:solidFill>
                  <a:schemeClr val="accent4">
                    <a:lumMod val="10000"/>
                  </a:schemeClr>
                </a:solidFill>
                <a:latin typeface="Arial" panose="020B0604020202020204" pitchFamily="34" charset="0"/>
                <a:cs typeface="Arial" panose="020B0604020202020204" pitchFamily="34" charset="0"/>
              </a:rPr>
              <a:t>of</a:t>
            </a:r>
            <a:r>
              <a:rPr lang="de-DE" sz="3200" dirty="0">
                <a:solidFill>
                  <a:schemeClr val="accent4">
                    <a:lumMod val="10000"/>
                  </a:schemeClr>
                </a:solidFill>
                <a:latin typeface="Arial" panose="020B0604020202020204" pitchFamily="34" charset="0"/>
                <a:cs typeface="Arial" panose="020B0604020202020204" pitchFamily="34" charset="0"/>
              </a:rPr>
              <a:t> </a:t>
            </a:r>
            <a:r>
              <a:rPr lang="de-DE" sz="3200" dirty="0" err="1">
                <a:solidFill>
                  <a:schemeClr val="accent4">
                    <a:lumMod val="10000"/>
                  </a:schemeClr>
                </a:solidFill>
                <a:latin typeface="Arial" panose="020B0604020202020204" pitchFamily="34" charset="0"/>
                <a:cs typeface="Arial" panose="020B0604020202020204" pitchFamily="34" charset="0"/>
              </a:rPr>
              <a:t>cSLO</a:t>
            </a:r>
            <a:r>
              <a:rPr lang="de-DE" sz="3200" dirty="0">
                <a:solidFill>
                  <a:schemeClr val="accent4">
                    <a:lumMod val="10000"/>
                  </a:schemeClr>
                </a:solidFill>
                <a:latin typeface="Arial" panose="020B0604020202020204" pitchFamily="34" charset="0"/>
                <a:cs typeface="Arial" panose="020B0604020202020204" pitchFamily="34" charset="0"/>
              </a:rPr>
              <a:t>, Fixation Light, and OCT </a:t>
            </a:r>
            <a:r>
              <a:rPr lang="de-DE" sz="3200" dirty="0" err="1">
                <a:solidFill>
                  <a:schemeClr val="accent4">
                    <a:lumMod val="10000"/>
                  </a:schemeClr>
                </a:solidFill>
                <a:latin typeface="Arial" panose="020B0604020202020204" pitchFamily="34" charset="0"/>
                <a:cs typeface="Arial" panose="020B0604020202020204" pitchFamily="34" charset="0"/>
              </a:rPr>
              <a:t>Combined</a:t>
            </a:r>
            <a:r>
              <a:rPr lang="de-DE" sz="3200" dirty="0">
                <a:solidFill>
                  <a:schemeClr val="accent4">
                    <a:lumMod val="10000"/>
                  </a:schemeClr>
                </a:solidFill>
                <a:latin typeface="Arial" panose="020B0604020202020204" pitchFamily="34" charset="0"/>
                <a:cs typeface="Arial" panose="020B0604020202020204" pitchFamily="34" charset="0"/>
              </a:rPr>
              <a:t> Within SPECTRALIS</a:t>
            </a:r>
            <a:r>
              <a:rPr lang="en-US" sz="3200" baseline="30000" dirty="0">
                <a:effectLst/>
                <a:latin typeface="Arial" panose="020B0604020202020204" pitchFamily="34" charset="0"/>
                <a:ea typeface="Times New Roman" panose="02020603050405020304" pitchFamily="18" charset="0"/>
                <a:cs typeface="Times New Roman" panose="02020603050405020304" pitchFamily="18" charset="0"/>
              </a:rPr>
              <a:t>®</a:t>
            </a:r>
            <a:endParaRPr lang="de-DE" sz="3200" dirty="0">
              <a:solidFill>
                <a:schemeClr val="accent4">
                  <a:lumMod val="10000"/>
                </a:schemeClr>
              </a:solidFill>
              <a:latin typeface="Arial" panose="020B0604020202020204" pitchFamily="34" charset="0"/>
              <a:cs typeface="Arial" panose="020B0604020202020204" pitchFamily="34" charset="0"/>
            </a:endParaRPr>
          </a:p>
        </p:txBody>
      </p:sp>
      <p:sp>
        <p:nvSpPr>
          <p:cNvPr id="7" name="TextBox 53">
            <a:extLst>
              <a:ext uri="{FF2B5EF4-FFF2-40B4-BE49-F238E27FC236}">
                <a16:creationId xmlns:a16="http://schemas.microsoft.com/office/drawing/2014/main" id="{D8F23D35-AB78-4AF5-BDD3-6062AE49DCFC}"/>
              </a:ext>
            </a:extLst>
          </p:cNvPr>
          <p:cNvSpPr txBox="1"/>
          <p:nvPr/>
        </p:nvSpPr>
        <p:spPr>
          <a:xfrm>
            <a:off x="-3190" y="6537447"/>
            <a:ext cx="2145139" cy="215444"/>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effectLst/>
                <a:uLnTx/>
                <a:uFillTx/>
                <a:latin typeface="Arial" panose="020B0604020202020204" pitchFamily="34" charset="0"/>
                <a:cs typeface="Arial" panose="020B0604020202020204" pitchFamily="34" charset="0"/>
              </a:rPr>
              <a:t>Courtesy of </a:t>
            </a:r>
            <a:r>
              <a:rPr lang="en-US" sz="800" dirty="0">
                <a:latin typeface="Arial" panose="020B0604020202020204" pitchFamily="34" charset="0"/>
                <a:cs typeface="Arial" panose="020B0604020202020204" pitchFamily="34" charset="0"/>
              </a:rPr>
              <a:t>Heidelberg Engineering GmbH</a:t>
            </a:r>
            <a:endParaRPr kumimoji="0" lang="en-US" sz="800" b="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p:txBody>
      </p:sp>
      <p:grpSp>
        <p:nvGrpSpPr>
          <p:cNvPr id="10" name="Gruppieren 9">
            <a:extLst>
              <a:ext uri="{FF2B5EF4-FFF2-40B4-BE49-F238E27FC236}">
                <a16:creationId xmlns:a16="http://schemas.microsoft.com/office/drawing/2014/main" id="{5E20638C-6F6A-4C75-8AF0-30AC37B1D0A2}"/>
              </a:ext>
            </a:extLst>
          </p:cNvPr>
          <p:cNvGrpSpPr/>
          <p:nvPr/>
        </p:nvGrpSpPr>
        <p:grpSpPr>
          <a:xfrm>
            <a:off x="2269470" y="1794813"/>
            <a:ext cx="6811867" cy="4564714"/>
            <a:chOff x="2798859" y="1516185"/>
            <a:chExt cx="6811867" cy="4564714"/>
          </a:xfrm>
        </p:grpSpPr>
        <p:pic>
          <p:nvPicPr>
            <p:cNvPr id="9" name="Grafik 8">
              <a:extLst>
                <a:ext uri="{FF2B5EF4-FFF2-40B4-BE49-F238E27FC236}">
                  <a16:creationId xmlns:a16="http://schemas.microsoft.com/office/drawing/2014/main" id="{E38B1FA3-1AF2-46D5-8638-97354E62CE2D}"/>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t="2988" r="613"/>
            <a:stretch/>
          </p:blipFill>
          <p:spPr>
            <a:xfrm>
              <a:off x="2798860" y="1516185"/>
              <a:ext cx="6811866" cy="4561970"/>
            </a:xfrm>
            <a:prstGeom prst="rect">
              <a:avLst/>
            </a:prstGeom>
          </p:spPr>
        </p:pic>
        <p:sp>
          <p:nvSpPr>
            <p:cNvPr id="4" name="Textfeld 3"/>
            <p:cNvSpPr txBox="1"/>
            <p:nvPr/>
          </p:nvSpPr>
          <p:spPr>
            <a:xfrm>
              <a:off x="2798859" y="5342235"/>
              <a:ext cx="2265364" cy="738664"/>
            </a:xfrm>
            <a:prstGeom prst="rect">
              <a:avLst/>
            </a:prstGeom>
            <a:solidFill>
              <a:schemeClr val="bg1"/>
            </a:solidFill>
            <a:ln>
              <a:noFill/>
            </a:ln>
          </p:spPr>
          <p:txBody>
            <a:bodyPr wrap="none" rtlCol="0">
              <a:spAutoFit/>
            </a:bodyPr>
            <a:lstStyle/>
            <a:p>
              <a:pPr eaLnBrk="0" fontAlgn="base" hangingPunct="0">
                <a:spcBef>
                  <a:spcPct val="0"/>
                </a:spcBef>
                <a:spcAft>
                  <a:spcPct val="0"/>
                </a:spcAft>
              </a:pPr>
              <a:r>
                <a:rPr lang="de-DE" sz="1400" dirty="0" err="1">
                  <a:solidFill>
                    <a:srgbClr val="0000FF"/>
                  </a:solidFill>
                  <a:latin typeface="Arial"/>
                </a:rPr>
                <a:t>cSLO</a:t>
              </a:r>
              <a:r>
                <a:rPr lang="de-DE" sz="1400" dirty="0">
                  <a:solidFill>
                    <a:srgbClr val="0000FF"/>
                  </a:solidFill>
                  <a:latin typeface="Arial"/>
                </a:rPr>
                <a:t> Light and </a:t>
              </a:r>
              <a:r>
                <a:rPr lang="de-DE" sz="1400" dirty="0" err="1">
                  <a:solidFill>
                    <a:srgbClr val="0000FF"/>
                  </a:solidFill>
                  <a:latin typeface="Arial"/>
                </a:rPr>
                <a:t>Reflection</a:t>
              </a:r>
              <a:endParaRPr lang="de-DE" sz="1400" dirty="0">
                <a:solidFill>
                  <a:srgbClr val="0000FF"/>
                </a:solidFill>
                <a:latin typeface="Arial"/>
              </a:endParaRPr>
            </a:p>
            <a:p>
              <a:pPr eaLnBrk="0" fontAlgn="base" hangingPunct="0">
                <a:spcBef>
                  <a:spcPct val="0"/>
                </a:spcBef>
                <a:spcAft>
                  <a:spcPct val="0"/>
                </a:spcAft>
              </a:pPr>
              <a:r>
                <a:rPr lang="de-DE" sz="1400" dirty="0">
                  <a:solidFill>
                    <a:srgbClr val="FF0000"/>
                  </a:solidFill>
                  <a:latin typeface="Arial"/>
                </a:rPr>
                <a:t>OCT Interferometer</a:t>
              </a:r>
            </a:p>
            <a:p>
              <a:pPr eaLnBrk="0" fontAlgn="base" hangingPunct="0">
                <a:spcBef>
                  <a:spcPct val="0"/>
                </a:spcBef>
                <a:spcAft>
                  <a:spcPct val="0"/>
                </a:spcAft>
              </a:pPr>
              <a:r>
                <a:rPr lang="de-DE" sz="1400" dirty="0">
                  <a:solidFill>
                    <a:srgbClr val="CC00FF"/>
                  </a:solidFill>
                  <a:latin typeface="Arial"/>
                </a:rPr>
                <a:t>Fixation Light</a:t>
              </a:r>
            </a:p>
          </p:txBody>
        </p:sp>
      </p:grpSp>
      <p:pic>
        <p:nvPicPr>
          <p:cNvPr id="6" name="Grafik 5">
            <a:extLst>
              <a:ext uri="{FF2B5EF4-FFF2-40B4-BE49-F238E27FC236}">
                <a16:creationId xmlns:a16="http://schemas.microsoft.com/office/drawing/2014/main" id="{49CC3122-1DFF-4093-9E23-913C9A74BB0B}"/>
              </a:ext>
            </a:extLst>
          </p:cNvPr>
          <p:cNvPicPr>
            <a:picLocks noChangeAspect="1"/>
          </p:cNvPicPr>
          <p:nvPr/>
        </p:nvPicPr>
        <p:blipFill>
          <a:blip r:embed="rId4" cstate="screen">
            <a:extLst>
              <a:ext uri="{BEBA8EAE-BF5A-486C-A8C5-ECC9F3942E4B}">
                <a14:imgProps xmlns:a14="http://schemas.microsoft.com/office/drawing/2010/main">
                  <a14:imgLayer r:embed="rId5">
                    <a14:imgEffect>
                      <a14:backgroundRemoval t="9980" b="89980" l="10000" r="99515">
                        <a14:foregroundMark x1="82303" y1="31838" x2="82303" y2="31838"/>
                        <a14:foregroundMark x1="87515" y1="37414" x2="87515" y2="37414"/>
                        <a14:foregroundMark x1="89091" y1="30424" x2="89091" y2="30424"/>
                        <a14:foregroundMark x1="85394" y1="29051" x2="85394" y2="29051"/>
                        <a14:foregroundMark x1="54606" y1="35313" x2="54606" y2="35313"/>
                        <a14:foregroundMark x1="90121" y1="52727" x2="90121" y2="52727"/>
                        <a14:foregroundMark x1="89576" y1="53414" x2="89576" y2="53414"/>
                        <a14:foregroundMark x1="95879" y1="47515" x2="95879" y2="47515"/>
                        <a14:foregroundMark x1="99515" y1="66667" x2="99515" y2="66667"/>
                        <a14:foregroundMark x1="94303" y1="72242" x2="94303" y2="72242"/>
                      </a14:backgroundRemoval>
                    </a14:imgEffect>
                  </a14:imgLayer>
                </a14:imgProps>
              </a:ext>
              <a:ext uri="{28A0092B-C50C-407E-A947-70E740481C1C}">
                <a14:useLocalDpi xmlns:a14="http://schemas.microsoft.com/office/drawing/2010/main"/>
              </a:ext>
            </a:extLst>
          </a:blip>
          <a:stretch>
            <a:fillRect/>
          </a:stretch>
        </p:blipFill>
        <p:spPr>
          <a:xfrm>
            <a:off x="8897372" y="1444830"/>
            <a:ext cx="1842558" cy="2763837"/>
          </a:xfrm>
          <a:prstGeom prst="rect">
            <a:avLst/>
          </a:prstGeom>
        </p:spPr>
      </p:pic>
      <p:sp>
        <p:nvSpPr>
          <p:cNvPr id="8" name="Rechteck: abgerundete Ecken 7">
            <a:extLst>
              <a:ext uri="{FF2B5EF4-FFF2-40B4-BE49-F238E27FC236}">
                <a16:creationId xmlns:a16="http://schemas.microsoft.com/office/drawing/2014/main" id="{0E008F06-E45C-4EA6-A403-B90F0D518C65}"/>
              </a:ext>
            </a:extLst>
          </p:cNvPr>
          <p:cNvSpPr/>
          <p:nvPr/>
        </p:nvSpPr>
        <p:spPr>
          <a:xfrm>
            <a:off x="9672305" y="1803606"/>
            <a:ext cx="1067625" cy="1801310"/>
          </a:xfrm>
          <a:prstGeom prst="roundRect">
            <a:avLst/>
          </a:prstGeom>
          <a:noFill/>
          <a:ln w="28575">
            <a:solidFill>
              <a:srgbClr val="97003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cxnSp>
        <p:nvCxnSpPr>
          <p:cNvPr id="5" name="Gerade Verbindung mit Pfeil 4">
            <a:extLst>
              <a:ext uri="{FF2B5EF4-FFF2-40B4-BE49-F238E27FC236}">
                <a16:creationId xmlns:a16="http://schemas.microsoft.com/office/drawing/2014/main" id="{F0381D9E-C869-419F-B73D-1A0E95C0A562}"/>
              </a:ext>
            </a:extLst>
          </p:cNvPr>
          <p:cNvCxnSpPr/>
          <p:nvPr/>
        </p:nvCxnSpPr>
        <p:spPr>
          <a:xfrm flipV="1">
            <a:off x="10056236" y="2051499"/>
            <a:ext cx="0" cy="641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1" name="Rechteck: abgerundete Ecken 10">
            <a:extLst>
              <a:ext uri="{FF2B5EF4-FFF2-40B4-BE49-F238E27FC236}">
                <a16:creationId xmlns:a16="http://schemas.microsoft.com/office/drawing/2014/main" id="{CECA067E-8108-4DA6-A3D5-2533EA8C4E89}"/>
              </a:ext>
            </a:extLst>
          </p:cNvPr>
          <p:cNvSpPr/>
          <p:nvPr/>
        </p:nvSpPr>
        <p:spPr>
          <a:xfrm>
            <a:off x="2013383" y="1792069"/>
            <a:ext cx="7446372" cy="4703968"/>
          </a:xfrm>
          <a:prstGeom prst="roundRect">
            <a:avLst/>
          </a:prstGeom>
          <a:noFill/>
          <a:ln w="28575">
            <a:solidFill>
              <a:srgbClr val="97003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2" name="Pfeil: nach unten gekrümmt 11">
            <a:extLst>
              <a:ext uri="{FF2B5EF4-FFF2-40B4-BE49-F238E27FC236}">
                <a16:creationId xmlns:a16="http://schemas.microsoft.com/office/drawing/2014/main" id="{5019921C-A3D2-45A7-B0E5-18E909594BFF}"/>
              </a:ext>
            </a:extLst>
          </p:cNvPr>
          <p:cNvSpPr/>
          <p:nvPr/>
        </p:nvSpPr>
        <p:spPr>
          <a:xfrm>
            <a:off x="8698640" y="1342983"/>
            <a:ext cx="1357596" cy="460623"/>
          </a:xfrm>
          <a:prstGeom prst="curvedDownArrow">
            <a:avLst/>
          </a:prstGeom>
          <a:solidFill>
            <a:srgbClr val="970035"/>
          </a:solidFill>
          <a:ln>
            <a:solidFill>
              <a:srgbClr val="97003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solidFill>
                <a:schemeClr val="tx1"/>
              </a:solidFill>
            </a:endParaRPr>
          </a:p>
        </p:txBody>
      </p:sp>
    </p:spTree>
    <p:extLst>
      <p:ext uri="{BB962C8B-B14F-4D97-AF65-F5344CB8AC3E}">
        <p14:creationId xmlns:p14="http://schemas.microsoft.com/office/powerpoint/2010/main" val="13719081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8098" name="Picture 2">
            <a:extLst>
              <a:ext uri="{FF2B5EF4-FFF2-40B4-BE49-F238E27FC236}">
                <a16:creationId xmlns:a16="http://schemas.microsoft.com/office/drawing/2014/main" id="{40BB9C4C-0F09-4E79-81EA-A06C9A5CCD1D}"/>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3041225" y="1468541"/>
            <a:ext cx="3276000" cy="2620206"/>
          </a:xfrm>
          <a:prstGeom prst="rect">
            <a:avLst/>
          </a:prstGeom>
          <a:noFill/>
          <a:extLst>
            <a:ext uri="{909E8E84-426E-40DD-AFC4-6F175D3DCCD1}">
              <a14:hiddenFill xmlns:a14="http://schemas.microsoft.com/office/drawing/2010/main">
                <a:solidFill>
                  <a:srgbClr val="FFFFFF"/>
                </a:solidFill>
              </a14:hiddenFill>
            </a:ext>
          </a:extLst>
        </p:spPr>
      </p:pic>
      <p:pic>
        <p:nvPicPr>
          <p:cNvPr id="388099" name="Picture 3">
            <a:extLst>
              <a:ext uri="{FF2B5EF4-FFF2-40B4-BE49-F238E27FC236}">
                <a16:creationId xmlns:a16="http://schemas.microsoft.com/office/drawing/2014/main" id="{93A05AB8-EE5F-475D-9997-0341581862F1}"/>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3041225" y="4088747"/>
            <a:ext cx="3276000" cy="2619316"/>
          </a:xfrm>
          <a:prstGeom prst="rect">
            <a:avLst/>
          </a:prstGeom>
          <a:noFill/>
          <a:extLst>
            <a:ext uri="{909E8E84-426E-40DD-AFC4-6F175D3DCCD1}">
              <a14:hiddenFill xmlns:a14="http://schemas.microsoft.com/office/drawing/2010/main">
                <a:solidFill>
                  <a:srgbClr val="FFFFFF"/>
                </a:solidFill>
              </a14:hiddenFill>
            </a:ext>
          </a:extLst>
        </p:spPr>
      </p:pic>
      <p:pic>
        <p:nvPicPr>
          <p:cNvPr id="388101" name="Picture 5">
            <a:extLst>
              <a:ext uri="{FF2B5EF4-FFF2-40B4-BE49-F238E27FC236}">
                <a16:creationId xmlns:a16="http://schemas.microsoft.com/office/drawing/2014/main" id="{C3146D03-7024-4EF1-9B18-FF3AEADF2C68}"/>
              </a:ext>
            </a:extLst>
          </p:cNvPr>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6485335" y="1468478"/>
            <a:ext cx="2806724" cy="2793570"/>
          </a:xfrm>
          <a:prstGeom prst="rect">
            <a:avLst/>
          </a:prstGeom>
          <a:noFill/>
          <a:extLst>
            <a:ext uri="{909E8E84-426E-40DD-AFC4-6F175D3DCCD1}">
              <a14:hiddenFill xmlns:a14="http://schemas.microsoft.com/office/drawing/2010/main">
                <a:solidFill>
                  <a:srgbClr val="FFFFFF"/>
                </a:solidFill>
              </a14:hiddenFill>
            </a:ext>
          </a:extLst>
        </p:spPr>
      </p:pic>
      <p:sp>
        <p:nvSpPr>
          <p:cNvPr id="388102" name="Rectangle 6">
            <a:extLst>
              <a:ext uri="{FF2B5EF4-FFF2-40B4-BE49-F238E27FC236}">
                <a16:creationId xmlns:a16="http://schemas.microsoft.com/office/drawing/2014/main" id="{0142A55B-7551-45AE-A34D-F860FC439280}"/>
              </a:ext>
            </a:extLst>
          </p:cNvPr>
          <p:cNvSpPr>
            <a:spLocks noChangeArrowheads="1"/>
          </p:cNvSpPr>
          <p:nvPr/>
        </p:nvSpPr>
        <p:spPr bwMode="auto">
          <a:xfrm>
            <a:off x="234827" y="265634"/>
            <a:ext cx="11686324"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40" tIns="45720" rIns="91440" bIns="45720" anchor="ctr"/>
          <a:lstStyle>
            <a:lvl1pPr>
              <a:defRPr sz="3600">
                <a:solidFill>
                  <a:schemeClr val="tx1"/>
                </a:solidFill>
                <a:latin typeface="Arial" panose="020B0604020202020204" pitchFamily="34" charset="0"/>
              </a:defRPr>
            </a:lvl1pPr>
            <a:lvl2pPr>
              <a:defRPr sz="3600">
                <a:solidFill>
                  <a:schemeClr val="tx1"/>
                </a:solidFill>
                <a:latin typeface="Arial" panose="020B0604020202020204" pitchFamily="34" charset="0"/>
              </a:defRPr>
            </a:lvl2pPr>
            <a:lvl3pPr>
              <a:defRPr sz="3600">
                <a:solidFill>
                  <a:schemeClr val="tx1"/>
                </a:solidFill>
                <a:latin typeface="Arial" panose="020B0604020202020204" pitchFamily="34" charset="0"/>
              </a:defRPr>
            </a:lvl3pPr>
            <a:lvl4pPr>
              <a:defRPr sz="3600">
                <a:solidFill>
                  <a:schemeClr val="tx1"/>
                </a:solidFill>
                <a:latin typeface="Arial" panose="020B0604020202020204" pitchFamily="34" charset="0"/>
              </a:defRPr>
            </a:lvl4pPr>
            <a:lvl5pPr>
              <a:defRPr sz="3600">
                <a:solidFill>
                  <a:schemeClr val="tx1"/>
                </a:solidFill>
                <a:latin typeface="Arial" panose="020B0604020202020204" pitchFamily="34" charset="0"/>
              </a:defRPr>
            </a:lvl5pPr>
            <a:lvl6pPr marL="457200" eaLnBrk="0" fontAlgn="base" hangingPunct="0">
              <a:spcBef>
                <a:spcPct val="0"/>
              </a:spcBef>
              <a:spcAft>
                <a:spcPct val="0"/>
              </a:spcAft>
              <a:defRPr sz="3600">
                <a:solidFill>
                  <a:schemeClr val="tx1"/>
                </a:solidFill>
                <a:latin typeface="Arial" panose="020B0604020202020204" pitchFamily="34" charset="0"/>
              </a:defRPr>
            </a:lvl6pPr>
            <a:lvl7pPr marL="914400" eaLnBrk="0" fontAlgn="base" hangingPunct="0">
              <a:spcBef>
                <a:spcPct val="0"/>
              </a:spcBef>
              <a:spcAft>
                <a:spcPct val="0"/>
              </a:spcAft>
              <a:defRPr sz="3600">
                <a:solidFill>
                  <a:schemeClr val="tx1"/>
                </a:solidFill>
                <a:latin typeface="Arial" panose="020B0604020202020204" pitchFamily="34" charset="0"/>
              </a:defRPr>
            </a:lvl7pPr>
            <a:lvl8pPr marL="1371600" eaLnBrk="0" fontAlgn="base" hangingPunct="0">
              <a:spcBef>
                <a:spcPct val="0"/>
              </a:spcBef>
              <a:spcAft>
                <a:spcPct val="0"/>
              </a:spcAft>
              <a:defRPr sz="3600">
                <a:solidFill>
                  <a:schemeClr val="tx1"/>
                </a:solidFill>
                <a:latin typeface="Arial" panose="020B0604020202020204" pitchFamily="34" charset="0"/>
              </a:defRPr>
            </a:lvl8pPr>
            <a:lvl9pPr marL="1828800" eaLnBrk="0" fontAlgn="base" hangingPunct="0">
              <a:spcBef>
                <a:spcPct val="0"/>
              </a:spcBef>
              <a:spcAft>
                <a:spcPct val="0"/>
              </a:spcAft>
              <a:defRPr sz="3600">
                <a:solidFill>
                  <a:schemeClr val="tx1"/>
                </a:solidFill>
                <a:latin typeface="Arial" panose="020B0604020202020204" pitchFamily="34" charset="0"/>
              </a:defRPr>
            </a:lvl9pPr>
          </a:lstStyle>
          <a:p>
            <a:pPr eaLnBrk="0" fontAlgn="base" hangingPunct="0">
              <a:spcBef>
                <a:spcPct val="0"/>
              </a:spcBef>
              <a:spcAft>
                <a:spcPct val="0"/>
              </a:spcAft>
            </a:pPr>
            <a:r>
              <a:rPr lang="de-DE" sz="3200" dirty="0">
                <a:latin typeface="Arial"/>
                <a:cs typeface="Arial"/>
              </a:rPr>
              <a:t>SPECTRALIS</a:t>
            </a:r>
            <a:r>
              <a:rPr lang="de-DE" sz="3200" baseline="30000" dirty="0">
                <a:latin typeface="Arial"/>
                <a:cs typeface="Arial"/>
              </a:rPr>
              <a:t>®</a:t>
            </a:r>
            <a:r>
              <a:rPr lang="de-DE" sz="3200" dirty="0">
                <a:solidFill>
                  <a:srgbClr val="000000"/>
                </a:solidFill>
                <a:latin typeface="Arial"/>
                <a:cs typeface="Arial"/>
              </a:rPr>
              <a:t> </a:t>
            </a:r>
            <a:r>
              <a:rPr lang="de-DE" altLang="de-DE" sz="3200" dirty="0" err="1">
                <a:solidFill>
                  <a:schemeClr val="accent4">
                    <a:lumMod val="10000"/>
                  </a:schemeClr>
                </a:solidFill>
                <a:latin typeface="Arial"/>
                <a:cs typeface="Arial"/>
              </a:rPr>
              <a:t>cSLO</a:t>
            </a:r>
            <a:r>
              <a:rPr lang="de-DE" altLang="de-DE" sz="3200" dirty="0">
                <a:solidFill>
                  <a:schemeClr val="accent4">
                    <a:lumMod val="10000"/>
                  </a:schemeClr>
                </a:solidFill>
                <a:latin typeface="Arial"/>
                <a:cs typeface="Arial"/>
              </a:rPr>
              <a:t> in </a:t>
            </a:r>
            <a:r>
              <a:rPr lang="de-DE" altLang="de-DE" sz="3200" dirty="0" err="1">
                <a:solidFill>
                  <a:schemeClr val="accent4">
                    <a:lumMod val="10000"/>
                  </a:schemeClr>
                </a:solidFill>
                <a:latin typeface="Arial"/>
                <a:cs typeface="Arial"/>
              </a:rPr>
              <a:t>Fluoresceine</a:t>
            </a:r>
            <a:r>
              <a:rPr lang="de-DE" altLang="de-DE" sz="3200" dirty="0">
                <a:solidFill>
                  <a:schemeClr val="accent4">
                    <a:lumMod val="10000"/>
                  </a:schemeClr>
                </a:solidFill>
                <a:latin typeface="Arial"/>
                <a:cs typeface="Arial"/>
              </a:rPr>
              <a:t> </a:t>
            </a:r>
            <a:r>
              <a:rPr lang="de-DE" altLang="de-DE" sz="3200" dirty="0" err="1">
                <a:solidFill>
                  <a:schemeClr val="accent4">
                    <a:lumMod val="10000"/>
                  </a:schemeClr>
                </a:solidFill>
                <a:latin typeface="Arial"/>
                <a:cs typeface="Arial"/>
              </a:rPr>
              <a:t>Angiography</a:t>
            </a:r>
            <a:r>
              <a:rPr lang="de-DE" altLang="de-DE" sz="3200" dirty="0">
                <a:solidFill>
                  <a:schemeClr val="accent4">
                    <a:lumMod val="10000"/>
                  </a:schemeClr>
                </a:solidFill>
                <a:latin typeface="Arial"/>
                <a:cs typeface="Arial"/>
              </a:rPr>
              <a:t> (FA) &amp; </a:t>
            </a:r>
            <a:r>
              <a:rPr lang="de-DE" altLang="de-DE" sz="3200" dirty="0" err="1">
                <a:solidFill>
                  <a:schemeClr val="accent4">
                    <a:lumMod val="10000"/>
                  </a:schemeClr>
                </a:solidFill>
                <a:latin typeface="Arial"/>
                <a:cs typeface="Arial"/>
              </a:rPr>
              <a:t>Indocyanine</a:t>
            </a:r>
            <a:r>
              <a:rPr lang="de-DE" altLang="de-DE" sz="3200" dirty="0">
                <a:solidFill>
                  <a:schemeClr val="accent4">
                    <a:lumMod val="10000"/>
                  </a:schemeClr>
                </a:solidFill>
                <a:latin typeface="Arial"/>
                <a:cs typeface="Arial"/>
              </a:rPr>
              <a:t> Green </a:t>
            </a:r>
            <a:r>
              <a:rPr lang="de-DE" altLang="de-DE" sz="3200" dirty="0" err="1">
                <a:solidFill>
                  <a:schemeClr val="accent4">
                    <a:lumMod val="10000"/>
                  </a:schemeClr>
                </a:solidFill>
                <a:latin typeface="Arial"/>
                <a:cs typeface="Arial"/>
              </a:rPr>
              <a:t>Angiography</a:t>
            </a:r>
            <a:r>
              <a:rPr lang="de-DE" altLang="de-DE" sz="3200" dirty="0">
                <a:solidFill>
                  <a:schemeClr val="accent4">
                    <a:lumMod val="10000"/>
                  </a:schemeClr>
                </a:solidFill>
                <a:latin typeface="Arial"/>
                <a:cs typeface="Arial"/>
              </a:rPr>
              <a:t> (ICGA)</a:t>
            </a:r>
            <a:r>
              <a:rPr lang="de-DE" altLang="de-DE" dirty="0">
                <a:solidFill>
                  <a:schemeClr val="accent4">
                    <a:lumMod val="10000"/>
                  </a:schemeClr>
                </a:solidFill>
                <a:latin typeface="Arial"/>
                <a:cs typeface="Arial"/>
              </a:rPr>
              <a:t> </a:t>
            </a:r>
            <a:br>
              <a:rPr lang="de-DE" altLang="de-DE" sz="2400" dirty="0"/>
            </a:br>
            <a:endParaRPr lang="en-GB" altLang="de-DE" sz="1400" dirty="0">
              <a:solidFill>
                <a:schemeClr val="accent4">
                  <a:lumMod val="10000"/>
                </a:schemeClr>
              </a:solidFill>
              <a:latin typeface="Arial"/>
              <a:cs typeface="Arial"/>
            </a:endParaRPr>
          </a:p>
        </p:txBody>
      </p:sp>
      <p:pic>
        <p:nvPicPr>
          <p:cNvPr id="388105" name="Picture 9">
            <a:extLst>
              <a:ext uri="{FF2B5EF4-FFF2-40B4-BE49-F238E27FC236}">
                <a16:creationId xmlns:a16="http://schemas.microsoft.com/office/drawing/2014/main" id="{B3837830-FCFE-408A-BCE7-48AB76E870E3}"/>
              </a:ext>
            </a:extLst>
          </p:cNvPr>
          <p:cNvPicPr>
            <a:picLocks noChangeAspect="1" noChangeArrowheads="1"/>
          </p:cNvPicPr>
          <p:nvPr/>
        </p:nvPicPr>
        <p:blipFill rotWithShape="1">
          <a:blip r:embed="rId6" cstate="screen">
            <a:extLst>
              <a:ext uri="{28A0092B-C50C-407E-A947-70E740481C1C}">
                <a14:useLocalDpi xmlns:a14="http://schemas.microsoft.com/office/drawing/2010/main"/>
              </a:ext>
            </a:extLst>
          </a:blip>
          <a:srcRect/>
          <a:stretch/>
        </p:blipFill>
        <p:spPr bwMode="auto">
          <a:xfrm>
            <a:off x="6485335" y="4097990"/>
            <a:ext cx="2806724" cy="2600830"/>
          </a:xfrm>
          <a:prstGeom prst="rect">
            <a:avLst/>
          </a:prstGeom>
          <a:noFill/>
          <a:extLst>
            <a:ext uri="{909E8E84-426E-40DD-AFC4-6F175D3DCCD1}">
              <a14:hiddenFill xmlns:a14="http://schemas.microsoft.com/office/drawing/2010/main">
                <a:solidFill>
                  <a:srgbClr val="FFFFFF"/>
                </a:solidFill>
              </a14:hiddenFill>
            </a:ext>
          </a:extLst>
        </p:spPr>
      </p:pic>
      <p:sp>
        <p:nvSpPr>
          <p:cNvPr id="388106" name="Rectangle 10">
            <a:extLst>
              <a:ext uri="{FF2B5EF4-FFF2-40B4-BE49-F238E27FC236}">
                <a16:creationId xmlns:a16="http://schemas.microsoft.com/office/drawing/2014/main" id="{5AB13851-B137-4C98-857D-C897CC8574C7}"/>
              </a:ext>
            </a:extLst>
          </p:cNvPr>
          <p:cNvSpPr>
            <a:spLocks noChangeArrowheads="1"/>
          </p:cNvSpPr>
          <p:nvPr/>
        </p:nvSpPr>
        <p:spPr bwMode="auto">
          <a:xfrm>
            <a:off x="9490874" y="3810182"/>
            <a:ext cx="2536140"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1440" tIns="45720" rIns="91440" bIns="45720" anchor="t">
            <a:spAutoFit/>
          </a:bodyPr>
          <a:lstStyle/>
          <a:p>
            <a:pPr eaLnBrk="0" fontAlgn="base" hangingPunct="0">
              <a:spcBef>
                <a:spcPct val="0"/>
              </a:spcBef>
              <a:spcAft>
                <a:spcPct val="0"/>
              </a:spcAft>
            </a:pPr>
            <a:r>
              <a:rPr lang="de-DE" altLang="de-DE" sz="1200" err="1">
                <a:solidFill>
                  <a:schemeClr val="accent4">
                    <a:lumMod val="10000"/>
                  </a:schemeClr>
                </a:solidFill>
                <a:latin typeface="Arial"/>
                <a:cs typeface="Arial"/>
              </a:rPr>
              <a:t>No</a:t>
            </a:r>
            <a:r>
              <a:rPr lang="de-DE" altLang="de-DE" sz="1200">
                <a:solidFill>
                  <a:schemeClr val="accent4">
                    <a:lumMod val="10000"/>
                  </a:schemeClr>
                </a:solidFill>
                <a:latin typeface="Arial"/>
                <a:cs typeface="Arial"/>
              </a:rPr>
              <a:t> </a:t>
            </a:r>
            <a:r>
              <a:rPr lang="de-DE" altLang="de-DE" sz="1200" err="1">
                <a:solidFill>
                  <a:schemeClr val="accent4">
                    <a:lumMod val="10000"/>
                  </a:schemeClr>
                </a:solidFill>
                <a:latin typeface="Arial"/>
                <a:cs typeface="Arial"/>
              </a:rPr>
              <a:t>detail</a:t>
            </a:r>
            <a:r>
              <a:rPr lang="de-DE" altLang="de-DE" sz="1200">
                <a:solidFill>
                  <a:schemeClr val="accent4">
                    <a:lumMod val="10000"/>
                  </a:schemeClr>
                </a:solidFill>
                <a:latin typeface="Arial"/>
                <a:cs typeface="Arial"/>
              </a:rPr>
              <a:t> in </a:t>
            </a:r>
            <a:r>
              <a:rPr lang="de-DE" altLang="de-DE" sz="1200" err="1">
                <a:solidFill>
                  <a:schemeClr val="accent4">
                    <a:lumMod val="10000"/>
                  </a:schemeClr>
                </a:solidFill>
                <a:latin typeface="Arial"/>
                <a:cs typeface="Arial"/>
              </a:rPr>
              <a:t>the</a:t>
            </a:r>
            <a:r>
              <a:rPr lang="de-DE" altLang="de-DE" sz="1200">
                <a:solidFill>
                  <a:schemeClr val="accent4">
                    <a:lumMod val="10000"/>
                  </a:schemeClr>
                </a:solidFill>
                <a:latin typeface="Arial"/>
                <a:cs typeface="Arial"/>
              </a:rPr>
              <a:t> </a:t>
            </a:r>
            <a:r>
              <a:rPr lang="de-DE" altLang="de-DE" sz="1200" err="1">
                <a:solidFill>
                  <a:schemeClr val="accent4">
                    <a:lumMod val="10000"/>
                  </a:schemeClr>
                </a:solidFill>
                <a:latin typeface="Arial"/>
                <a:cs typeface="Arial"/>
              </a:rPr>
              <a:t>bright</a:t>
            </a:r>
            <a:r>
              <a:rPr lang="de-DE" altLang="de-DE" sz="1200">
                <a:solidFill>
                  <a:schemeClr val="accent4">
                    <a:lumMod val="10000"/>
                  </a:schemeClr>
                </a:solidFill>
                <a:latin typeface="Arial"/>
                <a:cs typeface="Arial"/>
              </a:rPr>
              <a:t> </a:t>
            </a:r>
            <a:r>
              <a:rPr lang="de-DE" altLang="de-DE" sz="1200" err="1">
                <a:solidFill>
                  <a:schemeClr val="accent4">
                    <a:lumMod val="10000"/>
                  </a:schemeClr>
                </a:solidFill>
                <a:latin typeface="Arial"/>
                <a:cs typeface="Arial"/>
              </a:rPr>
              <a:t>areas</a:t>
            </a:r>
            <a:r>
              <a:rPr lang="de-DE" altLang="de-DE" sz="1200">
                <a:solidFill>
                  <a:schemeClr val="accent4">
                    <a:lumMod val="10000"/>
                  </a:schemeClr>
                </a:solidFill>
                <a:latin typeface="Arial"/>
                <a:cs typeface="Arial"/>
              </a:rPr>
              <a:t> </a:t>
            </a:r>
            <a:r>
              <a:rPr lang="de-DE" altLang="de-DE" sz="1200" err="1">
                <a:solidFill>
                  <a:schemeClr val="accent4">
                    <a:lumMod val="10000"/>
                  </a:schemeClr>
                </a:solidFill>
                <a:latin typeface="Arial"/>
                <a:cs typeface="Arial"/>
              </a:rPr>
              <a:t>corresponding</a:t>
            </a:r>
            <a:r>
              <a:rPr lang="de-DE" altLang="de-DE" sz="1200">
                <a:solidFill>
                  <a:schemeClr val="accent4">
                    <a:lumMod val="10000"/>
                  </a:schemeClr>
                </a:solidFill>
                <a:latin typeface="Arial"/>
                <a:cs typeface="Arial"/>
              </a:rPr>
              <a:t> </a:t>
            </a:r>
            <a:r>
              <a:rPr lang="de-DE" altLang="de-DE" sz="1200" err="1">
                <a:solidFill>
                  <a:schemeClr val="accent4">
                    <a:lumMod val="10000"/>
                  </a:schemeClr>
                </a:solidFill>
                <a:latin typeface="Arial"/>
                <a:cs typeface="Arial"/>
              </a:rPr>
              <a:t>to</a:t>
            </a:r>
            <a:r>
              <a:rPr lang="de-DE" altLang="de-DE" sz="1200">
                <a:solidFill>
                  <a:schemeClr val="accent4">
                    <a:lumMod val="10000"/>
                  </a:schemeClr>
                </a:solidFill>
                <a:latin typeface="Arial"/>
                <a:cs typeface="Arial"/>
              </a:rPr>
              <a:t> sick RPE</a:t>
            </a:r>
          </a:p>
        </p:txBody>
      </p:sp>
      <p:sp>
        <p:nvSpPr>
          <p:cNvPr id="2" name="Text Box 7">
            <a:extLst>
              <a:ext uri="{FF2B5EF4-FFF2-40B4-BE49-F238E27FC236}">
                <a16:creationId xmlns:a16="http://schemas.microsoft.com/office/drawing/2014/main" id="{F99BED8C-51CF-4E03-82E1-FA371D28A03D}"/>
              </a:ext>
            </a:extLst>
          </p:cNvPr>
          <p:cNvSpPr txBox="1">
            <a:spLocks noChangeArrowheads="1"/>
          </p:cNvSpPr>
          <p:nvPr/>
        </p:nvSpPr>
        <p:spPr bwMode="auto">
          <a:xfrm>
            <a:off x="4985143" y="3801268"/>
            <a:ext cx="1332081" cy="27690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r" eaLnBrk="0" fontAlgn="base" hangingPunct="0">
              <a:spcBef>
                <a:spcPct val="50000"/>
              </a:spcBef>
              <a:spcAft>
                <a:spcPct val="0"/>
              </a:spcAft>
            </a:pPr>
            <a:r>
              <a:rPr lang="de-DE" altLang="de-DE" sz="1200" i="1" dirty="0">
                <a:solidFill>
                  <a:schemeClr val="bg1"/>
                </a:solidFill>
                <a:latin typeface="Arial" panose="020B0604020202020204" pitchFamily="34" charset="0"/>
              </a:rPr>
              <a:t>Fundus </a:t>
            </a:r>
            <a:r>
              <a:rPr lang="de-DE" altLang="de-DE" sz="1200" i="1" dirty="0" err="1">
                <a:solidFill>
                  <a:schemeClr val="bg1"/>
                </a:solidFill>
                <a:latin typeface="Arial" panose="020B0604020202020204" pitchFamily="34" charset="0"/>
              </a:rPr>
              <a:t>Camera</a:t>
            </a:r>
            <a:endParaRPr lang="de-DE" altLang="de-DE" sz="1200" i="1" dirty="0">
              <a:solidFill>
                <a:schemeClr val="bg1"/>
              </a:solidFill>
              <a:latin typeface="Arial" panose="020B0604020202020204" pitchFamily="34" charset="0"/>
            </a:endParaRPr>
          </a:p>
        </p:txBody>
      </p:sp>
      <p:sp>
        <p:nvSpPr>
          <p:cNvPr id="3" name="Textfeld 2">
            <a:extLst>
              <a:ext uri="{FF2B5EF4-FFF2-40B4-BE49-F238E27FC236}">
                <a16:creationId xmlns:a16="http://schemas.microsoft.com/office/drawing/2014/main" id="{8BE5438C-10C7-43E3-9B54-2F3E2DF0A4FC}"/>
              </a:ext>
            </a:extLst>
          </p:cNvPr>
          <p:cNvSpPr txBox="1"/>
          <p:nvPr/>
        </p:nvSpPr>
        <p:spPr>
          <a:xfrm>
            <a:off x="0" y="6538705"/>
            <a:ext cx="2926080" cy="215444"/>
          </a:xfrm>
          <a:prstGeom prst="rect">
            <a:avLst/>
          </a:prstGeom>
          <a:noFill/>
        </p:spPr>
        <p:txBody>
          <a:bodyPr wrap="square" rtlCol="0">
            <a:spAutoFit/>
          </a:bodyPr>
          <a:lstStyle/>
          <a:p>
            <a:r>
              <a:rPr lang="en-US" altLang="de-DE" sz="800" dirty="0">
                <a:latin typeface="Arial" panose="020B0604020202020204" pitchFamily="34" charset="0"/>
                <a:cs typeface="Arial" panose="020B0604020202020204" pitchFamily="34" charset="0"/>
              </a:rPr>
              <a:t>Courtesy of Prof. G. </a:t>
            </a:r>
            <a:r>
              <a:rPr lang="en-US" altLang="de-DE" sz="800" dirty="0" err="1">
                <a:latin typeface="Arial" panose="020B0604020202020204" pitchFamily="34" charset="0"/>
                <a:cs typeface="Arial" panose="020B0604020202020204" pitchFamily="34" charset="0"/>
              </a:rPr>
              <a:t>Staurenghi</a:t>
            </a:r>
            <a:r>
              <a:rPr lang="en-US" altLang="de-DE" sz="800" dirty="0">
                <a:latin typeface="Arial" panose="020B0604020202020204" pitchFamily="34" charset="0"/>
                <a:cs typeface="Arial" panose="020B0604020202020204" pitchFamily="34" charset="0"/>
              </a:rPr>
              <a:t>, Prof. F. </a:t>
            </a:r>
            <a:r>
              <a:rPr lang="en-US" altLang="de-DE" sz="800" dirty="0" err="1">
                <a:latin typeface="Arial" panose="020B0604020202020204" pitchFamily="34" charset="0"/>
                <a:cs typeface="Arial" panose="020B0604020202020204" pitchFamily="34" charset="0"/>
              </a:rPr>
              <a:t>Holz</a:t>
            </a:r>
            <a:r>
              <a:rPr lang="en-US" altLang="de-DE" sz="800" dirty="0">
                <a:latin typeface="Arial" panose="020B0604020202020204" pitchFamily="34" charset="0"/>
                <a:cs typeface="Arial" panose="020B0604020202020204" pitchFamily="34" charset="0"/>
              </a:rPr>
              <a:t> &amp; E. </a:t>
            </a:r>
            <a:r>
              <a:rPr lang="en-US" altLang="de-DE" sz="800" dirty="0" err="1">
                <a:latin typeface="Arial" panose="020B0604020202020204" pitchFamily="34" charset="0"/>
                <a:cs typeface="Arial" panose="020B0604020202020204" pitchFamily="34" charset="0"/>
              </a:rPr>
              <a:t>Priel</a:t>
            </a:r>
            <a:endParaRPr lang="de-DE" altLang="de-DE" sz="800" dirty="0">
              <a:latin typeface="Arial" panose="020B0604020202020204" pitchFamily="34" charset="0"/>
              <a:cs typeface="Arial" panose="020B0604020202020204" pitchFamily="34" charset="0"/>
            </a:endParaRPr>
          </a:p>
        </p:txBody>
      </p:sp>
      <p:sp>
        <p:nvSpPr>
          <p:cNvPr id="12" name="Text Box 7">
            <a:extLst>
              <a:ext uri="{FF2B5EF4-FFF2-40B4-BE49-F238E27FC236}">
                <a16:creationId xmlns:a16="http://schemas.microsoft.com/office/drawing/2014/main" id="{335D8FFF-1FB0-4F94-AEB6-95F601B5A7AD}"/>
              </a:ext>
            </a:extLst>
          </p:cNvPr>
          <p:cNvSpPr txBox="1">
            <a:spLocks noChangeArrowheads="1"/>
          </p:cNvSpPr>
          <p:nvPr/>
        </p:nvSpPr>
        <p:spPr bwMode="auto">
          <a:xfrm>
            <a:off x="4985144" y="6392302"/>
            <a:ext cx="1332081" cy="27690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r" eaLnBrk="0" fontAlgn="base" hangingPunct="0">
              <a:spcBef>
                <a:spcPct val="50000"/>
              </a:spcBef>
              <a:spcAft>
                <a:spcPct val="0"/>
              </a:spcAft>
            </a:pPr>
            <a:r>
              <a:rPr lang="de-DE" altLang="de-DE" sz="1200" i="1">
                <a:solidFill>
                  <a:schemeClr val="bg1"/>
                </a:solidFill>
                <a:latin typeface="Arial" panose="020B0604020202020204" pitchFamily="34" charset="0"/>
              </a:rPr>
              <a:t>Fundus </a:t>
            </a:r>
            <a:r>
              <a:rPr lang="de-DE" altLang="de-DE" sz="1200" i="1" err="1">
                <a:solidFill>
                  <a:schemeClr val="bg1"/>
                </a:solidFill>
                <a:latin typeface="Arial" panose="020B0604020202020204" pitchFamily="34" charset="0"/>
              </a:rPr>
              <a:t>Camera</a:t>
            </a:r>
            <a:endParaRPr lang="de-DE" altLang="de-DE" sz="1200" i="1">
              <a:solidFill>
                <a:schemeClr val="bg1"/>
              </a:solidFill>
              <a:latin typeface="Arial" panose="020B0604020202020204" pitchFamily="34" charset="0"/>
            </a:endParaRPr>
          </a:p>
        </p:txBody>
      </p:sp>
      <p:sp>
        <p:nvSpPr>
          <p:cNvPr id="13" name="Text Box 7">
            <a:extLst>
              <a:ext uri="{FF2B5EF4-FFF2-40B4-BE49-F238E27FC236}">
                <a16:creationId xmlns:a16="http://schemas.microsoft.com/office/drawing/2014/main" id="{CE69AF66-1404-49DE-BF87-0149835DD1DF}"/>
              </a:ext>
            </a:extLst>
          </p:cNvPr>
          <p:cNvSpPr txBox="1">
            <a:spLocks noChangeArrowheads="1"/>
          </p:cNvSpPr>
          <p:nvPr/>
        </p:nvSpPr>
        <p:spPr bwMode="auto">
          <a:xfrm>
            <a:off x="7952220" y="3801268"/>
            <a:ext cx="1332081" cy="27690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r" eaLnBrk="0" fontAlgn="base" hangingPunct="0">
              <a:spcBef>
                <a:spcPct val="50000"/>
              </a:spcBef>
              <a:spcAft>
                <a:spcPct val="0"/>
              </a:spcAft>
            </a:pPr>
            <a:r>
              <a:rPr lang="de-DE" altLang="de-DE" sz="1200" i="1" dirty="0" err="1">
                <a:solidFill>
                  <a:schemeClr val="bg1"/>
                </a:solidFill>
                <a:latin typeface="Arial" panose="020B0604020202020204" pitchFamily="34" charset="0"/>
              </a:rPr>
              <a:t>cSLO</a:t>
            </a:r>
            <a:endParaRPr lang="de-DE" altLang="de-DE" sz="1200" i="1" dirty="0">
              <a:solidFill>
                <a:schemeClr val="bg1"/>
              </a:solidFill>
              <a:latin typeface="Arial" panose="020B0604020202020204" pitchFamily="34" charset="0"/>
            </a:endParaRPr>
          </a:p>
        </p:txBody>
      </p:sp>
      <p:sp>
        <p:nvSpPr>
          <p:cNvPr id="14" name="Text Box 7">
            <a:extLst>
              <a:ext uri="{FF2B5EF4-FFF2-40B4-BE49-F238E27FC236}">
                <a16:creationId xmlns:a16="http://schemas.microsoft.com/office/drawing/2014/main" id="{50354282-5E41-4D19-8759-4E11E7EACE9D}"/>
              </a:ext>
            </a:extLst>
          </p:cNvPr>
          <p:cNvSpPr txBox="1">
            <a:spLocks noChangeArrowheads="1"/>
          </p:cNvSpPr>
          <p:nvPr/>
        </p:nvSpPr>
        <p:spPr bwMode="auto">
          <a:xfrm>
            <a:off x="7952221" y="6386174"/>
            <a:ext cx="1332081" cy="27690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r" eaLnBrk="0" fontAlgn="base" hangingPunct="0">
              <a:spcBef>
                <a:spcPct val="50000"/>
              </a:spcBef>
              <a:spcAft>
                <a:spcPct val="0"/>
              </a:spcAft>
            </a:pPr>
            <a:r>
              <a:rPr lang="de-DE" altLang="de-DE" sz="1200" i="1" dirty="0" err="1">
                <a:solidFill>
                  <a:schemeClr val="bg1"/>
                </a:solidFill>
                <a:latin typeface="Arial" panose="020B0604020202020204" pitchFamily="34" charset="0"/>
              </a:rPr>
              <a:t>cSLO</a:t>
            </a:r>
            <a:endParaRPr lang="de-DE" altLang="de-DE" sz="1200" i="1" dirty="0">
              <a:solidFill>
                <a:schemeClr val="bg1"/>
              </a:solidFill>
              <a:latin typeface="Arial" panose="020B0604020202020204" pitchFamily="34" charset="0"/>
            </a:endParaRPr>
          </a:p>
        </p:txBody>
      </p:sp>
      <p:sp>
        <p:nvSpPr>
          <p:cNvPr id="4" name="Pfeil: Fünfeck 3">
            <a:extLst>
              <a:ext uri="{FF2B5EF4-FFF2-40B4-BE49-F238E27FC236}">
                <a16:creationId xmlns:a16="http://schemas.microsoft.com/office/drawing/2014/main" id="{A328A7EB-1093-4CDA-A767-CC380A267B78}"/>
              </a:ext>
            </a:extLst>
          </p:cNvPr>
          <p:cNvSpPr/>
          <p:nvPr/>
        </p:nvSpPr>
        <p:spPr>
          <a:xfrm>
            <a:off x="1044315" y="1468478"/>
            <a:ext cx="1828800" cy="509665"/>
          </a:xfrm>
          <a:prstGeom prst="homePlate">
            <a:avLst/>
          </a:prstGeom>
          <a:solidFill>
            <a:srgbClr val="97003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2400">
                <a:latin typeface="Arial" panose="020B0604020202020204" pitchFamily="34" charset="0"/>
                <a:cs typeface="Arial" panose="020B0604020202020204" pitchFamily="34" charset="0"/>
              </a:rPr>
              <a:t>FA</a:t>
            </a:r>
          </a:p>
        </p:txBody>
      </p:sp>
      <p:sp>
        <p:nvSpPr>
          <p:cNvPr id="16" name="Pfeil: Fünfeck 15">
            <a:extLst>
              <a:ext uri="{FF2B5EF4-FFF2-40B4-BE49-F238E27FC236}">
                <a16:creationId xmlns:a16="http://schemas.microsoft.com/office/drawing/2014/main" id="{D592C747-0290-4CD2-A51B-86FDDB57646D}"/>
              </a:ext>
            </a:extLst>
          </p:cNvPr>
          <p:cNvSpPr/>
          <p:nvPr/>
        </p:nvSpPr>
        <p:spPr>
          <a:xfrm>
            <a:off x="1044315" y="4116254"/>
            <a:ext cx="1828800" cy="509665"/>
          </a:xfrm>
          <a:prstGeom prst="homePlate">
            <a:avLst/>
          </a:prstGeom>
          <a:solidFill>
            <a:srgbClr val="97003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2400">
                <a:latin typeface="Arial" panose="020B0604020202020204" pitchFamily="34" charset="0"/>
                <a:cs typeface="Arial" panose="020B0604020202020204" pitchFamily="34" charset="0"/>
              </a:rPr>
              <a:t>ICGA</a:t>
            </a:r>
          </a:p>
        </p:txBody>
      </p:sp>
      <p:sp>
        <p:nvSpPr>
          <p:cNvPr id="5" name="Textfeld 4">
            <a:extLst>
              <a:ext uri="{FF2B5EF4-FFF2-40B4-BE49-F238E27FC236}">
                <a16:creationId xmlns:a16="http://schemas.microsoft.com/office/drawing/2014/main" id="{CE3B2834-9FA6-4EFD-835B-8C5AF0D971EE}"/>
              </a:ext>
            </a:extLst>
          </p:cNvPr>
          <p:cNvSpPr txBox="1"/>
          <p:nvPr/>
        </p:nvSpPr>
        <p:spPr>
          <a:xfrm>
            <a:off x="227013" y="1096631"/>
            <a:ext cx="8531158" cy="369332"/>
          </a:xfrm>
          <a:prstGeom prst="rect">
            <a:avLst/>
          </a:prstGeom>
          <a:noFill/>
        </p:spPr>
        <p:txBody>
          <a:bodyPr wrap="square" rtlCol="0">
            <a:spAutoFit/>
          </a:bodyPr>
          <a:lstStyle/>
          <a:p>
            <a:r>
              <a:rPr lang="de-DE" altLang="de-DE" sz="1800" dirty="0" err="1">
                <a:solidFill>
                  <a:schemeClr val="accent4">
                    <a:lumMod val="10000"/>
                  </a:schemeClr>
                </a:solidFill>
                <a:latin typeface="Arial"/>
                <a:cs typeface="Arial"/>
              </a:rPr>
              <a:t>Comparison</a:t>
            </a:r>
            <a:r>
              <a:rPr lang="de-DE" altLang="de-DE" sz="1800" dirty="0">
                <a:solidFill>
                  <a:schemeClr val="accent4">
                    <a:lumMod val="10000"/>
                  </a:schemeClr>
                </a:solidFill>
                <a:latin typeface="Arial"/>
                <a:cs typeface="Arial"/>
              </a:rPr>
              <a:t> </a:t>
            </a:r>
            <a:r>
              <a:rPr lang="de-DE" altLang="de-DE" sz="1800" dirty="0" err="1">
                <a:solidFill>
                  <a:schemeClr val="accent4">
                    <a:lumMod val="10000"/>
                  </a:schemeClr>
                </a:solidFill>
                <a:latin typeface="Arial"/>
                <a:cs typeface="Arial"/>
              </a:rPr>
              <a:t>between</a:t>
            </a:r>
            <a:r>
              <a:rPr lang="de-DE" altLang="de-DE" sz="1800" dirty="0">
                <a:solidFill>
                  <a:schemeClr val="accent4">
                    <a:lumMod val="10000"/>
                  </a:schemeClr>
                </a:solidFill>
                <a:latin typeface="Arial"/>
                <a:cs typeface="Arial"/>
              </a:rPr>
              <a:t> HRA and a digital </a:t>
            </a:r>
            <a:r>
              <a:rPr lang="de-DE" altLang="de-DE" sz="1800" dirty="0" err="1">
                <a:solidFill>
                  <a:schemeClr val="accent4">
                    <a:lumMod val="10000"/>
                  </a:schemeClr>
                </a:solidFill>
                <a:latin typeface="Arial"/>
                <a:cs typeface="Arial"/>
              </a:rPr>
              <a:t>fundus</a:t>
            </a:r>
            <a:r>
              <a:rPr lang="de-DE" altLang="de-DE" sz="1800" dirty="0">
                <a:solidFill>
                  <a:schemeClr val="accent4">
                    <a:lumMod val="10000"/>
                  </a:schemeClr>
                </a:solidFill>
                <a:latin typeface="Arial"/>
                <a:cs typeface="Arial"/>
              </a:rPr>
              <a:t> </a:t>
            </a:r>
            <a:r>
              <a:rPr lang="de-DE" altLang="de-DE" sz="1800" dirty="0" err="1">
                <a:solidFill>
                  <a:schemeClr val="accent4">
                    <a:lumMod val="10000"/>
                  </a:schemeClr>
                </a:solidFill>
                <a:latin typeface="Arial"/>
                <a:cs typeface="Arial"/>
              </a:rPr>
              <a:t>camera</a:t>
            </a:r>
            <a:r>
              <a:rPr lang="de-DE" altLang="de-DE" sz="1800" dirty="0">
                <a:solidFill>
                  <a:schemeClr val="accent4">
                    <a:lumMod val="10000"/>
                  </a:schemeClr>
                </a:solidFill>
                <a:latin typeface="Arial"/>
                <a:cs typeface="Arial"/>
              </a:rPr>
              <a:t> (same </a:t>
            </a:r>
            <a:r>
              <a:rPr lang="de-DE" altLang="de-DE" sz="1800" dirty="0" err="1">
                <a:solidFill>
                  <a:schemeClr val="accent4">
                    <a:lumMod val="10000"/>
                  </a:schemeClr>
                </a:solidFill>
                <a:latin typeface="Arial"/>
                <a:cs typeface="Arial"/>
              </a:rPr>
              <a:t>day</a:t>
            </a:r>
            <a:r>
              <a:rPr lang="de-DE" altLang="de-DE" sz="1800" dirty="0">
                <a:solidFill>
                  <a:schemeClr val="accent4">
                    <a:lumMod val="10000"/>
                  </a:schemeClr>
                </a:solidFill>
                <a:latin typeface="Arial"/>
                <a:cs typeface="Arial"/>
              </a:rPr>
              <a:t> and </a:t>
            </a:r>
            <a:r>
              <a:rPr lang="de-DE" altLang="de-DE" sz="1800" dirty="0" err="1">
                <a:solidFill>
                  <a:schemeClr val="accent4">
                    <a:lumMod val="10000"/>
                  </a:schemeClr>
                </a:solidFill>
                <a:latin typeface="Arial"/>
                <a:cs typeface="Arial"/>
              </a:rPr>
              <a:t>patient</a:t>
            </a:r>
            <a:r>
              <a:rPr lang="de-DE" altLang="de-DE" sz="1800" dirty="0">
                <a:solidFill>
                  <a:schemeClr val="accent4">
                    <a:lumMod val="10000"/>
                  </a:schemeClr>
                </a:solidFill>
                <a:latin typeface="Arial"/>
                <a:cs typeface="Arial"/>
              </a:rPr>
              <a:t>)</a:t>
            </a:r>
            <a:endParaRPr lang="de-DE" dirty="0"/>
          </a:p>
        </p:txBody>
      </p:sp>
    </p:spTree>
    <p:extLst>
      <p:ext uri="{BB962C8B-B14F-4D97-AF65-F5344CB8AC3E}">
        <p14:creationId xmlns:p14="http://schemas.microsoft.com/office/powerpoint/2010/main" val="397006995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388101"/>
                                        </p:tgtEl>
                                        <p:attrNameLst>
                                          <p:attrName>style.visibility</p:attrName>
                                        </p:attrNameLst>
                                      </p:cBhvr>
                                      <p:to>
                                        <p:strVal val="visible"/>
                                      </p:to>
                                    </p:set>
                                    <p:anim calcmode="lin" valueType="num">
                                      <p:cBhvr additive="base">
                                        <p:cTn id="7" dur="500" fill="hold"/>
                                        <p:tgtEl>
                                          <p:spTgt spid="388101"/>
                                        </p:tgtEl>
                                        <p:attrNameLst>
                                          <p:attrName>ppt_x</p:attrName>
                                        </p:attrNameLst>
                                      </p:cBhvr>
                                      <p:tavLst>
                                        <p:tav tm="0">
                                          <p:val>
                                            <p:strVal val="0-#ppt_w/2"/>
                                          </p:val>
                                        </p:tav>
                                        <p:tav tm="100000">
                                          <p:val>
                                            <p:strVal val="#ppt_x"/>
                                          </p:val>
                                        </p:tav>
                                      </p:tavLst>
                                    </p:anim>
                                    <p:anim calcmode="lin" valueType="num">
                                      <p:cBhvr additive="base">
                                        <p:cTn id="8" dur="500" fill="hold"/>
                                        <p:tgtEl>
                                          <p:spTgt spid="388101"/>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nodeType="clickEffect">
                                  <p:stCondLst>
                                    <p:cond delay="0"/>
                                  </p:stCondLst>
                                  <p:childTnLst>
                                    <p:set>
                                      <p:cBhvr>
                                        <p:cTn id="12" dur="1" fill="hold">
                                          <p:stCondLst>
                                            <p:cond delay="0"/>
                                          </p:stCondLst>
                                        </p:cTn>
                                        <p:tgtEl>
                                          <p:spTgt spid="388105"/>
                                        </p:tgtEl>
                                        <p:attrNameLst>
                                          <p:attrName>style.visibility</p:attrName>
                                        </p:attrNameLst>
                                      </p:cBhvr>
                                      <p:to>
                                        <p:strVal val="visible"/>
                                      </p:to>
                                    </p:set>
                                    <p:anim calcmode="lin" valueType="num">
                                      <p:cBhvr additive="base">
                                        <p:cTn id="13" dur="500" fill="hold"/>
                                        <p:tgtEl>
                                          <p:spTgt spid="388105"/>
                                        </p:tgtEl>
                                        <p:attrNameLst>
                                          <p:attrName>ppt_x</p:attrName>
                                        </p:attrNameLst>
                                      </p:cBhvr>
                                      <p:tavLst>
                                        <p:tav tm="0">
                                          <p:val>
                                            <p:strVal val="0-#ppt_w/2"/>
                                          </p:val>
                                        </p:tav>
                                        <p:tav tm="100000">
                                          <p:val>
                                            <p:strVal val="#ppt_x"/>
                                          </p:val>
                                        </p:tav>
                                      </p:tavLst>
                                    </p:anim>
                                    <p:anim calcmode="lin" valueType="num">
                                      <p:cBhvr additive="base">
                                        <p:cTn id="14" dur="500" fill="hold"/>
                                        <p:tgtEl>
                                          <p:spTgt spid="38810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0146" name="Picture 2">
            <a:extLst>
              <a:ext uri="{FF2B5EF4-FFF2-40B4-BE49-F238E27FC236}">
                <a16:creationId xmlns:a16="http://schemas.microsoft.com/office/drawing/2014/main" id="{340DFFCE-F3F1-4FD0-A4C1-60E7D4A2ADFB}"/>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2414687" y="1459936"/>
            <a:ext cx="4680000" cy="4680000"/>
          </a:xfrm>
          <a:prstGeom prst="rect">
            <a:avLst/>
          </a:prstGeom>
          <a:noFill/>
          <a:ln w="38100">
            <a:solidFill>
              <a:srgbClr val="FFFF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90147" name="Text Box 3">
            <a:extLst>
              <a:ext uri="{FF2B5EF4-FFF2-40B4-BE49-F238E27FC236}">
                <a16:creationId xmlns:a16="http://schemas.microsoft.com/office/drawing/2014/main" id="{D58B9F01-D488-426E-8E25-00EA97705A0F}"/>
              </a:ext>
            </a:extLst>
          </p:cNvPr>
          <p:cNvSpPr txBox="1">
            <a:spLocks noChangeArrowheads="1"/>
          </p:cNvSpPr>
          <p:nvPr/>
        </p:nvSpPr>
        <p:spPr bwMode="auto">
          <a:xfrm>
            <a:off x="243235" y="337342"/>
            <a:ext cx="10278414"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1440" tIns="45720" rIns="91440" bIns="45720" anchor="ctr">
            <a:spAutoFit/>
          </a:bodyPr>
          <a:lstStyle/>
          <a:p>
            <a:pPr>
              <a:spcBef>
                <a:spcPct val="0"/>
              </a:spcBef>
              <a:spcAft>
                <a:spcPct val="0"/>
              </a:spcAft>
            </a:pPr>
            <a:r>
              <a:rPr lang="de-DE" sz="3200" dirty="0">
                <a:latin typeface="Arial"/>
                <a:cs typeface="Arial"/>
              </a:rPr>
              <a:t>SPECTRALIS</a:t>
            </a:r>
            <a:r>
              <a:rPr lang="de-DE" sz="3200" baseline="30000" dirty="0">
                <a:latin typeface="Arial"/>
                <a:cs typeface="Arial"/>
              </a:rPr>
              <a:t>®</a:t>
            </a:r>
            <a:r>
              <a:rPr lang="de-DE" sz="3200" dirty="0">
                <a:solidFill>
                  <a:srgbClr val="000000"/>
                </a:solidFill>
                <a:latin typeface="Arial"/>
                <a:cs typeface="Arial"/>
              </a:rPr>
              <a:t> </a:t>
            </a:r>
            <a:r>
              <a:rPr lang="en-US" altLang="de-DE" sz="3200" dirty="0">
                <a:solidFill>
                  <a:schemeClr val="accent4">
                    <a:lumMod val="10000"/>
                  </a:schemeClr>
                </a:solidFill>
                <a:latin typeface="Arial"/>
                <a:cs typeface="Times New Roman (Hebrew)" pitchFamily="26" charset="0"/>
              </a:rPr>
              <a:t>Fluorescein Angiography </a:t>
            </a:r>
            <a:r>
              <a:rPr lang="en-US" altLang="de-DE" sz="3200" dirty="0">
                <a:solidFill>
                  <a:schemeClr val="accent4">
                    <a:lumMod val="10000"/>
                  </a:schemeClr>
                </a:solidFill>
                <a:latin typeface="Arial"/>
                <a:cs typeface="Arial"/>
              </a:rPr>
              <a:t>(FA)</a:t>
            </a:r>
            <a:endParaRPr lang="de-DE" sz="3200" dirty="0">
              <a:solidFill>
                <a:schemeClr val="accent4">
                  <a:lumMod val="10000"/>
                </a:schemeClr>
              </a:solidFill>
              <a:cs typeface="Calibri"/>
            </a:endParaRPr>
          </a:p>
        </p:txBody>
      </p:sp>
      <p:sp>
        <p:nvSpPr>
          <p:cNvPr id="390148" name="Text Box 4">
            <a:extLst>
              <a:ext uri="{FF2B5EF4-FFF2-40B4-BE49-F238E27FC236}">
                <a16:creationId xmlns:a16="http://schemas.microsoft.com/office/drawing/2014/main" id="{EDC12F8F-59A9-48C1-91B9-588941F8DA6A}"/>
              </a:ext>
            </a:extLst>
          </p:cNvPr>
          <p:cNvSpPr txBox="1">
            <a:spLocks noChangeArrowheads="1"/>
          </p:cNvSpPr>
          <p:nvPr/>
        </p:nvSpPr>
        <p:spPr bwMode="auto">
          <a:xfrm>
            <a:off x="242127" y="1459936"/>
            <a:ext cx="3139529" cy="495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40" tIns="45720" rIns="91440" bIns="45720" anchor="t"/>
          <a:lstStyle>
            <a:lvl1pPr marL="342900" indent="-342900">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fontAlgn="base">
              <a:spcBef>
                <a:spcPct val="0"/>
              </a:spcBef>
              <a:spcAft>
                <a:spcPct val="0"/>
              </a:spcAft>
              <a:defRPr sz="2400">
                <a:solidFill>
                  <a:schemeClr val="tx1"/>
                </a:solidFill>
                <a:latin typeface="Times New Roman" panose="02020603050405020304" pitchFamily="18" charset="0"/>
              </a:defRPr>
            </a:lvl6pPr>
            <a:lvl7pPr marL="2971800" indent="-228600" fontAlgn="base">
              <a:spcBef>
                <a:spcPct val="0"/>
              </a:spcBef>
              <a:spcAft>
                <a:spcPct val="0"/>
              </a:spcAft>
              <a:defRPr sz="2400">
                <a:solidFill>
                  <a:schemeClr val="tx1"/>
                </a:solidFill>
                <a:latin typeface="Times New Roman" panose="02020603050405020304" pitchFamily="18" charset="0"/>
              </a:defRPr>
            </a:lvl7pPr>
            <a:lvl8pPr marL="3429000" indent="-228600" fontAlgn="base">
              <a:spcBef>
                <a:spcPct val="0"/>
              </a:spcBef>
              <a:spcAft>
                <a:spcPct val="0"/>
              </a:spcAft>
              <a:defRPr sz="2400">
                <a:solidFill>
                  <a:schemeClr val="tx1"/>
                </a:solidFill>
                <a:latin typeface="Times New Roman" panose="02020603050405020304" pitchFamily="18" charset="0"/>
              </a:defRPr>
            </a:lvl8pPr>
            <a:lvl9pPr marL="3886200" indent="-228600" fontAlgn="base">
              <a:spcBef>
                <a:spcPct val="0"/>
              </a:spcBef>
              <a:spcAft>
                <a:spcPct val="0"/>
              </a:spcAft>
              <a:defRPr sz="2400">
                <a:solidFill>
                  <a:schemeClr val="tx1"/>
                </a:solidFill>
                <a:latin typeface="Times New Roman" panose="02020603050405020304" pitchFamily="18" charset="0"/>
              </a:defRPr>
            </a:lvl9pPr>
          </a:lstStyle>
          <a:p>
            <a:pPr marL="0" indent="0" eaLnBrk="0" fontAlgn="base" hangingPunct="0">
              <a:spcBef>
                <a:spcPct val="20000"/>
              </a:spcBef>
              <a:spcAft>
                <a:spcPct val="0"/>
              </a:spcAft>
              <a:buClr>
                <a:srgbClr val="AA1438"/>
              </a:buClr>
            </a:pPr>
            <a:r>
              <a:rPr lang="en-US" altLang="de-DE" sz="1800" b="1" dirty="0">
                <a:solidFill>
                  <a:schemeClr val="accent4">
                    <a:lumMod val="10000"/>
                  </a:schemeClr>
                </a:solidFill>
                <a:latin typeface="Arial"/>
                <a:cs typeface="Arial"/>
              </a:rPr>
              <a:t>Special features… </a:t>
            </a:r>
            <a:endParaRPr lang="en-US" altLang="de-DE" sz="1800" b="1" dirty="0">
              <a:solidFill>
                <a:schemeClr val="accent4">
                  <a:lumMod val="10000"/>
                </a:schemeClr>
              </a:solidFill>
              <a:latin typeface="Arial" panose="020B0604020202020204" pitchFamily="34" charset="0"/>
            </a:endParaRPr>
          </a:p>
          <a:p>
            <a:pPr eaLnBrk="0" fontAlgn="base" hangingPunct="0">
              <a:spcBef>
                <a:spcPct val="20000"/>
              </a:spcBef>
              <a:spcAft>
                <a:spcPct val="0"/>
              </a:spcAft>
              <a:buClr>
                <a:srgbClr val="AA1438"/>
              </a:buClr>
              <a:buFont typeface="Wingdings" panose="05000000000000000000" pitchFamily="2" charset="2"/>
              <a:buChar char="§"/>
            </a:pPr>
            <a:r>
              <a:rPr lang="en-US" altLang="de-DE" sz="1800" dirty="0">
                <a:solidFill>
                  <a:schemeClr val="accent4">
                    <a:lumMod val="10000"/>
                  </a:schemeClr>
                </a:solidFill>
                <a:latin typeface="Arial"/>
                <a:cs typeface="Arial"/>
              </a:rPr>
              <a:t>High resolution </a:t>
            </a:r>
            <a:endParaRPr lang="en-US" altLang="de-DE" sz="1800" dirty="0">
              <a:solidFill>
                <a:schemeClr val="accent4">
                  <a:lumMod val="10000"/>
                </a:schemeClr>
              </a:solidFill>
              <a:latin typeface="Arial" panose="020B0604020202020204" pitchFamily="34" charset="0"/>
            </a:endParaRPr>
          </a:p>
          <a:p>
            <a:pPr eaLnBrk="0" fontAlgn="base" hangingPunct="0">
              <a:spcBef>
                <a:spcPct val="20000"/>
              </a:spcBef>
              <a:spcAft>
                <a:spcPct val="0"/>
              </a:spcAft>
              <a:buClr>
                <a:srgbClr val="AA1438"/>
              </a:buClr>
              <a:buFont typeface="Wingdings" panose="05000000000000000000" pitchFamily="2" charset="2"/>
              <a:buChar char="§"/>
            </a:pPr>
            <a:r>
              <a:rPr lang="en-US" altLang="de-DE" sz="1800" dirty="0">
                <a:solidFill>
                  <a:schemeClr val="accent4">
                    <a:lumMod val="10000"/>
                  </a:schemeClr>
                </a:solidFill>
                <a:latin typeface="Arial"/>
                <a:cs typeface="Arial"/>
              </a:rPr>
              <a:t>Contrast </a:t>
            </a:r>
            <a:endParaRPr lang="en-US" altLang="de-DE" sz="1800" dirty="0">
              <a:solidFill>
                <a:schemeClr val="accent4">
                  <a:lumMod val="10000"/>
                </a:schemeClr>
              </a:solidFill>
              <a:latin typeface="Arial" panose="020B0604020202020204" pitchFamily="34" charset="0"/>
            </a:endParaRPr>
          </a:p>
          <a:p>
            <a:pPr marL="0" indent="0" eaLnBrk="0" fontAlgn="base" hangingPunct="0">
              <a:spcBef>
                <a:spcPct val="20000"/>
              </a:spcBef>
              <a:spcAft>
                <a:spcPct val="0"/>
              </a:spcAft>
              <a:buClr>
                <a:srgbClr val="AA1438"/>
              </a:buClr>
            </a:pPr>
            <a:endParaRPr lang="en-US" altLang="de-DE" sz="1800" dirty="0">
              <a:solidFill>
                <a:schemeClr val="accent4">
                  <a:lumMod val="10000"/>
                </a:schemeClr>
              </a:solidFill>
              <a:latin typeface="Arial"/>
              <a:cs typeface="Arial"/>
            </a:endParaRPr>
          </a:p>
          <a:p>
            <a:pPr marL="0" indent="0" eaLnBrk="0" fontAlgn="base" hangingPunct="0">
              <a:spcBef>
                <a:spcPct val="20000"/>
              </a:spcBef>
              <a:spcAft>
                <a:spcPct val="0"/>
              </a:spcAft>
              <a:buClr>
                <a:srgbClr val="AA1438"/>
              </a:buClr>
            </a:pPr>
            <a:r>
              <a:rPr lang="en-US" altLang="de-DE" sz="1800" b="1" dirty="0">
                <a:solidFill>
                  <a:schemeClr val="accent4">
                    <a:lumMod val="10000"/>
                  </a:schemeClr>
                </a:solidFill>
                <a:latin typeface="Arial"/>
                <a:cs typeface="Arial"/>
              </a:rPr>
              <a:t>…result in…</a:t>
            </a:r>
          </a:p>
          <a:p>
            <a:pPr eaLnBrk="0" fontAlgn="base" hangingPunct="0">
              <a:spcBef>
                <a:spcPct val="20000"/>
              </a:spcBef>
              <a:spcAft>
                <a:spcPct val="0"/>
              </a:spcAft>
              <a:buClr>
                <a:srgbClr val="AA1438"/>
              </a:buClr>
              <a:buFont typeface="Wingdings" panose="05000000000000000000" pitchFamily="2" charset="2"/>
              <a:buChar char="§"/>
            </a:pPr>
            <a:r>
              <a:rPr lang="en-US" altLang="de-DE" sz="1800" dirty="0">
                <a:solidFill>
                  <a:schemeClr val="accent4">
                    <a:lumMod val="10000"/>
                  </a:schemeClr>
                </a:solidFill>
                <a:latin typeface="Arial"/>
                <a:cs typeface="Arial"/>
              </a:rPr>
              <a:t>Recognizability </a:t>
            </a:r>
            <a:br>
              <a:rPr lang="en-US" altLang="de-DE" sz="1800" dirty="0">
                <a:solidFill>
                  <a:schemeClr val="accent4">
                    <a:lumMod val="10000"/>
                  </a:schemeClr>
                </a:solidFill>
                <a:latin typeface="Arial"/>
                <a:cs typeface="Arial"/>
              </a:rPr>
            </a:br>
            <a:r>
              <a:rPr lang="en-US" altLang="de-DE" sz="1800" dirty="0">
                <a:solidFill>
                  <a:schemeClr val="accent4">
                    <a:lumMod val="10000"/>
                  </a:schemeClr>
                </a:solidFill>
                <a:latin typeface="Arial"/>
                <a:cs typeface="Arial"/>
              </a:rPr>
              <a:t>of details</a:t>
            </a:r>
            <a:endParaRPr lang="en-US" altLang="de-DE" sz="1800" dirty="0">
              <a:solidFill>
                <a:schemeClr val="accent4">
                  <a:lumMod val="10000"/>
                </a:schemeClr>
              </a:solidFill>
              <a:latin typeface="Arial" panose="020B0604020202020204" pitchFamily="34" charset="0"/>
            </a:endParaRPr>
          </a:p>
          <a:p>
            <a:pPr>
              <a:spcBef>
                <a:spcPct val="20000"/>
              </a:spcBef>
              <a:spcAft>
                <a:spcPct val="0"/>
              </a:spcAft>
              <a:buClr>
                <a:srgbClr val="AA1438"/>
              </a:buClr>
              <a:buFont typeface="Wingdings" panose="05000000000000000000" pitchFamily="2" charset="2"/>
              <a:buChar char="§"/>
            </a:pPr>
            <a:r>
              <a:rPr lang="en-US" altLang="de-DE" sz="1800" dirty="0">
                <a:solidFill>
                  <a:schemeClr val="accent4">
                    <a:lumMod val="10000"/>
                  </a:schemeClr>
                </a:solidFill>
                <a:latin typeface="Arial"/>
                <a:cs typeface="Arial"/>
              </a:rPr>
              <a:t>Sharpness of </a:t>
            </a:r>
            <a:br>
              <a:rPr lang="en-US" altLang="de-DE" sz="1800" dirty="0">
                <a:solidFill>
                  <a:schemeClr val="accent4">
                    <a:lumMod val="10000"/>
                  </a:schemeClr>
                </a:solidFill>
                <a:latin typeface="Arial"/>
                <a:cs typeface="Arial"/>
              </a:rPr>
            </a:br>
            <a:r>
              <a:rPr lang="en-US" altLang="de-DE" sz="1800" dirty="0">
                <a:solidFill>
                  <a:schemeClr val="accent4">
                    <a:lumMod val="10000"/>
                  </a:schemeClr>
                </a:solidFill>
                <a:latin typeface="Arial"/>
                <a:cs typeface="Arial"/>
              </a:rPr>
              <a:t>edges</a:t>
            </a:r>
            <a:endParaRPr lang="en-US" sz="1800" dirty="0">
              <a:solidFill>
                <a:schemeClr val="accent4">
                  <a:lumMod val="10000"/>
                </a:schemeClr>
              </a:solidFill>
            </a:endParaRPr>
          </a:p>
          <a:p>
            <a:pPr eaLnBrk="0" fontAlgn="base" hangingPunct="0">
              <a:spcBef>
                <a:spcPct val="20000"/>
              </a:spcBef>
              <a:spcAft>
                <a:spcPct val="0"/>
              </a:spcAft>
              <a:buClr>
                <a:srgbClr val="AA1438"/>
              </a:buClr>
              <a:buFont typeface="Wingdings" panose="05000000000000000000" pitchFamily="2" charset="2"/>
              <a:buChar char="§"/>
            </a:pPr>
            <a:endParaRPr lang="en-US" altLang="de-DE" sz="2800" dirty="0">
              <a:solidFill>
                <a:schemeClr val="accent4">
                  <a:lumMod val="10000"/>
                </a:schemeClr>
              </a:solidFill>
              <a:latin typeface="Arial" panose="020B0604020202020204" pitchFamily="34" charset="0"/>
            </a:endParaRPr>
          </a:p>
        </p:txBody>
      </p:sp>
      <p:sp>
        <p:nvSpPr>
          <p:cNvPr id="3" name="Textfeld 2">
            <a:extLst>
              <a:ext uri="{FF2B5EF4-FFF2-40B4-BE49-F238E27FC236}">
                <a16:creationId xmlns:a16="http://schemas.microsoft.com/office/drawing/2014/main" id="{D1A0A5EA-A4F3-4553-8F2C-53D8EEEFCC6C}"/>
              </a:ext>
            </a:extLst>
          </p:cNvPr>
          <p:cNvSpPr txBox="1"/>
          <p:nvPr/>
        </p:nvSpPr>
        <p:spPr>
          <a:xfrm>
            <a:off x="-4430" y="6539186"/>
            <a:ext cx="2926080" cy="215444"/>
          </a:xfrm>
          <a:prstGeom prst="rect">
            <a:avLst/>
          </a:prstGeom>
          <a:noFill/>
        </p:spPr>
        <p:txBody>
          <a:bodyPr wrap="square" rtlCol="0">
            <a:spAutoFit/>
          </a:bodyPr>
          <a:lstStyle/>
          <a:p>
            <a:r>
              <a:rPr lang="en-US" altLang="de-DE" sz="800" dirty="0">
                <a:latin typeface="Arial" panose="020B0604020202020204" pitchFamily="34" charset="0"/>
                <a:cs typeface="Arial" panose="020B0604020202020204" pitchFamily="34" charset="0"/>
              </a:rPr>
              <a:t>Courtesy of Prof. G. </a:t>
            </a:r>
            <a:r>
              <a:rPr lang="en-US" altLang="de-DE" sz="800" dirty="0" err="1">
                <a:latin typeface="Arial" panose="020B0604020202020204" pitchFamily="34" charset="0"/>
                <a:cs typeface="Arial" panose="020B0604020202020204" pitchFamily="34" charset="0"/>
              </a:rPr>
              <a:t>Staurenghi</a:t>
            </a:r>
            <a:r>
              <a:rPr lang="en-US" altLang="de-DE" sz="800" dirty="0">
                <a:latin typeface="Arial" panose="020B0604020202020204" pitchFamily="34" charset="0"/>
                <a:cs typeface="Arial" panose="020B0604020202020204" pitchFamily="34" charset="0"/>
              </a:rPr>
              <a:t>, Prof. F. </a:t>
            </a:r>
            <a:r>
              <a:rPr lang="en-US" altLang="de-DE" sz="800" dirty="0" err="1">
                <a:latin typeface="Arial" panose="020B0604020202020204" pitchFamily="34" charset="0"/>
                <a:cs typeface="Arial" panose="020B0604020202020204" pitchFamily="34" charset="0"/>
              </a:rPr>
              <a:t>Holz</a:t>
            </a:r>
            <a:r>
              <a:rPr lang="en-US" altLang="de-DE" sz="800" dirty="0">
                <a:latin typeface="Arial" panose="020B0604020202020204" pitchFamily="34" charset="0"/>
                <a:cs typeface="Arial" panose="020B0604020202020204" pitchFamily="34" charset="0"/>
              </a:rPr>
              <a:t> &amp; E. </a:t>
            </a:r>
            <a:r>
              <a:rPr lang="en-US" altLang="de-DE" sz="800" dirty="0" err="1">
                <a:latin typeface="Arial" panose="020B0604020202020204" pitchFamily="34" charset="0"/>
                <a:cs typeface="Arial" panose="020B0604020202020204" pitchFamily="34" charset="0"/>
              </a:rPr>
              <a:t>Priel</a:t>
            </a:r>
            <a:endParaRPr lang="de-DE" altLang="de-DE" sz="800"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CE8B78DB-6EFD-44AE-95FF-B93EC17F0452}"/>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7193793" y="1454799"/>
            <a:ext cx="4663245" cy="4680000"/>
          </a:xfrm>
          <a:prstGeom prst="rect">
            <a:avLst/>
          </a:prstGeom>
          <a:noFill/>
          <a:ln w="38100">
            <a:solidFill>
              <a:srgbClr val="FFFF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0005350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2194" name="Rectangle 2">
            <a:extLst>
              <a:ext uri="{FF2B5EF4-FFF2-40B4-BE49-F238E27FC236}">
                <a16:creationId xmlns:a16="http://schemas.microsoft.com/office/drawing/2014/main" id="{61EDB4E8-4CA6-4F9B-B852-F6BD8F0C449C}"/>
              </a:ext>
            </a:extLst>
          </p:cNvPr>
          <p:cNvSpPr>
            <a:spLocks noGrp="1" noChangeArrowheads="1"/>
          </p:cNvSpPr>
          <p:nvPr>
            <p:ph type="title" idx="4294967295"/>
          </p:nvPr>
        </p:nvSpPr>
        <p:spPr>
          <a:xfrm>
            <a:off x="244452" y="184733"/>
            <a:ext cx="11701113" cy="916476"/>
          </a:xfrm>
        </p:spPr>
        <p:txBody>
          <a:bodyPr>
            <a:normAutofit/>
          </a:bodyPr>
          <a:lstStyle/>
          <a:p>
            <a:r>
              <a:rPr lang="de-DE" sz="3200" dirty="0">
                <a:latin typeface="Arial"/>
                <a:cs typeface="Arial"/>
              </a:rPr>
              <a:t>SPECTRALIS</a:t>
            </a:r>
            <a:r>
              <a:rPr lang="de-DE" sz="3200" baseline="30000" dirty="0">
                <a:latin typeface="Arial"/>
                <a:cs typeface="Arial"/>
              </a:rPr>
              <a:t>®</a:t>
            </a:r>
            <a:r>
              <a:rPr lang="de-DE" sz="3200" dirty="0">
                <a:solidFill>
                  <a:srgbClr val="000000"/>
                </a:solidFill>
                <a:latin typeface="Arial"/>
                <a:cs typeface="Arial"/>
              </a:rPr>
              <a:t> </a:t>
            </a:r>
            <a:r>
              <a:rPr lang="de-DE" altLang="de-DE" sz="3200" dirty="0" err="1">
                <a:solidFill>
                  <a:schemeClr val="accent4">
                    <a:lumMod val="10000"/>
                  </a:schemeClr>
                </a:solidFill>
                <a:latin typeface="Arial"/>
                <a:cs typeface="Arial"/>
              </a:rPr>
              <a:t>Indocyanine</a:t>
            </a:r>
            <a:r>
              <a:rPr lang="de-DE" altLang="de-DE" sz="3200" dirty="0">
                <a:solidFill>
                  <a:schemeClr val="accent4">
                    <a:lumMod val="10000"/>
                  </a:schemeClr>
                </a:solidFill>
                <a:latin typeface="Arial"/>
                <a:cs typeface="Arial"/>
              </a:rPr>
              <a:t> Green </a:t>
            </a:r>
            <a:r>
              <a:rPr lang="de-DE" altLang="de-DE" sz="3200" dirty="0" err="1">
                <a:solidFill>
                  <a:schemeClr val="accent4">
                    <a:lumMod val="10000"/>
                  </a:schemeClr>
                </a:solidFill>
                <a:latin typeface="Arial"/>
                <a:cs typeface="Arial"/>
              </a:rPr>
              <a:t>Angiography</a:t>
            </a:r>
            <a:r>
              <a:rPr lang="de-DE" altLang="de-DE" sz="3200" dirty="0">
                <a:solidFill>
                  <a:schemeClr val="accent4">
                    <a:lumMod val="10000"/>
                  </a:schemeClr>
                </a:solidFill>
                <a:latin typeface="Arial"/>
                <a:cs typeface="Arial"/>
              </a:rPr>
              <a:t> (ICGA)</a:t>
            </a:r>
            <a:endParaRPr lang="en-GB" altLang="de-DE" sz="3200" dirty="0">
              <a:solidFill>
                <a:schemeClr val="accent4">
                  <a:lumMod val="10000"/>
                </a:schemeClr>
              </a:solidFill>
              <a:latin typeface="Arial"/>
              <a:cs typeface="Arial"/>
            </a:endParaRPr>
          </a:p>
        </p:txBody>
      </p:sp>
      <p:pic>
        <p:nvPicPr>
          <p:cNvPr id="392195" name="Picture 3">
            <a:extLst>
              <a:ext uri="{FF2B5EF4-FFF2-40B4-BE49-F238E27FC236}">
                <a16:creationId xmlns:a16="http://schemas.microsoft.com/office/drawing/2014/main" id="{3657ED1B-B0A4-4270-BF82-EF6BA648920F}"/>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3756000" y="1449388"/>
            <a:ext cx="4680000" cy="4680000"/>
          </a:xfrm>
          <a:prstGeom prst="rect">
            <a:avLst/>
          </a:prstGeom>
          <a:noFill/>
          <a:ln w="38100">
            <a:solidFill>
              <a:srgbClr val="92D05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92196" name="Text Box 4">
            <a:extLst>
              <a:ext uri="{FF2B5EF4-FFF2-40B4-BE49-F238E27FC236}">
                <a16:creationId xmlns:a16="http://schemas.microsoft.com/office/drawing/2014/main" id="{E7FA5B77-AA51-4AAF-A277-169E3316CAF2}"/>
              </a:ext>
            </a:extLst>
          </p:cNvPr>
          <p:cNvSpPr txBox="1">
            <a:spLocks noChangeArrowheads="1"/>
          </p:cNvSpPr>
          <p:nvPr/>
        </p:nvSpPr>
        <p:spPr bwMode="auto">
          <a:xfrm>
            <a:off x="227013" y="1449388"/>
            <a:ext cx="2514600" cy="3378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40" tIns="45720" rIns="91440" bIns="45720" anchor="t"/>
          <a:lstStyle>
            <a:lvl1pPr marL="342900" indent="-342900">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fontAlgn="base">
              <a:spcBef>
                <a:spcPct val="0"/>
              </a:spcBef>
              <a:spcAft>
                <a:spcPct val="0"/>
              </a:spcAft>
              <a:defRPr sz="2400">
                <a:solidFill>
                  <a:schemeClr val="tx1"/>
                </a:solidFill>
                <a:latin typeface="Times New Roman" panose="02020603050405020304" pitchFamily="18" charset="0"/>
              </a:defRPr>
            </a:lvl6pPr>
            <a:lvl7pPr marL="2971800" indent="-228600" fontAlgn="base">
              <a:spcBef>
                <a:spcPct val="0"/>
              </a:spcBef>
              <a:spcAft>
                <a:spcPct val="0"/>
              </a:spcAft>
              <a:defRPr sz="2400">
                <a:solidFill>
                  <a:schemeClr val="tx1"/>
                </a:solidFill>
                <a:latin typeface="Times New Roman" panose="02020603050405020304" pitchFamily="18" charset="0"/>
              </a:defRPr>
            </a:lvl7pPr>
            <a:lvl8pPr marL="3429000" indent="-228600" fontAlgn="base">
              <a:spcBef>
                <a:spcPct val="0"/>
              </a:spcBef>
              <a:spcAft>
                <a:spcPct val="0"/>
              </a:spcAft>
              <a:defRPr sz="2400">
                <a:solidFill>
                  <a:schemeClr val="tx1"/>
                </a:solidFill>
                <a:latin typeface="Times New Roman" panose="02020603050405020304" pitchFamily="18" charset="0"/>
              </a:defRPr>
            </a:lvl8pPr>
            <a:lvl9pPr marL="3886200" indent="-228600" fontAlgn="base">
              <a:spcBef>
                <a:spcPct val="0"/>
              </a:spcBef>
              <a:spcAft>
                <a:spcPct val="0"/>
              </a:spcAft>
              <a:defRPr sz="2400">
                <a:solidFill>
                  <a:schemeClr val="tx1"/>
                </a:solidFill>
                <a:latin typeface="Times New Roman" panose="02020603050405020304" pitchFamily="18" charset="0"/>
              </a:defRPr>
            </a:lvl9pPr>
          </a:lstStyle>
          <a:p>
            <a:pPr marL="0" indent="0" eaLnBrk="0" fontAlgn="base" hangingPunct="0">
              <a:spcBef>
                <a:spcPct val="20000"/>
              </a:spcBef>
              <a:spcAft>
                <a:spcPct val="0"/>
              </a:spcAft>
              <a:buClr>
                <a:srgbClr val="AA1438"/>
              </a:buClr>
            </a:pPr>
            <a:r>
              <a:rPr lang="en-US" altLang="de-DE" sz="1800" b="1" dirty="0">
                <a:solidFill>
                  <a:schemeClr val="accent4">
                    <a:lumMod val="10000"/>
                  </a:schemeClr>
                </a:solidFill>
                <a:latin typeface="Arial"/>
                <a:cs typeface="Arial"/>
              </a:rPr>
              <a:t>Special features… </a:t>
            </a:r>
            <a:endParaRPr lang="en-US" altLang="de-DE" sz="1800" b="1" dirty="0">
              <a:solidFill>
                <a:schemeClr val="accent4">
                  <a:lumMod val="10000"/>
                </a:schemeClr>
              </a:solidFill>
              <a:latin typeface="Arial" panose="020B0604020202020204" pitchFamily="34" charset="0"/>
            </a:endParaRPr>
          </a:p>
          <a:p>
            <a:pPr eaLnBrk="0" fontAlgn="base" hangingPunct="0">
              <a:spcBef>
                <a:spcPct val="20000"/>
              </a:spcBef>
              <a:spcAft>
                <a:spcPct val="0"/>
              </a:spcAft>
              <a:buClr>
                <a:srgbClr val="AA1438"/>
              </a:buClr>
              <a:buFont typeface="Wingdings" panose="05000000000000000000" pitchFamily="2" charset="2"/>
              <a:buChar char="§"/>
            </a:pPr>
            <a:r>
              <a:rPr lang="en-US" altLang="de-DE" sz="1800" dirty="0">
                <a:solidFill>
                  <a:schemeClr val="accent4">
                    <a:lumMod val="10000"/>
                  </a:schemeClr>
                </a:solidFill>
                <a:latin typeface="Arial"/>
                <a:cs typeface="Arial"/>
              </a:rPr>
              <a:t>High resolution </a:t>
            </a:r>
            <a:endParaRPr lang="en-US" altLang="de-DE" sz="1800" dirty="0">
              <a:solidFill>
                <a:schemeClr val="accent4">
                  <a:lumMod val="10000"/>
                </a:schemeClr>
              </a:solidFill>
              <a:latin typeface="Arial" panose="020B0604020202020204" pitchFamily="34" charset="0"/>
            </a:endParaRPr>
          </a:p>
          <a:p>
            <a:pPr eaLnBrk="0" fontAlgn="base" hangingPunct="0">
              <a:spcBef>
                <a:spcPct val="20000"/>
              </a:spcBef>
              <a:spcAft>
                <a:spcPct val="0"/>
              </a:spcAft>
              <a:buClr>
                <a:srgbClr val="AA1438"/>
              </a:buClr>
              <a:buFont typeface="Wingdings" panose="05000000000000000000" pitchFamily="2" charset="2"/>
              <a:buChar char="§"/>
            </a:pPr>
            <a:r>
              <a:rPr lang="en-US" altLang="de-DE" sz="1800" dirty="0">
                <a:solidFill>
                  <a:schemeClr val="accent4">
                    <a:lumMod val="10000"/>
                  </a:schemeClr>
                </a:solidFill>
                <a:latin typeface="Arial"/>
                <a:cs typeface="Arial"/>
              </a:rPr>
              <a:t>Contrast </a:t>
            </a:r>
            <a:endParaRPr lang="en-US" altLang="de-DE" sz="1800" dirty="0">
              <a:solidFill>
                <a:schemeClr val="accent4">
                  <a:lumMod val="10000"/>
                </a:schemeClr>
              </a:solidFill>
              <a:latin typeface="Arial" panose="020B0604020202020204" pitchFamily="34" charset="0"/>
            </a:endParaRPr>
          </a:p>
          <a:p>
            <a:pPr marL="0" indent="0" eaLnBrk="0" fontAlgn="base" hangingPunct="0">
              <a:spcBef>
                <a:spcPct val="20000"/>
              </a:spcBef>
              <a:spcAft>
                <a:spcPct val="0"/>
              </a:spcAft>
              <a:buClr>
                <a:srgbClr val="AA1438"/>
              </a:buClr>
            </a:pPr>
            <a:endParaRPr lang="en-US" altLang="de-DE" sz="1800" dirty="0">
              <a:solidFill>
                <a:schemeClr val="accent4">
                  <a:lumMod val="10000"/>
                </a:schemeClr>
              </a:solidFill>
              <a:latin typeface="Arial"/>
              <a:cs typeface="Arial"/>
            </a:endParaRPr>
          </a:p>
          <a:p>
            <a:pPr marL="0" indent="0" eaLnBrk="0" fontAlgn="base" hangingPunct="0">
              <a:spcBef>
                <a:spcPct val="20000"/>
              </a:spcBef>
              <a:spcAft>
                <a:spcPct val="0"/>
              </a:spcAft>
              <a:buClr>
                <a:srgbClr val="AA1438"/>
              </a:buClr>
            </a:pPr>
            <a:r>
              <a:rPr lang="en-US" altLang="de-DE" sz="1800" b="1" dirty="0">
                <a:solidFill>
                  <a:schemeClr val="accent4">
                    <a:lumMod val="10000"/>
                  </a:schemeClr>
                </a:solidFill>
                <a:latin typeface="Arial"/>
                <a:cs typeface="Arial"/>
              </a:rPr>
              <a:t>…result in…</a:t>
            </a:r>
          </a:p>
          <a:p>
            <a:pPr eaLnBrk="0" fontAlgn="base" hangingPunct="0">
              <a:spcBef>
                <a:spcPct val="20000"/>
              </a:spcBef>
              <a:spcAft>
                <a:spcPct val="0"/>
              </a:spcAft>
              <a:buClr>
                <a:srgbClr val="AA1438"/>
              </a:buClr>
              <a:buFont typeface="Wingdings" panose="05000000000000000000" pitchFamily="2" charset="2"/>
              <a:buChar char="§"/>
            </a:pPr>
            <a:r>
              <a:rPr lang="en-US" altLang="de-DE" sz="1800" dirty="0">
                <a:solidFill>
                  <a:schemeClr val="accent4">
                    <a:lumMod val="10000"/>
                  </a:schemeClr>
                </a:solidFill>
                <a:latin typeface="Arial"/>
                <a:cs typeface="Arial"/>
              </a:rPr>
              <a:t>Even higher recognizability of details</a:t>
            </a:r>
            <a:endParaRPr lang="en-US" altLang="de-DE" sz="1800" dirty="0">
              <a:solidFill>
                <a:schemeClr val="accent4">
                  <a:lumMod val="10000"/>
                </a:schemeClr>
              </a:solidFill>
              <a:latin typeface="Arial" panose="020B0604020202020204" pitchFamily="34" charset="0"/>
            </a:endParaRPr>
          </a:p>
          <a:p>
            <a:pPr>
              <a:spcBef>
                <a:spcPct val="20000"/>
              </a:spcBef>
              <a:spcAft>
                <a:spcPct val="0"/>
              </a:spcAft>
              <a:buClr>
                <a:srgbClr val="AA1438"/>
              </a:buClr>
              <a:buFont typeface="Wingdings" panose="05000000000000000000" pitchFamily="2" charset="2"/>
              <a:buChar char="§"/>
            </a:pPr>
            <a:r>
              <a:rPr lang="en-US" altLang="de-DE" sz="1800" dirty="0">
                <a:solidFill>
                  <a:schemeClr val="accent4">
                    <a:lumMod val="10000"/>
                  </a:schemeClr>
                </a:solidFill>
                <a:latin typeface="Arial"/>
                <a:cs typeface="Arial"/>
              </a:rPr>
              <a:t>Sharpness of edges</a:t>
            </a:r>
            <a:endParaRPr lang="en-US" sz="1800" dirty="0">
              <a:solidFill>
                <a:schemeClr val="accent4">
                  <a:lumMod val="10000"/>
                </a:schemeClr>
              </a:solidFill>
            </a:endParaRPr>
          </a:p>
        </p:txBody>
      </p:sp>
      <p:sp>
        <p:nvSpPr>
          <p:cNvPr id="392197" name="Text Box 5">
            <a:extLst>
              <a:ext uri="{FF2B5EF4-FFF2-40B4-BE49-F238E27FC236}">
                <a16:creationId xmlns:a16="http://schemas.microsoft.com/office/drawing/2014/main" id="{669B584D-B054-4E6E-BA4E-2E5A1DCD111C}"/>
              </a:ext>
            </a:extLst>
          </p:cNvPr>
          <p:cNvSpPr txBox="1">
            <a:spLocks noChangeArrowheads="1"/>
          </p:cNvSpPr>
          <p:nvPr/>
        </p:nvSpPr>
        <p:spPr bwMode="auto">
          <a:xfrm>
            <a:off x="6654317" y="5760056"/>
            <a:ext cx="1781683"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1440" tIns="45720" rIns="91440" bIns="45720" anchor="t">
            <a:spAutoFit/>
          </a:bodyPr>
          <a:lstStyle/>
          <a:p>
            <a:pPr algn="ctr" eaLnBrk="0" fontAlgn="base" hangingPunct="0">
              <a:spcBef>
                <a:spcPct val="50000"/>
              </a:spcBef>
              <a:spcAft>
                <a:spcPct val="0"/>
              </a:spcAft>
            </a:pPr>
            <a:r>
              <a:rPr lang="de-DE" altLang="de-DE" dirty="0">
                <a:solidFill>
                  <a:srgbClr val="92D050"/>
                </a:solidFill>
                <a:latin typeface="Arial"/>
                <a:cs typeface="Arial"/>
              </a:rPr>
              <a:t>Feeder </a:t>
            </a:r>
            <a:r>
              <a:rPr lang="de-DE" altLang="de-DE" dirty="0" err="1">
                <a:solidFill>
                  <a:srgbClr val="92D050"/>
                </a:solidFill>
                <a:latin typeface="Arial"/>
                <a:cs typeface="Arial"/>
              </a:rPr>
              <a:t>vessel</a:t>
            </a:r>
            <a:endParaRPr lang="en-GB" altLang="de-DE" dirty="0">
              <a:solidFill>
                <a:srgbClr val="92D050"/>
              </a:solidFill>
              <a:latin typeface="Arial" panose="020B0604020202020204" pitchFamily="34" charset="0"/>
            </a:endParaRPr>
          </a:p>
        </p:txBody>
      </p:sp>
      <p:sp>
        <p:nvSpPr>
          <p:cNvPr id="3" name="Textfeld 2">
            <a:extLst>
              <a:ext uri="{FF2B5EF4-FFF2-40B4-BE49-F238E27FC236}">
                <a16:creationId xmlns:a16="http://schemas.microsoft.com/office/drawing/2014/main" id="{380242D0-3688-427B-B2F0-450B47488E42}"/>
              </a:ext>
            </a:extLst>
          </p:cNvPr>
          <p:cNvSpPr txBox="1"/>
          <p:nvPr/>
        </p:nvSpPr>
        <p:spPr>
          <a:xfrm>
            <a:off x="0" y="6537397"/>
            <a:ext cx="2926080" cy="215444"/>
          </a:xfrm>
          <a:prstGeom prst="rect">
            <a:avLst/>
          </a:prstGeom>
          <a:noFill/>
        </p:spPr>
        <p:txBody>
          <a:bodyPr wrap="square" rtlCol="0">
            <a:spAutoFit/>
          </a:bodyPr>
          <a:lstStyle/>
          <a:p>
            <a:r>
              <a:rPr lang="en-US" altLang="de-DE" sz="800" dirty="0">
                <a:latin typeface="Arial" panose="020B0604020202020204" pitchFamily="34" charset="0"/>
                <a:cs typeface="Arial" panose="020B0604020202020204" pitchFamily="34" charset="0"/>
              </a:rPr>
              <a:t>Courtesy of Prof. G. </a:t>
            </a:r>
            <a:r>
              <a:rPr lang="en-US" altLang="de-DE" sz="800" dirty="0" err="1">
                <a:latin typeface="Arial" panose="020B0604020202020204" pitchFamily="34" charset="0"/>
                <a:cs typeface="Arial" panose="020B0604020202020204" pitchFamily="34" charset="0"/>
              </a:rPr>
              <a:t>Staurenghi</a:t>
            </a:r>
            <a:r>
              <a:rPr lang="en-US" altLang="de-DE" sz="800" dirty="0">
                <a:latin typeface="Arial" panose="020B0604020202020204" pitchFamily="34" charset="0"/>
                <a:cs typeface="Arial" panose="020B0604020202020204" pitchFamily="34" charset="0"/>
              </a:rPr>
              <a:t>, Prof. F. </a:t>
            </a:r>
            <a:r>
              <a:rPr lang="en-US" altLang="de-DE" sz="800" dirty="0" err="1">
                <a:latin typeface="Arial" panose="020B0604020202020204" pitchFamily="34" charset="0"/>
                <a:cs typeface="Arial" panose="020B0604020202020204" pitchFamily="34" charset="0"/>
              </a:rPr>
              <a:t>Holz</a:t>
            </a:r>
            <a:r>
              <a:rPr lang="en-US" altLang="de-DE" sz="800" dirty="0">
                <a:latin typeface="Arial" panose="020B0604020202020204" pitchFamily="34" charset="0"/>
                <a:cs typeface="Arial" panose="020B0604020202020204" pitchFamily="34" charset="0"/>
              </a:rPr>
              <a:t> &amp; E. </a:t>
            </a:r>
            <a:r>
              <a:rPr lang="en-US" altLang="de-DE" sz="800" dirty="0" err="1">
                <a:latin typeface="Arial" panose="020B0604020202020204" pitchFamily="34" charset="0"/>
                <a:cs typeface="Arial" panose="020B0604020202020204" pitchFamily="34" charset="0"/>
              </a:rPr>
              <a:t>Priel</a:t>
            </a:r>
            <a:endParaRPr lang="de-DE" altLang="de-DE" sz="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552077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 name="Picture 24">
            <a:extLst>
              <a:ext uri="{FF2B5EF4-FFF2-40B4-BE49-F238E27FC236}">
                <a16:creationId xmlns:a16="http://schemas.microsoft.com/office/drawing/2014/main" id="{AE927630-8245-844F-B03A-B8C201636B21}"/>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227015" y="1844626"/>
            <a:ext cx="4435882" cy="4500000"/>
          </a:xfrm>
          <a:prstGeom prst="rect">
            <a:avLst/>
          </a:prstGeom>
          <a:ln w="28575">
            <a:solidFill>
              <a:srgbClr val="FF7D00"/>
            </a:solidFill>
          </a:ln>
        </p:spPr>
      </p:pic>
      <p:sp>
        <p:nvSpPr>
          <p:cNvPr id="50" name="TextBox 49">
            <a:extLst>
              <a:ext uri="{FF2B5EF4-FFF2-40B4-BE49-F238E27FC236}">
                <a16:creationId xmlns:a16="http://schemas.microsoft.com/office/drawing/2014/main" id="{A448EDE3-48C4-454E-8D67-4BEB02240E96}"/>
              </a:ext>
            </a:extLst>
          </p:cNvPr>
          <p:cNvSpPr txBox="1"/>
          <p:nvPr/>
        </p:nvSpPr>
        <p:spPr>
          <a:xfrm>
            <a:off x="4830814" y="6322313"/>
            <a:ext cx="508473"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rgbClr val="FFFFFF"/>
                </a:solidFill>
                <a:effectLst/>
                <a:uLnTx/>
                <a:uFillTx/>
                <a:latin typeface="Calibri"/>
                <a:ea typeface="+mn-ea"/>
                <a:cs typeface="+mn-cs"/>
              </a:rPr>
              <a:t>MC</a:t>
            </a:r>
          </a:p>
        </p:txBody>
      </p:sp>
      <p:sp>
        <p:nvSpPr>
          <p:cNvPr id="3" name="TextBox 2">
            <a:extLst>
              <a:ext uri="{FF2B5EF4-FFF2-40B4-BE49-F238E27FC236}">
                <a16:creationId xmlns:a16="http://schemas.microsoft.com/office/drawing/2014/main" id="{AC32BE7C-A266-8449-A2E2-BF6A0702998A}"/>
              </a:ext>
            </a:extLst>
          </p:cNvPr>
          <p:cNvSpPr txBox="1"/>
          <p:nvPr/>
        </p:nvSpPr>
        <p:spPr>
          <a:xfrm>
            <a:off x="235736" y="319961"/>
            <a:ext cx="11621302" cy="584775"/>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320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SPECTRALIS</a:t>
            </a:r>
            <a:r>
              <a:rPr lang="en-US" sz="3200" baseline="30000" dirty="0">
                <a:effectLst/>
                <a:latin typeface="Arial" panose="020B0604020202020204" pitchFamily="34" charset="0"/>
                <a:ea typeface="Times New Roman" panose="02020603050405020304" pitchFamily="18" charset="0"/>
                <a:cs typeface="Times New Roman" panose="02020603050405020304" pitchFamily="18" charset="0"/>
              </a:rPr>
              <a:t>®</a:t>
            </a:r>
            <a:r>
              <a:rPr kumimoji="0" lang="en-US" sz="320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a:t>
            </a:r>
            <a:r>
              <a:rPr kumimoji="0" lang="en-US" sz="3200" i="0" u="none" strike="noStrike" kern="1200" cap="none" spc="0" normalizeH="0" baseline="0" noProof="0" dirty="0" err="1">
                <a:ln>
                  <a:noFill/>
                </a:ln>
                <a:effectLst/>
                <a:uLnTx/>
                <a:uFillTx/>
                <a:latin typeface="Arial" panose="020B0604020202020204" pitchFamily="34" charset="0"/>
                <a:ea typeface="+mn-ea"/>
                <a:cs typeface="Arial" panose="020B0604020202020204" pitchFamily="34" charset="0"/>
              </a:rPr>
              <a:t>MultiColor</a:t>
            </a:r>
            <a:r>
              <a:rPr kumimoji="0" lang="en-US" sz="320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and </a:t>
            </a:r>
            <a:r>
              <a:rPr kumimoji="0" lang="en-US" sz="3200" i="0" u="none" strike="noStrike" kern="1200" cap="none" spc="0" normalizeH="0" baseline="0" noProof="0" dirty="0" err="1">
                <a:ln>
                  <a:noFill/>
                </a:ln>
                <a:effectLst/>
                <a:uLnTx/>
                <a:uFillTx/>
                <a:latin typeface="Arial" panose="020B0604020202020204" pitchFamily="34" charset="0"/>
                <a:ea typeface="+mn-ea"/>
                <a:cs typeface="Arial" panose="020B0604020202020204" pitchFamily="34" charset="0"/>
              </a:rPr>
              <a:t>BluePeak</a:t>
            </a:r>
            <a:r>
              <a:rPr kumimoji="0" lang="en-US" sz="320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Module </a:t>
            </a:r>
          </a:p>
        </p:txBody>
      </p:sp>
      <p:pic>
        <p:nvPicPr>
          <p:cNvPr id="26" name="Picture 25">
            <a:extLst>
              <a:ext uri="{FF2B5EF4-FFF2-40B4-BE49-F238E27FC236}">
                <a16:creationId xmlns:a16="http://schemas.microsoft.com/office/drawing/2014/main" id="{880EABD3-065B-4740-B33A-252EF2303D67}"/>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5525234" y="1844625"/>
            <a:ext cx="4435882" cy="4500000"/>
          </a:xfrm>
          <a:prstGeom prst="rect">
            <a:avLst/>
          </a:prstGeom>
          <a:ln w="28575">
            <a:solidFill>
              <a:srgbClr val="00B0F0"/>
            </a:solidFill>
          </a:ln>
        </p:spPr>
      </p:pic>
      <p:sp>
        <p:nvSpPr>
          <p:cNvPr id="47" name="TextBox 46">
            <a:extLst>
              <a:ext uri="{FF2B5EF4-FFF2-40B4-BE49-F238E27FC236}">
                <a16:creationId xmlns:a16="http://schemas.microsoft.com/office/drawing/2014/main" id="{31F23D03-037F-C540-9B54-2329A2AB3899}"/>
              </a:ext>
            </a:extLst>
          </p:cNvPr>
          <p:cNvSpPr txBox="1"/>
          <p:nvPr/>
        </p:nvSpPr>
        <p:spPr>
          <a:xfrm>
            <a:off x="8892105" y="5952981"/>
            <a:ext cx="1069011"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b="1" dirty="0" err="1">
                <a:solidFill>
                  <a:srgbClr val="6BC5EF"/>
                </a:solidFill>
                <a:latin typeface="Calibri"/>
              </a:rPr>
              <a:t>BluePeak</a:t>
            </a:r>
            <a:endParaRPr kumimoji="0" lang="en-US" sz="1800" b="1" i="0" u="none" strike="noStrike" kern="1200" cap="none" spc="0" normalizeH="0" baseline="0" noProof="0" dirty="0">
              <a:ln>
                <a:noFill/>
              </a:ln>
              <a:solidFill>
                <a:srgbClr val="6BC5EF"/>
              </a:solidFill>
              <a:effectLst/>
              <a:uLnTx/>
              <a:uFillTx/>
              <a:latin typeface="Calibri"/>
              <a:ea typeface="+mn-ea"/>
              <a:cs typeface="+mn-cs"/>
            </a:endParaRPr>
          </a:p>
        </p:txBody>
      </p:sp>
      <p:sp>
        <p:nvSpPr>
          <p:cNvPr id="27" name="TextBox 26">
            <a:extLst>
              <a:ext uri="{FF2B5EF4-FFF2-40B4-BE49-F238E27FC236}">
                <a16:creationId xmlns:a16="http://schemas.microsoft.com/office/drawing/2014/main" id="{326602C4-CE05-784A-941C-68FAB69D843F}"/>
              </a:ext>
            </a:extLst>
          </p:cNvPr>
          <p:cNvSpPr txBox="1"/>
          <p:nvPr/>
        </p:nvSpPr>
        <p:spPr>
          <a:xfrm>
            <a:off x="235715" y="1451414"/>
            <a:ext cx="6276077"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b="0" i="0" u="none" strike="noStrike" kern="1200" cap="none" spc="0" normalizeH="0" baseline="0" noProof="0" dirty="0" err="1">
                <a:ln>
                  <a:noFill/>
                </a:ln>
                <a:effectLst/>
                <a:uLnTx/>
                <a:uFillTx/>
                <a:latin typeface="Arial" panose="020B0604020202020204" pitchFamily="34" charset="0"/>
                <a:ea typeface="+mn-ea"/>
                <a:cs typeface="Arial" panose="020B0604020202020204" pitchFamily="34" charset="0"/>
              </a:rPr>
              <a:t>cSLO</a:t>
            </a:r>
            <a:r>
              <a:rPr kumimoji="0" lang="en-US"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images allow for a detailed visualization of the fundus</a:t>
            </a:r>
          </a:p>
        </p:txBody>
      </p:sp>
      <p:sp>
        <p:nvSpPr>
          <p:cNvPr id="8" name="TextBox 7">
            <a:extLst>
              <a:ext uri="{FF2B5EF4-FFF2-40B4-BE49-F238E27FC236}">
                <a16:creationId xmlns:a16="http://schemas.microsoft.com/office/drawing/2014/main" id="{E5A48AEF-6782-BA44-BC3C-EEABFC188771}"/>
              </a:ext>
            </a:extLst>
          </p:cNvPr>
          <p:cNvSpPr txBox="1"/>
          <p:nvPr/>
        </p:nvSpPr>
        <p:spPr>
          <a:xfrm>
            <a:off x="0" y="6532912"/>
            <a:ext cx="1838425" cy="215444"/>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800">
                <a:latin typeface="Arial" panose="020B0604020202020204" pitchFamily="34" charset="0"/>
                <a:cs typeface="Arial" panose="020B0604020202020204" pitchFamily="34" charset="0"/>
              </a:rPr>
              <a:t>C</a:t>
            </a:r>
            <a:r>
              <a:rPr kumimoji="0" lang="en-US" sz="800" b="0" i="0" u="none" strike="noStrike" kern="1200" cap="none" spc="0" normalizeH="0" baseline="0" noProof="0" err="1">
                <a:ln>
                  <a:noFill/>
                </a:ln>
                <a:effectLst/>
                <a:uLnTx/>
                <a:uFillTx/>
                <a:latin typeface="Arial" panose="020B0604020202020204" pitchFamily="34" charset="0"/>
                <a:cs typeface="Arial" panose="020B0604020202020204" pitchFamily="34" charset="0"/>
              </a:rPr>
              <a:t>ourtesy</a:t>
            </a:r>
            <a:r>
              <a:rPr lang="en-US" sz="800">
                <a:latin typeface="Arial" panose="020B0604020202020204" pitchFamily="34" charset="0"/>
                <a:cs typeface="Arial" panose="020B0604020202020204" pitchFamily="34" charset="0"/>
              </a:rPr>
              <a:t> of</a:t>
            </a:r>
            <a:r>
              <a:rPr kumimoji="0" lang="en-US" sz="800" b="0" i="0" u="none" strike="noStrike" kern="1200" cap="none" spc="0" normalizeH="0" baseline="0" noProof="0">
                <a:ln>
                  <a:noFill/>
                </a:ln>
                <a:effectLst/>
                <a:uLnTx/>
                <a:uFillTx/>
                <a:latin typeface="Arial" panose="020B0604020202020204" pitchFamily="34" charset="0"/>
                <a:cs typeface="Arial" panose="020B0604020202020204" pitchFamily="34" charset="0"/>
              </a:rPr>
              <a:t> Dr. R. Gallego-</a:t>
            </a:r>
            <a:r>
              <a:rPr kumimoji="0" lang="en-US" sz="800" b="0" i="0" u="none" strike="noStrike" kern="1200" cap="none" spc="0" normalizeH="0" baseline="0" noProof="0" err="1">
                <a:ln>
                  <a:noFill/>
                </a:ln>
                <a:effectLst/>
                <a:uLnTx/>
                <a:uFillTx/>
                <a:latin typeface="Arial" panose="020B0604020202020204" pitchFamily="34" charset="0"/>
                <a:cs typeface="Arial" panose="020B0604020202020204" pitchFamily="34" charset="0"/>
              </a:rPr>
              <a:t>Pinazo</a:t>
            </a:r>
            <a:endParaRPr kumimoji="0" lang="en-US" sz="800" b="0" i="0" u="none" strike="noStrike" kern="1200" cap="none" spc="0" normalizeH="0" baseline="0" noProof="0">
              <a:ln>
                <a:noFill/>
              </a:ln>
              <a:effectLst/>
              <a:uLnTx/>
              <a:uFillTx/>
              <a:latin typeface="Arial" panose="020B0604020202020204" pitchFamily="34" charset="0"/>
              <a:cs typeface="Arial" panose="020B0604020202020204" pitchFamily="34" charset="0"/>
            </a:endParaRPr>
          </a:p>
        </p:txBody>
      </p:sp>
      <p:sp>
        <p:nvSpPr>
          <p:cNvPr id="2" name="Rectangle 1">
            <a:extLst>
              <a:ext uri="{FF2B5EF4-FFF2-40B4-BE49-F238E27FC236}">
                <a16:creationId xmlns:a16="http://schemas.microsoft.com/office/drawing/2014/main" id="{C5CCB385-6431-B64F-90A5-538E76B0D8FE}"/>
              </a:ext>
            </a:extLst>
          </p:cNvPr>
          <p:cNvSpPr/>
          <p:nvPr/>
        </p:nvSpPr>
        <p:spPr>
          <a:xfrm>
            <a:off x="2940873" y="6379325"/>
            <a:ext cx="4288353" cy="369332"/>
          </a:xfrm>
          <a:prstGeom prst="rect">
            <a:avLst/>
          </a:prstGeom>
        </p:spPr>
        <p:txBody>
          <a:bodyPr wrap="none">
            <a:spAutoFit/>
          </a:bodyPr>
          <a:lstStyle/>
          <a:p>
            <a:r>
              <a:rPr lang="en-US" dirty="0">
                <a:latin typeface="Arial" panose="020B0604020202020204" pitchFamily="34" charset="0"/>
                <a:cs typeface="Arial" panose="020B0604020202020204" pitchFamily="34" charset="0"/>
              </a:rPr>
              <a:t>68-year-old female with blurry vision OD</a:t>
            </a:r>
          </a:p>
        </p:txBody>
      </p:sp>
      <p:sp>
        <p:nvSpPr>
          <p:cNvPr id="4" name="TextBox 46">
            <a:extLst>
              <a:ext uri="{FF2B5EF4-FFF2-40B4-BE49-F238E27FC236}">
                <a16:creationId xmlns:a16="http://schemas.microsoft.com/office/drawing/2014/main" id="{9B59691A-FDA7-4500-BB0E-53C001021F88}"/>
              </a:ext>
            </a:extLst>
          </p:cNvPr>
          <p:cNvSpPr txBox="1"/>
          <p:nvPr/>
        </p:nvSpPr>
        <p:spPr>
          <a:xfrm>
            <a:off x="3373753" y="5975293"/>
            <a:ext cx="1208985" cy="369332"/>
          </a:xfrm>
          <a:prstGeom prst="rect">
            <a:avLst/>
          </a:prstGeom>
          <a:noFill/>
        </p:spPr>
        <p:txBody>
          <a:bodyPr wrap="none" lIns="91440" tIns="45720" rIns="91440" bIns="45720" rtlCol="0" anchor="t">
            <a:spAutoFit/>
          </a:bodyPr>
          <a:lstStyle/>
          <a:p>
            <a:pPr defTabSz="457200">
              <a:defRPr/>
            </a:pPr>
            <a:r>
              <a:rPr kumimoji="0" lang="en-US" sz="1800" b="1" i="0" u="none" strike="noStrike" kern="1200" cap="none" spc="0" normalizeH="0" baseline="0" noProof="0" dirty="0" err="1">
                <a:ln>
                  <a:noFill/>
                </a:ln>
                <a:solidFill>
                  <a:schemeClr val="accent2">
                    <a:lumMod val="75000"/>
                  </a:schemeClr>
                </a:solidFill>
                <a:effectLst/>
                <a:uLnTx/>
                <a:uFillTx/>
                <a:latin typeface="Calibri"/>
                <a:ea typeface="+mn-ea"/>
                <a:cs typeface="+mn-cs"/>
              </a:rPr>
              <a:t>MultiColor</a:t>
            </a:r>
            <a:endParaRPr kumimoji="0" lang="en-US" sz="1800" b="1" i="0" u="none" strike="noStrike" kern="1200" cap="none" spc="0" normalizeH="0" baseline="0" noProof="0" dirty="0">
              <a:ln>
                <a:noFill/>
              </a:ln>
              <a:solidFill>
                <a:schemeClr val="accent2">
                  <a:lumMod val="75000"/>
                </a:schemeClr>
              </a:solidFill>
              <a:effectLst/>
              <a:uLnTx/>
              <a:uFillTx/>
              <a:latin typeface="Calibri"/>
              <a:ea typeface="+mn-ea"/>
              <a:cs typeface="+mn-cs"/>
            </a:endParaRPr>
          </a:p>
        </p:txBody>
      </p:sp>
    </p:spTree>
    <p:extLst>
      <p:ext uri="{BB962C8B-B14F-4D97-AF65-F5344CB8AC3E}">
        <p14:creationId xmlns:p14="http://schemas.microsoft.com/office/powerpoint/2010/main" val="13795953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a:extLst>
              <a:ext uri="{FF2B5EF4-FFF2-40B4-BE49-F238E27FC236}">
                <a16:creationId xmlns:a16="http://schemas.microsoft.com/office/drawing/2014/main" id="{E7FE94FD-DD31-A249-9835-586F8DE16CBF}"/>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231289" y="1823795"/>
            <a:ext cx="4496647" cy="4500000"/>
          </a:xfrm>
          <a:prstGeom prst="rect">
            <a:avLst/>
          </a:prstGeom>
          <a:ln w="28575">
            <a:solidFill>
              <a:srgbClr val="FFFF00"/>
            </a:solidFill>
          </a:ln>
        </p:spPr>
      </p:pic>
      <p:pic>
        <p:nvPicPr>
          <p:cNvPr id="22" name="Picture 21">
            <a:extLst>
              <a:ext uri="{FF2B5EF4-FFF2-40B4-BE49-F238E27FC236}">
                <a16:creationId xmlns:a16="http://schemas.microsoft.com/office/drawing/2014/main" id="{A71AFDB2-1A23-564D-8259-A02BF9BEE2C7}"/>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5520072" y="1823793"/>
            <a:ext cx="4500550" cy="4500000"/>
          </a:xfrm>
          <a:prstGeom prst="rect">
            <a:avLst/>
          </a:prstGeom>
          <a:ln w="28575">
            <a:solidFill>
              <a:srgbClr val="FFFF00"/>
            </a:solidFill>
          </a:ln>
        </p:spPr>
      </p:pic>
      <p:sp>
        <p:nvSpPr>
          <p:cNvPr id="3" name="TextBox 2">
            <a:extLst>
              <a:ext uri="{FF2B5EF4-FFF2-40B4-BE49-F238E27FC236}">
                <a16:creationId xmlns:a16="http://schemas.microsoft.com/office/drawing/2014/main" id="{AC32BE7C-A266-8449-A2E2-BF6A0702998A}"/>
              </a:ext>
            </a:extLst>
          </p:cNvPr>
          <p:cNvSpPr txBox="1"/>
          <p:nvPr/>
        </p:nvSpPr>
        <p:spPr>
          <a:xfrm>
            <a:off x="231288" y="317949"/>
            <a:ext cx="11889376" cy="584775"/>
          </a:xfrm>
          <a:prstGeom prst="rect">
            <a:avLst/>
          </a:prstGeom>
          <a:noFill/>
        </p:spPr>
        <p:txBody>
          <a:bodyPr wrap="square" rtlCol="0">
            <a:spAutoFit/>
          </a:bodyPr>
          <a:lstStyle/>
          <a:p>
            <a:pPr lvl="0" defTabSz="457200">
              <a:defRPr/>
            </a:pPr>
            <a:r>
              <a:rPr lang="en-US" sz="3200" dirty="0">
                <a:latin typeface="Arial" panose="020B0604020202020204" pitchFamily="34" charset="0"/>
                <a:cs typeface="Arial" panose="020B0604020202020204" pitchFamily="34" charset="0"/>
              </a:rPr>
              <a:t>SPECTRALIS</a:t>
            </a:r>
            <a:r>
              <a:rPr lang="en-US" sz="3200" baseline="30000" dirty="0">
                <a:effectLst/>
                <a:latin typeface="Arial" panose="020B0604020202020204" pitchFamily="34" charset="0"/>
                <a:ea typeface="Times New Roman" panose="02020603050405020304" pitchFamily="18" charset="0"/>
                <a:cs typeface="Times New Roman" panose="02020603050405020304" pitchFamily="18" charset="0"/>
              </a:rPr>
              <a:t>®</a:t>
            </a:r>
            <a:r>
              <a:rPr kumimoji="0" lang="en-US" sz="320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Fluorescein Angiography (FA) </a:t>
            </a:r>
            <a:endParaRPr lang="en-US" sz="32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47541558-98E2-6E4C-8BB9-E03D6E65153D}"/>
              </a:ext>
            </a:extLst>
          </p:cNvPr>
          <p:cNvSpPr txBox="1"/>
          <p:nvPr/>
        </p:nvSpPr>
        <p:spPr>
          <a:xfrm>
            <a:off x="231288" y="1454461"/>
            <a:ext cx="7592784"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b="0" i="0" u="none" strike="noStrike" kern="1200" cap="none" spc="0" normalizeH="0" baseline="0" noProof="0" dirty="0" err="1">
                <a:ln>
                  <a:noFill/>
                </a:ln>
                <a:effectLst/>
                <a:uLnTx/>
                <a:uFillTx/>
                <a:latin typeface="Arial" panose="020B0604020202020204" pitchFamily="34" charset="0"/>
                <a:ea typeface="+mn-ea"/>
                <a:cs typeface="Arial" panose="020B0604020202020204" pitchFamily="34" charset="0"/>
              </a:rPr>
              <a:t>cSLO</a:t>
            </a:r>
            <a:r>
              <a:rPr kumimoji="0" lang="en-US"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angiography provides high quality images in different fields of view</a:t>
            </a:r>
          </a:p>
        </p:txBody>
      </p:sp>
      <p:sp>
        <p:nvSpPr>
          <p:cNvPr id="11" name="Rectangle 10">
            <a:extLst>
              <a:ext uri="{FF2B5EF4-FFF2-40B4-BE49-F238E27FC236}">
                <a16:creationId xmlns:a16="http://schemas.microsoft.com/office/drawing/2014/main" id="{A2D00B97-AC43-4346-9A1E-2A7598A10019}"/>
              </a:ext>
            </a:extLst>
          </p:cNvPr>
          <p:cNvSpPr/>
          <p:nvPr/>
        </p:nvSpPr>
        <p:spPr>
          <a:xfrm>
            <a:off x="3300798" y="6376388"/>
            <a:ext cx="3647217" cy="369332"/>
          </a:xfrm>
          <a:prstGeom prst="rect">
            <a:avLst/>
          </a:prstGeom>
        </p:spPr>
        <p:txBody>
          <a:bodyPr wrap="none">
            <a:spAutoFit/>
          </a:bodyPr>
          <a:lstStyle/>
          <a:p>
            <a:r>
              <a:rPr lang="en-US" dirty="0">
                <a:latin typeface="Arial" panose="020B0604020202020204" pitchFamily="34" charset="0"/>
                <a:cs typeface="Arial" panose="020B0604020202020204" pitchFamily="34" charset="0"/>
              </a:rPr>
              <a:t>Macular neovascularization on FA</a:t>
            </a:r>
          </a:p>
        </p:txBody>
      </p:sp>
      <p:sp>
        <p:nvSpPr>
          <p:cNvPr id="2" name="TextBox 7">
            <a:extLst>
              <a:ext uri="{FF2B5EF4-FFF2-40B4-BE49-F238E27FC236}">
                <a16:creationId xmlns:a16="http://schemas.microsoft.com/office/drawing/2014/main" id="{26558D99-E4CA-4C6A-9F91-B8BBC218F13F}"/>
              </a:ext>
            </a:extLst>
          </p:cNvPr>
          <p:cNvSpPr txBox="1"/>
          <p:nvPr/>
        </p:nvSpPr>
        <p:spPr>
          <a:xfrm>
            <a:off x="-2501" y="6535053"/>
            <a:ext cx="2321823" cy="215444"/>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800" dirty="0">
                <a:latin typeface="Arial" panose="020B0604020202020204" pitchFamily="34" charset="0"/>
                <a:cs typeface="Arial" panose="020B0604020202020204" pitchFamily="34" charset="0"/>
              </a:rPr>
              <a:t>C</a:t>
            </a:r>
            <a:r>
              <a:rPr kumimoji="0" lang="en-US" sz="800" b="0" i="0" u="none" strike="noStrike" kern="1200" cap="none" spc="0" normalizeH="0" baseline="0" noProof="0" dirty="0" err="1">
                <a:ln>
                  <a:noFill/>
                </a:ln>
                <a:effectLst/>
                <a:uLnTx/>
                <a:uFillTx/>
                <a:latin typeface="Arial" panose="020B0604020202020204" pitchFamily="34" charset="0"/>
                <a:cs typeface="Arial" panose="020B0604020202020204" pitchFamily="34" charset="0"/>
              </a:rPr>
              <a:t>ourtesy</a:t>
            </a:r>
            <a:r>
              <a:rPr lang="en-US" sz="800" dirty="0">
                <a:latin typeface="Arial" panose="020B0604020202020204" pitchFamily="34" charset="0"/>
                <a:cs typeface="Arial" panose="020B0604020202020204" pitchFamily="34" charset="0"/>
              </a:rPr>
              <a:t> of</a:t>
            </a:r>
            <a:r>
              <a:rPr kumimoji="0" lang="en-US" sz="8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Dr. R. Gallego-</a:t>
            </a:r>
            <a:r>
              <a:rPr kumimoji="0" lang="en-US" sz="800" b="0" i="0" u="none" strike="noStrike" kern="1200" cap="none" spc="0" normalizeH="0" baseline="0" noProof="0" dirty="0" err="1">
                <a:ln>
                  <a:noFill/>
                </a:ln>
                <a:effectLst/>
                <a:uLnTx/>
                <a:uFillTx/>
                <a:latin typeface="Arial" panose="020B0604020202020204" pitchFamily="34" charset="0"/>
                <a:cs typeface="Arial" panose="020B0604020202020204" pitchFamily="34" charset="0"/>
              </a:rPr>
              <a:t>Pinazo</a:t>
            </a:r>
            <a:endParaRPr kumimoji="0" lang="en-US" sz="800" b="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p:txBody>
      </p:sp>
      <p:sp>
        <p:nvSpPr>
          <p:cNvPr id="4" name="Textfeld 3">
            <a:extLst>
              <a:ext uri="{FF2B5EF4-FFF2-40B4-BE49-F238E27FC236}">
                <a16:creationId xmlns:a16="http://schemas.microsoft.com/office/drawing/2014/main" id="{3E7D6EB2-7D72-471F-BBEF-C767E4683801}"/>
              </a:ext>
            </a:extLst>
          </p:cNvPr>
          <p:cNvSpPr txBox="1"/>
          <p:nvPr/>
        </p:nvSpPr>
        <p:spPr>
          <a:xfrm>
            <a:off x="4202642" y="5954461"/>
            <a:ext cx="525294" cy="369332"/>
          </a:xfrm>
          <a:prstGeom prst="rect">
            <a:avLst/>
          </a:prstGeom>
          <a:noFill/>
        </p:spPr>
        <p:txBody>
          <a:bodyPr wrap="square" rtlCol="0">
            <a:spAutoFit/>
          </a:bodyPr>
          <a:lstStyle/>
          <a:p>
            <a:r>
              <a:rPr lang="de-DE" dirty="0">
                <a:solidFill>
                  <a:srgbClr val="FFFF00"/>
                </a:solidFill>
              </a:rPr>
              <a:t>30°</a:t>
            </a:r>
          </a:p>
        </p:txBody>
      </p:sp>
      <p:sp>
        <p:nvSpPr>
          <p:cNvPr id="12" name="Textfeld 11">
            <a:extLst>
              <a:ext uri="{FF2B5EF4-FFF2-40B4-BE49-F238E27FC236}">
                <a16:creationId xmlns:a16="http://schemas.microsoft.com/office/drawing/2014/main" id="{87964501-2E41-49EA-B6D7-8EBE2556867A}"/>
              </a:ext>
            </a:extLst>
          </p:cNvPr>
          <p:cNvSpPr txBox="1"/>
          <p:nvPr/>
        </p:nvSpPr>
        <p:spPr>
          <a:xfrm>
            <a:off x="9491426" y="5954461"/>
            <a:ext cx="525294" cy="369332"/>
          </a:xfrm>
          <a:prstGeom prst="rect">
            <a:avLst/>
          </a:prstGeom>
          <a:noFill/>
        </p:spPr>
        <p:txBody>
          <a:bodyPr wrap="square" rtlCol="0">
            <a:spAutoFit/>
          </a:bodyPr>
          <a:lstStyle/>
          <a:p>
            <a:r>
              <a:rPr lang="de-DE" dirty="0">
                <a:solidFill>
                  <a:srgbClr val="FFFF00"/>
                </a:solidFill>
              </a:rPr>
              <a:t>20°</a:t>
            </a:r>
          </a:p>
        </p:txBody>
      </p:sp>
    </p:spTree>
    <p:extLst>
      <p:ext uri="{BB962C8B-B14F-4D97-AF65-F5344CB8AC3E}">
        <p14:creationId xmlns:p14="http://schemas.microsoft.com/office/powerpoint/2010/main" val="26122772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 name="Picture 23">
            <a:extLst>
              <a:ext uri="{FF2B5EF4-FFF2-40B4-BE49-F238E27FC236}">
                <a16:creationId xmlns:a16="http://schemas.microsoft.com/office/drawing/2014/main" id="{C3467764-DFCE-5F46-B7D0-0C5CADCC3577}"/>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5531868" y="1453575"/>
            <a:ext cx="4686062" cy="4680000"/>
          </a:xfrm>
          <a:prstGeom prst="rect">
            <a:avLst/>
          </a:prstGeom>
          <a:ln w="28575">
            <a:solidFill>
              <a:srgbClr val="FFFF00"/>
            </a:solidFill>
          </a:ln>
        </p:spPr>
      </p:pic>
      <p:sp>
        <p:nvSpPr>
          <p:cNvPr id="54" name="TextBox 53">
            <a:extLst>
              <a:ext uri="{FF2B5EF4-FFF2-40B4-BE49-F238E27FC236}">
                <a16:creationId xmlns:a16="http://schemas.microsoft.com/office/drawing/2014/main" id="{9CD2C794-F5EA-4F48-84D0-5CF3491EB639}"/>
              </a:ext>
            </a:extLst>
          </p:cNvPr>
          <p:cNvSpPr txBox="1"/>
          <p:nvPr/>
        </p:nvSpPr>
        <p:spPr>
          <a:xfrm>
            <a:off x="-3190" y="6536679"/>
            <a:ext cx="1742785" cy="215444"/>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noFill/>
                </a:ln>
                <a:effectLst/>
                <a:uLnTx/>
                <a:uFillTx/>
                <a:latin typeface="Arial" panose="020B0604020202020204" pitchFamily="34" charset="0"/>
                <a:cs typeface="Arial" panose="020B0604020202020204" pitchFamily="34" charset="0"/>
              </a:rPr>
              <a:t>Courtesy of Dr. R. Gallego-</a:t>
            </a:r>
            <a:r>
              <a:rPr kumimoji="0" lang="en-US" sz="800" b="0" i="0" u="none" strike="noStrike" kern="1200" cap="none" spc="0" normalizeH="0" baseline="0" noProof="0" err="1">
                <a:ln>
                  <a:noFill/>
                </a:ln>
                <a:effectLst/>
                <a:uLnTx/>
                <a:uFillTx/>
                <a:latin typeface="Arial" panose="020B0604020202020204" pitchFamily="34" charset="0"/>
                <a:cs typeface="Arial" panose="020B0604020202020204" pitchFamily="34" charset="0"/>
              </a:rPr>
              <a:t>Pinazo</a:t>
            </a:r>
            <a:endParaRPr kumimoji="0" lang="en-US" sz="800" b="0" i="0" u="none" strike="noStrike" kern="1200" cap="none" spc="0" normalizeH="0" baseline="0" noProof="0">
              <a:ln>
                <a:noFill/>
              </a:ln>
              <a:effectLst/>
              <a:uLnTx/>
              <a:uFillTx/>
              <a:latin typeface="Arial" panose="020B0604020202020204" pitchFamily="34" charset="0"/>
              <a:cs typeface="Arial" panose="020B0604020202020204" pitchFamily="34" charset="0"/>
            </a:endParaRPr>
          </a:p>
        </p:txBody>
      </p:sp>
      <p:pic>
        <p:nvPicPr>
          <p:cNvPr id="16" name="Picture 15">
            <a:extLst>
              <a:ext uri="{FF2B5EF4-FFF2-40B4-BE49-F238E27FC236}">
                <a16:creationId xmlns:a16="http://schemas.microsoft.com/office/drawing/2014/main" id="{1006EAF9-3CE8-A24C-8705-01355E1CFD24}"/>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234828" y="1449388"/>
            <a:ext cx="4637572" cy="4644000"/>
          </a:xfrm>
          <a:prstGeom prst="rect">
            <a:avLst/>
          </a:prstGeom>
          <a:ln w="19050">
            <a:solidFill>
              <a:srgbClr val="FFFF00"/>
            </a:solidFill>
          </a:ln>
        </p:spPr>
      </p:pic>
      <p:sp>
        <p:nvSpPr>
          <p:cNvPr id="22" name="TextBox 21">
            <a:extLst>
              <a:ext uri="{FF2B5EF4-FFF2-40B4-BE49-F238E27FC236}">
                <a16:creationId xmlns:a16="http://schemas.microsoft.com/office/drawing/2014/main" id="{EC34DE60-966F-0242-BA67-F26063EAADAD}"/>
              </a:ext>
            </a:extLst>
          </p:cNvPr>
          <p:cNvSpPr txBox="1"/>
          <p:nvPr/>
        </p:nvSpPr>
        <p:spPr>
          <a:xfrm>
            <a:off x="4448814" y="5726667"/>
            <a:ext cx="416845"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rgbClr val="FFFF00"/>
                </a:solidFill>
                <a:effectLst/>
                <a:uLnTx/>
                <a:uFillTx/>
                <a:latin typeface="Calibri"/>
                <a:ea typeface="+mn-ea"/>
                <a:cs typeface="+mn-cs"/>
              </a:rPr>
              <a:t>FA</a:t>
            </a:r>
          </a:p>
        </p:txBody>
      </p:sp>
      <p:sp>
        <p:nvSpPr>
          <p:cNvPr id="23" name="TextBox 22">
            <a:extLst>
              <a:ext uri="{FF2B5EF4-FFF2-40B4-BE49-F238E27FC236}">
                <a16:creationId xmlns:a16="http://schemas.microsoft.com/office/drawing/2014/main" id="{A018933D-AB53-F349-A89F-3D7E219C3529}"/>
              </a:ext>
            </a:extLst>
          </p:cNvPr>
          <p:cNvSpPr txBox="1"/>
          <p:nvPr/>
        </p:nvSpPr>
        <p:spPr>
          <a:xfrm>
            <a:off x="9801085" y="5726667"/>
            <a:ext cx="416845"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rgbClr val="FFFF00"/>
                </a:solidFill>
                <a:effectLst/>
                <a:uLnTx/>
                <a:uFillTx/>
                <a:latin typeface="Calibri"/>
                <a:ea typeface="+mn-ea"/>
                <a:cs typeface="+mn-cs"/>
              </a:rPr>
              <a:t>FA</a:t>
            </a:r>
          </a:p>
        </p:txBody>
      </p:sp>
      <p:sp>
        <p:nvSpPr>
          <p:cNvPr id="13" name="TextBox 12">
            <a:extLst>
              <a:ext uri="{FF2B5EF4-FFF2-40B4-BE49-F238E27FC236}">
                <a16:creationId xmlns:a16="http://schemas.microsoft.com/office/drawing/2014/main" id="{6A664A3A-2A43-034F-B248-4CA69A199A5A}"/>
              </a:ext>
            </a:extLst>
          </p:cNvPr>
          <p:cNvSpPr txBox="1"/>
          <p:nvPr/>
        </p:nvSpPr>
        <p:spPr>
          <a:xfrm>
            <a:off x="234828" y="317415"/>
            <a:ext cx="9986132" cy="584775"/>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320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SPECTRALIS</a:t>
            </a:r>
            <a:r>
              <a:rPr lang="en-US" sz="3200" baseline="30000" dirty="0">
                <a:effectLst/>
                <a:latin typeface="Arial" panose="020B0604020202020204" pitchFamily="34" charset="0"/>
                <a:ea typeface="Times New Roman" panose="02020603050405020304" pitchFamily="18" charset="0"/>
                <a:cs typeface="Times New Roman" panose="02020603050405020304" pitchFamily="18" charset="0"/>
              </a:rPr>
              <a:t>®</a:t>
            </a:r>
            <a:r>
              <a:rPr kumimoji="0" lang="en-US" sz="320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Fluorescein Angiography (FA) </a:t>
            </a:r>
          </a:p>
        </p:txBody>
      </p:sp>
      <p:sp>
        <p:nvSpPr>
          <p:cNvPr id="10" name="Rectangle 10">
            <a:extLst>
              <a:ext uri="{FF2B5EF4-FFF2-40B4-BE49-F238E27FC236}">
                <a16:creationId xmlns:a16="http://schemas.microsoft.com/office/drawing/2014/main" id="{DFD72547-C254-44BE-B126-C2829DD90202}"/>
              </a:ext>
            </a:extLst>
          </p:cNvPr>
          <p:cNvSpPr/>
          <p:nvPr/>
        </p:nvSpPr>
        <p:spPr>
          <a:xfrm>
            <a:off x="3394660" y="6364403"/>
            <a:ext cx="3647217" cy="369332"/>
          </a:xfrm>
          <a:prstGeom prst="rect">
            <a:avLst/>
          </a:prstGeom>
        </p:spPr>
        <p:txBody>
          <a:bodyPr wrap="none">
            <a:spAutoFit/>
          </a:bodyPr>
          <a:lstStyle/>
          <a:p>
            <a:r>
              <a:rPr lang="en-US" dirty="0">
                <a:latin typeface="Arial" panose="020B0604020202020204" pitchFamily="34" charset="0"/>
                <a:cs typeface="Arial" panose="020B0604020202020204" pitchFamily="34" charset="0"/>
              </a:rPr>
              <a:t>Macular neovascularization on FA</a:t>
            </a:r>
          </a:p>
        </p:txBody>
      </p:sp>
    </p:spTree>
    <p:extLst>
      <p:ext uri="{BB962C8B-B14F-4D97-AF65-F5344CB8AC3E}">
        <p14:creationId xmlns:p14="http://schemas.microsoft.com/office/powerpoint/2010/main" val="20931686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ABA5A8E3-131C-4790-AE03-4890C6064385}"/>
              </a:ext>
            </a:extLst>
          </p:cNvPr>
          <p:cNvPicPr>
            <a:picLocks noChangeAspect="1"/>
          </p:cNvPicPr>
          <p:nvPr/>
        </p:nvPicPr>
        <p:blipFill rotWithShape="1">
          <a:blip r:embed="rId2" cstate="screen">
            <a:extLst>
              <a:ext uri="{BEBA8EAE-BF5A-486C-A8C5-ECC9F3942E4B}">
                <a14:imgProps xmlns:a14="http://schemas.microsoft.com/office/drawing/2010/main">
                  <a14:imgLayer r:embed="rId3">
                    <a14:imgEffect>
                      <a14:brightnessContrast bright="20000" contrast="20000"/>
                    </a14:imgEffect>
                  </a14:imgLayer>
                </a14:imgProps>
              </a:ext>
              <a:ext uri="{28A0092B-C50C-407E-A947-70E740481C1C}">
                <a14:useLocalDpi xmlns:a14="http://schemas.microsoft.com/office/drawing/2010/main"/>
              </a:ext>
            </a:extLst>
          </a:blip>
          <a:srcRect/>
          <a:stretch/>
        </p:blipFill>
        <p:spPr>
          <a:xfrm>
            <a:off x="6095095" y="1477512"/>
            <a:ext cx="4265163" cy="4500000"/>
          </a:xfrm>
          <a:prstGeom prst="rect">
            <a:avLst/>
          </a:prstGeom>
          <a:ln w="28575">
            <a:solidFill>
              <a:schemeClr val="accent2">
                <a:lumMod val="75000"/>
              </a:schemeClr>
            </a:solidFill>
          </a:ln>
        </p:spPr>
      </p:pic>
      <p:pic>
        <p:nvPicPr>
          <p:cNvPr id="2" name="Picture 1">
            <a:extLst>
              <a:ext uri="{FF2B5EF4-FFF2-40B4-BE49-F238E27FC236}">
                <a16:creationId xmlns:a16="http://schemas.microsoft.com/office/drawing/2014/main" id="{A12EB02D-E6E3-42F3-BB85-F99DE779A499}"/>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234828" y="1469433"/>
            <a:ext cx="4265163" cy="4500000"/>
          </a:xfrm>
          <a:prstGeom prst="rect">
            <a:avLst/>
          </a:prstGeom>
          <a:ln w="28575">
            <a:solidFill>
              <a:schemeClr val="accent2">
                <a:lumMod val="75000"/>
              </a:schemeClr>
            </a:solidFill>
          </a:ln>
        </p:spPr>
      </p:pic>
      <p:sp>
        <p:nvSpPr>
          <p:cNvPr id="3" name="TextBox 53">
            <a:extLst>
              <a:ext uri="{FF2B5EF4-FFF2-40B4-BE49-F238E27FC236}">
                <a16:creationId xmlns:a16="http://schemas.microsoft.com/office/drawing/2014/main" id="{C2193EAF-2267-4F46-902D-A9CF3B47C5F5}"/>
              </a:ext>
            </a:extLst>
          </p:cNvPr>
          <p:cNvSpPr txBox="1"/>
          <p:nvPr/>
        </p:nvSpPr>
        <p:spPr>
          <a:xfrm>
            <a:off x="-3190" y="6536681"/>
            <a:ext cx="1742785" cy="215444"/>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noFill/>
                </a:ln>
                <a:effectLst/>
                <a:uLnTx/>
                <a:uFillTx/>
                <a:latin typeface="Arial" panose="020B0604020202020204" pitchFamily="34" charset="0"/>
                <a:cs typeface="Arial" panose="020B0604020202020204" pitchFamily="34" charset="0"/>
              </a:rPr>
              <a:t>Courtesy of Dr. R. Gallego-</a:t>
            </a:r>
            <a:r>
              <a:rPr kumimoji="0" lang="en-US" sz="800" b="0" i="0" u="none" strike="noStrike" kern="1200" cap="none" spc="0" normalizeH="0" baseline="0" noProof="0" err="1">
                <a:ln>
                  <a:noFill/>
                </a:ln>
                <a:effectLst/>
                <a:uLnTx/>
                <a:uFillTx/>
                <a:latin typeface="Arial" panose="020B0604020202020204" pitchFamily="34" charset="0"/>
                <a:cs typeface="Arial" panose="020B0604020202020204" pitchFamily="34" charset="0"/>
              </a:rPr>
              <a:t>Pinazo</a:t>
            </a:r>
            <a:endParaRPr kumimoji="0" lang="en-US" sz="800" b="0" i="0" u="none" strike="noStrike" kern="1200" cap="none" spc="0" normalizeH="0" baseline="0" noProof="0">
              <a:ln>
                <a:noFill/>
              </a:ln>
              <a:effectLst/>
              <a:uLnTx/>
              <a:uFillTx/>
              <a:latin typeface="Arial" panose="020B0604020202020204" pitchFamily="34" charset="0"/>
              <a:cs typeface="Arial" panose="020B0604020202020204" pitchFamily="34" charset="0"/>
            </a:endParaRPr>
          </a:p>
        </p:txBody>
      </p:sp>
      <p:sp>
        <p:nvSpPr>
          <p:cNvPr id="4" name="TextBox 12">
            <a:extLst>
              <a:ext uri="{FF2B5EF4-FFF2-40B4-BE49-F238E27FC236}">
                <a16:creationId xmlns:a16="http://schemas.microsoft.com/office/drawing/2014/main" id="{05CD51EB-5FBA-4396-B278-897B6C7CFA3B}"/>
              </a:ext>
            </a:extLst>
          </p:cNvPr>
          <p:cNvSpPr txBox="1"/>
          <p:nvPr/>
        </p:nvSpPr>
        <p:spPr>
          <a:xfrm>
            <a:off x="234828" y="317411"/>
            <a:ext cx="9986132" cy="584775"/>
          </a:xfrm>
          <a:prstGeom prst="rect">
            <a:avLst/>
          </a:prstGeom>
          <a:noFill/>
        </p:spPr>
        <p:txBody>
          <a:bodyPr wrap="square" lIns="91440" tIns="45720" rIns="91440" bIns="45720" rtlCol="0" anchor="t">
            <a:spAutoFit/>
          </a:bodyPr>
          <a:lstStyle/>
          <a:p>
            <a:pPr defTabSz="457200">
              <a:defRPr/>
            </a:pPr>
            <a:r>
              <a:rPr kumimoji="0" lang="en-US" sz="3200" i="0" u="none" strike="noStrike" kern="1200" cap="none" spc="0" normalizeH="0" baseline="0" noProof="0" dirty="0">
                <a:ln>
                  <a:noFill/>
                </a:ln>
                <a:effectLst/>
                <a:uLnTx/>
                <a:uFillTx/>
                <a:latin typeface="Arial"/>
                <a:cs typeface="Arial"/>
              </a:rPr>
              <a:t>SPECTRALIS</a:t>
            </a:r>
            <a:r>
              <a:rPr lang="en-US" sz="3200" baseline="30000" dirty="0">
                <a:effectLst/>
                <a:latin typeface="Arial"/>
                <a:ea typeface="Times New Roman" panose="02020603050405020304" pitchFamily="18" charset="0"/>
                <a:cs typeface="Times New Roman"/>
              </a:rPr>
              <a:t>®</a:t>
            </a:r>
            <a:r>
              <a:rPr kumimoji="0" lang="en-US" sz="3200" i="0" u="none" strike="noStrike" kern="1200" cap="none" spc="0" normalizeH="0" baseline="0" noProof="0" dirty="0">
                <a:ln>
                  <a:noFill/>
                </a:ln>
                <a:effectLst/>
                <a:uLnTx/>
                <a:uFillTx/>
                <a:latin typeface="Arial"/>
                <a:cs typeface="Arial"/>
              </a:rPr>
              <a:t> </a:t>
            </a:r>
            <a:r>
              <a:rPr kumimoji="0" lang="en-US" sz="3200" i="0" u="none" strike="noStrike" kern="1200" cap="none" spc="0" normalizeH="0" baseline="0" noProof="0" dirty="0" err="1">
                <a:ln>
                  <a:noFill/>
                </a:ln>
                <a:effectLst/>
                <a:uLnTx/>
                <a:uFillTx/>
                <a:latin typeface="Arial"/>
                <a:cs typeface="Arial"/>
              </a:rPr>
              <a:t>MultiColor</a:t>
            </a:r>
            <a:r>
              <a:rPr kumimoji="0" lang="en-US" sz="3200" i="0" u="none" strike="noStrike" kern="1200" cap="none" spc="0" normalizeH="0" baseline="0" noProof="0" dirty="0">
                <a:ln>
                  <a:noFill/>
                </a:ln>
                <a:effectLst/>
                <a:uLnTx/>
                <a:uFillTx/>
                <a:latin typeface="Arial"/>
                <a:cs typeface="Arial"/>
              </a:rPr>
              <a:t> Module</a:t>
            </a:r>
            <a:endParaRPr kumimoji="0" lang="en-US" sz="320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p:txBody>
      </p:sp>
      <p:sp>
        <p:nvSpPr>
          <p:cNvPr id="6" name="Rectangle 11">
            <a:extLst>
              <a:ext uri="{FF2B5EF4-FFF2-40B4-BE49-F238E27FC236}">
                <a16:creationId xmlns:a16="http://schemas.microsoft.com/office/drawing/2014/main" id="{6B0C753E-8117-459D-9989-F613335CFCF9}"/>
              </a:ext>
            </a:extLst>
          </p:cNvPr>
          <p:cNvSpPr/>
          <p:nvPr/>
        </p:nvSpPr>
        <p:spPr>
          <a:xfrm>
            <a:off x="3585434" y="6379070"/>
            <a:ext cx="5019323" cy="369332"/>
          </a:xfrm>
          <a:prstGeom prst="rect">
            <a:avLst/>
          </a:prstGeom>
        </p:spPr>
        <p:txBody>
          <a:bodyPr wrap="none" lIns="91440" tIns="45720" rIns="91440" bIns="45720" anchor="t">
            <a:spAutoFit/>
          </a:bodyPr>
          <a:lstStyle/>
          <a:p>
            <a:r>
              <a:rPr lang="en-US" dirty="0">
                <a:latin typeface="Arial"/>
                <a:cs typeface="Arial"/>
              </a:rPr>
              <a:t>32-year-old male with type 1 diabetes and PDR</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510879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579C29-8ADB-4FEE-B4DF-61381FEA933F}"/>
              </a:ext>
            </a:extLst>
          </p:cNvPr>
          <p:cNvSpPr>
            <a:spLocks noGrp="1"/>
          </p:cNvSpPr>
          <p:nvPr>
            <p:ph type="title"/>
          </p:nvPr>
        </p:nvSpPr>
        <p:spPr>
          <a:xfrm>
            <a:off x="234896" y="177129"/>
            <a:ext cx="10515600" cy="914455"/>
          </a:xfrm>
        </p:spPr>
        <p:txBody>
          <a:bodyPr>
            <a:normAutofit/>
          </a:bodyPr>
          <a:lstStyle/>
          <a:p>
            <a:r>
              <a:rPr lang="en-US" sz="3200" dirty="0">
                <a:latin typeface="Arial" panose="020B0604020202020204" pitchFamily="34" charset="0"/>
                <a:cs typeface="Arial" panose="020B0604020202020204" pitchFamily="34" charset="0"/>
              </a:rPr>
              <a:t>SPECTRALIS</a:t>
            </a:r>
            <a:r>
              <a:rPr lang="en-US" sz="3200" baseline="30000" dirty="0">
                <a:effectLst/>
                <a:latin typeface="Arial" panose="020B0604020202020204" pitchFamily="34" charset="0"/>
                <a:ea typeface="Times New Roman" panose="02020603050405020304" pitchFamily="18" charset="0"/>
                <a:cs typeface="Times New Roman" panose="02020603050405020304" pitchFamily="18" charset="0"/>
              </a:rPr>
              <a:t>®</a:t>
            </a:r>
            <a:r>
              <a:rPr lang="en-US" sz="3200" dirty="0">
                <a:latin typeface="Arial" panose="020B0604020202020204" pitchFamily="34" charset="0"/>
                <a:cs typeface="Arial" panose="020B0604020202020204" pitchFamily="34" charset="0"/>
              </a:rPr>
              <a:t> </a:t>
            </a:r>
            <a:r>
              <a:rPr lang="en-US" sz="3200" dirty="0" err="1">
                <a:latin typeface="Arial" panose="020B0604020202020204" pitchFamily="34" charset="0"/>
                <a:cs typeface="Arial" panose="020B0604020202020204" pitchFamily="34" charset="0"/>
              </a:rPr>
              <a:t>cSLO</a:t>
            </a:r>
            <a:r>
              <a:rPr lang="en-US" sz="3200" dirty="0">
                <a:latin typeface="Arial" panose="020B0604020202020204" pitchFamily="34" charset="0"/>
                <a:cs typeface="Arial" panose="020B0604020202020204" pitchFamily="34" charset="0"/>
              </a:rPr>
              <a:t>: Fields of View</a:t>
            </a:r>
            <a:endParaRPr lang="de-DE" sz="3200" dirty="0">
              <a:latin typeface="Arial" panose="020B0604020202020204" pitchFamily="34" charset="0"/>
              <a:cs typeface="Arial" panose="020B0604020202020204" pitchFamily="34" charset="0"/>
            </a:endParaRPr>
          </a:p>
        </p:txBody>
      </p:sp>
      <p:pic>
        <p:nvPicPr>
          <p:cNvPr id="10" name="Content Placeholder 9">
            <a:extLst>
              <a:ext uri="{FF2B5EF4-FFF2-40B4-BE49-F238E27FC236}">
                <a16:creationId xmlns:a16="http://schemas.microsoft.com/office/drawing/2014/main" id="{335E9741-A332-4789-A24F-351D8E5A477E}"/>
              </a:ext>
            </a:extLst>
          </p:cNvPr>
          <p:cNvPicPr>
            <a:picLocks noGrp="1" noChangeAspect="1"/>
          </p:cNvPicPr>
          <p:nvPr>
            <p:ph idx="1"/>
          </p:nvPr>
        </p:nvPicPr>
        <p:blipFill rotWithShape="1">
          <a:blip r:embed="rId3" cstate="screen">
            <a:extLst>
              <a:ext uri="{28A0092B-C50C-407E-A947-70E740481C1C}">
                <a14:useLocalDpi xmlns:a14="http://schemas.microsoft.com/office/drawing/2010/main"/>
              </a:ext>
            </a:extLst>
          </a:blip>
          <a:srcRect/>
          <a:stretch/>
        </p:blipFill>
        <p:spPr>
          <a:xfrm>
            <a:off x="9755112" y="3183358"/>
            <a:ext cx="1802979" cy="3497514"/>
          </a:xfrm>
        </p:spPr>
      </p:pic>
      <p:sp>
        <p:nvSpPr>
          <p:cNvPr id="4" name="Slide Number Placeholder 3">
            <a:extLst>
              <a:ext uri="{FF2B5EF4-FFF2-40B4-BE49-F238E27FC236}">
                <a16:creationId xmlns:a16="http://schemas.microsoft.com/office/drawing/2014/main" id="{0EC394D3-8A5F-40A9-AF41-C4B4D110D62A}"/>
              </a:ext>
            </a:extLst>
          </p:cNvPr>
          <p:cNvSpPr>
            <a:spLocks noGrp="1"/>
          </p:cNvSpPr>
          <p:nvPr>
            <p:ph type="sldNum" sz="quarter" idx="12"/>
          </p:nvPr>
        </p:nvSpPr>
        <p:spPr>
          <a:xfrm>
            <a:off x="9649883" y="6394276"/>
            <a:ext cx="2540000" cy="457200"/>
          </a:xfrm>
        </p:spPr>
        <p:txBody>
          <a:bodyPr/>
          <a:lstStyle/>
          <a:p>
            <a:pPr defTabSz="457200" fontAlgn="base">
              <a:spcBef>
                <a:spcPct val="0"/>
              </a:spcBef>
              <a:spcAft>
                <a:spcPct val="0"/>
              </a:spcAft>
              <a:defRPr/>
            </a:pPr>
            <a:fld id="{C586AD64-9DAA-47CB-925E-AAE2B4F5F3E6}" type="slidenum">
              <a:rPr lang="en-US">
                <a:solidFill>
                  <a:srgbClr val="FFFFFF"/>
                </a:solidFill>
                <a:latin typeface="Arial"/>
                <a:ea typeface="MS PGothic" pitchFamily="34" charset="-128"/>
              </a:rPr>
              <a:pPr defTabSz="457200" fontAlgn="base">
                <a:spcBef>
                  <a:spcPct val="0"/>
                </a:spcBef>
                <a:spcAft>
                  <a:spcPct val="0"/>
                </a:spcAft>
                <a:defRPr/>
              </a:pPr>
              <a:t>16</a:t>
            </a:fld>
            <a:endParaRPr lang="en-US">
              <a:solidFill>
                <a:srgbClr val="FFFFFF"/>
              </a:solidFill>
              <a:latin typeface="Arial"/>
              <a:ea typeface="MS PGothic" pitchFamily="34" charset="-128"/>
            </a:endParaRPr>
          </a:p>
        </p:txBody>
      </p:sp>
      <p:pic>
        <p:nvPicPr>
          <p:cNvPr id="5" name="Picture 4" descr="A picture containing indoor, sitting&#10;&#10;Description automatically generated">
            <a:extLst>
              <a:ext uri="{FF2B5EF4-FFF2-40B4-BE49-F238E27FC236}">
                <a16:creationId xmlns:a16="http://schemas.microsoft.com/office/drawing/2014/main" id="{545B054D-6ECF-4000-8EF8-BC3E48E1C3F5}"/>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2602903" y="1442838"/>
            <a:ext cx="4953566" cy="5220000"/>
          </a:xfrm>
          <a:prstGeom prst="rect">
            <a:avLst/>
          </a:prstGeom>
        </p:spPr>
      </p:pic>
      <p:pic>
        <p:nvPicPr>
          <p:cNvPr id="6" name="Picture 5" descr="A picture containing indoor, music&#10;&#10;Description automatically generated">
            <a:extLst>
              <a:ext uri="{FF2B5EF4-FFF2-40B4-BE49-F238E27FC236}">
                <a16:creationId xmlns:a16="http://schemas.microsoft.com/office/drawing/2014/main" id="{4AD97BB0-FFE6-4405-8A09-CD9BAAAE88CE}"/>
              </a:ext>
            </a:extLst>
          </p:cNvPr>
          <p:cNvPicPr>
            <a:picLocks noChangeAspect="1"/>
          </p:cNvPicPr>
          <p:nvPr/>
        </p:nvPicPr>
        <p:blipFill rotWithShape="1">
          <a:blip r:embed="rId5" cstate="screen">
            <a:alphaModFix/>
            <a:extLst>
              <a:ext uri="{28A0092B-C50C-407E-A947-70E740481C1C}">
                <a14:useLocalDpi xmlns:a14="http://schemas.microsoft.com/office/drawing/2010/main"/>
              </a:ext>
            </a:extLst>
          </a:blip>
          <a:srcRect/>
          <a:stretch/>
        </p:blipFill>
        <p:spPr>
          <a:xfrm rot="21410991">
            <a:off x="4000298" y="1485105"/>
            <a:ext cx="3637841" cy="3642607"/>
          </a:xfrm>
          <a:prstGeom prst="ellipse">
            <a:avLst/>
          </a:prstGeom>
        </p:spPr>
      </p:pic>
      <p:pic>
        <p:nvPicPr>
          <p:cNvPr id="7" name="Picture 6">
            <a:extLst>
              <a:ext uri="{FF2B5EF4-FFF2-40B4-BE49-F238E27FC236}">
                <a16:creationId xmlns:a16="http://schemas.microsoft.com/office/drawing/2014/main" id="{C8CB8D8C-497D-4209-85D8-EE243760F1F8}"/>
              </a:ext>
            </a:extLst>
          </p:cNvPr>
          <p:cNvPicPr>
            <a:picLocks noChangeAspect="1"/>
          </p:cNvPicPr>
          <p:nvPr/>
        </p:nvPicPr>
        <p:blipFill rotWithShape="1">
          <a:blip r:embed="rId6" cstate="screen">
            <a:alphaModFix/>
            <a:extLst>
              <a:ext uri="{28A0092B-C50C-407E-A947-70E740481C1C}">
                <a14:useLocalDpi xmlns:a14="http://schemas.microsoft.com/office/drawing/2010/main"/>
              </a:ext>
            </a:extLst>
          </a:blip>
          <a:srcRect/>
          <a:stretch/>
        </p:blipFill>
        <p:spPr>
          <a:xfrm rot="21359559">
            <a:off x="4867229" y="2285123"/>
            <a:ext cx="1968527" cy="1960880"/>
          </a:xfrm>
          <a:prstGeom prst="rect">
            <a:avLst/>
          </a:prstGeom>
        </p:spPr>
      </p:pic>
      <p:pic>
        <p:nvPicPr>
          <p:cNvPr id="8" name="Picture 7" descr="A picture containing outdoor, sitting, tree&#10;&#10;Description automatically generated">
            <a:extLst>
              <a:ext uri="{FF2B5EF4-FFF2-40B4-BE49-F238E27FC236}">
                <a16:creationId xmlns:a16="http://schemas.microsoft.com/office/drawing/2014/main" id="{F30A69AF-1320-4F84-A1A5-43CB9F9B68CB}"/>
              </a:ext>
            </a:extLst>
          </p:cNvPr>
          <p:cNvPicPr>
            <a:picLocks noChangeAspect="1"/>
          </p:cNvPicPr>
          <p:nvPr/>
        </p:nvPicPr>
        <p:blipFill rotWithShape="1">
          <a:blip r:embed="rId7" cstate="screen">
            <a:alphaModFix/>
            <a:extLst>
              <a:ext uri="{28A0092B-C50C-407E-A947-70E740481C1C}">
                <a14:useLocalDpi xmlns:a14="http://schemas.microsoft.com/office/drawing/2010/main"/>
              </a:ext>
            </a:extLst>
          </a:blip>
          <a:srcRect/>
          <a:stretch/>
        </p:blipFill>
        <p:spPr>
          <a:xfrm>
            <a:off x="4743236" y="3531865"/>
            <a:ext cx="521208" cy="519184"/>
          </a:xfrm>
          <a:prstGeom prst="rect">
            <a:avLst/>
          </a:prstGeom>
        </p:spPr>
      </p:pic>
      <p:pic>
        <p:nvPicPr>
          <p:cNvPr id="12" name="Picture 11">
            <a:extLst>
              <a:ext uri="{FF2B5EF4-FFF2-40B4-BE49-F238E27FC236}">
                <a16:creationId xmlns:a16="http://schemas.microsoft.com/office/drawing/2014/main" id="{5DA29493-AE18-4545-B0DE-F558A78C8A16}"/>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9618484" y="0"/>
            <a:ext cx="2076236" cy="2076236"/>
          </a:xfrm>
          <a:prstGeom prst="rect">
            <a:avLst/>
          </a:prstGeom>
        </p:spPr>
      </p:pic>
      <p:sp>
        <p:nvSpPr>
          <p:cNvPr id="13" name="TextBox 12">
            <a:extLst>
              <a:ext uri="{FF2B5EF4-FFF2-40B4-BE49-F238E27FC236}">
                <a16:creationId xmlns:a16="http://schemas.microsoft.com/office/drawing/2014/main" id="{0A0D9161-48AC-433F-BE65-E447DD93CC13}"/>
              </a:ext>
            </a:extLst>
          </p:cNvPr>
          <p:cNvSpPr txBox="1"/>
          <p:nvPr/>
        </p:nvSpPr>
        <p:spPr>
          <a:xfrm>
            <a:off x="9142768" y="2519991"/>
            <a:ext cx="3027331" cy="646331"/>
          </a:xfrm>
          <a:prstGeom prst="rect">
            <a:avLst/>
          </a:prstGeom>
          <a:noFill/>
        </p:spPr>
        <p:txBody>
          <a:bodyPr wrap="square" rtlCol="0">
            <a:spAutoFit/>
          </a:bodyPr>
          <a:lstStyle/>
          <a:p>
            <a:r>
              <a:rPr lang="en-US">
                <a:latin typeface="Arial" panose="020B0604020202020204" pitchFamily="34" charset="0"/>
                <a:cs typeface="Arial" panose="020B0604020202020204" pitchFamily="34" charset="0"/>
              </a:rPr>
              <a:t>Ultra-Widefield Module (102°)</a:t>
            </a:r>
            <a:endParaRPr lang="de-DE">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C891FE4C-CC1C-4B62-A4F8-3D6ED7C41B1C}"/>
              </a:ext>
            </a:extLst>
          </p:cNvPr>
          <p:cNvSpPr txBox="1"/>
          <p:nvPr/>
        </p:nvSpPr>
        <p:spPr>
          <a:xfrm>
            <a:off x="9156778" y="2525111"/>
            <a:ext cx="2539031" cy="369332"/>
          </a:xfrm>
          <a:prstGeom prst="rect">
            <a:avLst/>
          </a:prstGeom>
          <a:noFill/>
        </p:spPr>
        <p:txBody>
          <a:bodyPr wrap="square" rtlCol="0">
            <a:spAutoFit/>
          </a:bodyPr>
          <a:lstStyle/>
          <a:p>
            <a:r>
              <a:rPr lang="en-US">
                <a:latin typeface="Arial" panose="020B0604020202020204" pitchFamily="34" charset="0"/>
                <a:cs typeface="Arial" panose="020B0604020202020204" pitchFamily="34" charset="0"/>
              </a:rPr>
              <a:t>Widefield Module (55°)</a:t>
            </a:r>
            <a:endParaRPr lang="de-DE">
              <a:latin typeface="Arial" panose="020B0604020202020204" pitchFamily="34" charset="0"/>
              <a:cs typeface="Arial" panose="020B0604020202020204" pitchFamily="34" charset="0"/>
            </a:endParaRPr>
          </a:p>
        </p:txBody>
      </p:sp>
      <p:pic>
        <p:nvPicPr>
          <p:cNvPr id="16" name="Picture 15">
            <a:extLst>
              <a:ext uri="{FF2B5EF4-FFF2-40B4-BE49-F238E27FC236}">
                <a16:creationId xmlns:a16="http://schemas.microsoft.com/office/drawing/2014/main" id="{EB49E1B8-798C-41D1-973B-8E8802051D2F}"/>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10107795" y="4652248"/>
            <a:ext cx="1097611" cy="1145333"/>
          </a:xfrm>
          <a:prstGeom prst="rect">
            <a:avLst/>
          </a:prstGeom>
        </p:spPr>
      </p:pic>
      <p:pic>
        <p:nvPicPr>
          <p:cNvPr id="18" name="Picture 17">
            <a:extLst>
              <a:ext uri="{FF2B5EF4-FFF2-40B4-BE49-F238E27FC236}">
                <a16:creationId xmlns:a16="http://schemas.microsoft.com/office/drawing/2014/main" id="{177F7904-B37F-4B6A-8638-8EBB77D6533B}"/>
              </a:ext>
            </a:extLst>
          </p:cNvPr>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10107795" y="4957442"/>
            <a:ext cx="1097280" cy="840139"/>
          </a:xfrm>
          <a:prstGeom prst="rect">
            <a:avLst/>
          </a:prstGeom>
        </p:spPr>
      </p:pic>
      <p:sp>
        <p:nvSpPr>
          <p:cNvPr id="19" name="TextBox 18">
            <a:extLst>
              <a:ext uri="{FF2B5EF4-FFF2-40B4-BE49-F238E27FC236}">
                <a16:creationId xmlns:a16="http://schemas.microsoft.com/office/drawing/2014/main" id="{EB1B6C79-95E5-491A-B8E8-292F23CE239B}"/>
              </a:ext>
            </a:extLst>
          </p:cNvPr>
          <p:cNvSpPr txBox="1"/>
          <p:nvPr/>
        </p:nvSpPr>
        <p:spPr>
          <a:xfrm>
            <a:off x="9255480" y="2501094"/>
            <a:ext cx="2748195" cy="369332"/>
          </a:xfrm>
          <a:prstGeom prst="rect">
            <a:avLst/>
          </a:prstGeom>
          <a:noFill/>
        </p:spPr>
        <p:txBody>
          <a:bodyPr wrap="square" rtlCol="0">
            <a:spAutoFit/>
          </a:bodyPr>
          <a:lstStyle/>
          <a:p>
            <a:r>
              <a:rPr lang="en-US">
                <a:latin typeface="Arial" panose="020B0604020202020204" pitchFamily="34" charset="0"/>
                <a:cs typeface="Arial" panose="020B0604020202020204" pitchFamily="34" charset="0"/>
              </a:rPr>
              <a:t>Standard objective (30°)</a:t>
            </a:r>
            <a:endParaRPr lang="de-DE">
              <a:latin typeface="Arial" panose="020B0604020202020204" pitchFamily="34" charset="0"/>
              <a:cs typeface="Arial" panose="020B0604020202020204" pitchFamily="34" charset="0"/>
            </a:endParaRPr>
          </a:p>
        </p:txBody>
      </p:sp>
      <p:sp>
        <p:nvSpPr>
          <p:cNvPr id="20" name="TextBox 19">
            <a:extLst>
              <a:ext uri="{FF2B5EF4-FFF2-40B4-BE49-F238E27FC236}">
                <a16:creationId xmlns:a16="http://schemas.microsoft.com/office/drawing/2014/main" id="{F6674249-5275-4EB1-9FE9-5FC5BDB904F7}"/>
              </a:ext>
            </a:extLst>
          </p:cNvPr>
          <p:cNvSpPr txBox="1"/>
          <p:nvPr/>
        </p:nvSpPr>
        <p:spPr>
          <a:xfrm>
            <a:off x="9232257" y="2502956"/>
            <a:ext cx="2284717" cy="646331"/>
          </a:xfrm>
          <a:prstGeom prst="rect">
            <a:avLst/>
          </a:prstGeom>
          <a:noFill/>
        </p:spPr>
        <p:txBody>
          <a:bodyPr wrap="square" rtlCol="0">
            <a:spAutoFit/>
          </a:bodyPr>
          <a:lstStyle/>
          <a:p>
            <a:r>
              <a:rPr lang="en-US">
                <a:latin typeface="Arial" panose="020B0604020202020204" pitchFamily="34" charset="0"/>
                <a:cs typeface="Arial" panose="020B0604020202020204" pitchFamily="34" charset="0"/>
              </a:rPr>
              <a:t>High Magnification Module (8°)</a:t>
            </a:r>
            <a:endParaRPr lang="de-DE">
              <a:latin typeface="Arial" panose="020B0604020202020204" pitchFamily="34" charset="0"/>
              <a:cs typeface="Arial" panose="020B0604020202020204" pitchFamily="34" charset="0"/>
            </a:endParaRPr>
          </a:p>
        </p:txBody>
      </p:sp>
      <p:pic>
        <p:nvPicPr>
          <p:cNvPr id="22" name="Picture 21">
            <a:extLst>
              <a:ext uri="{FF2B5EF4-FFF2-40B4-BE49-F238E27FC236}">
                <a16:creationId xmlns:a16="http://schemas.microsoft.com/office/drawing/2014/main" id="{6DEA5FC7-3B7B-4F14-99D4-0B0B8109CF0D}"/>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10107795" y="4818926"/>
            <a:ext cx="1097280" cy="978655"/>
          </a:xfrm>
          <a:prstGeom prst="rect">
            <a:avLst/>
          </a:prstGeom>
        </p:spPr>
      </p:pic>
      <p:pic>
        <p:nvPicPr>
          <p:cNvPr id="24" name="Picture 23">
            <a:extLst>
              <a:ext uri="{FF2B5EF4-FFF2-40B4-BE49-F238E27FC236}">
                <a16:creationId xmlns:a16="http://schemas.microsoft.com/office/drawing/2014/main" id="{6A70E2D1-6BC5-4993-B2C0-FC7ADC129845}"/>
              </a:ext>
            </a:extLst>
          </p:cNvPr>
          <p:cNvPicPr>
            <a:picLocks noChangeAspect="1"/>
          </p:cNvPicPr>
          <p:nvPr/>
        </p:nvPicPr>
        <p:blipFill>
          <a:blip r:embed="rId12" cstate="screen">
            <a:extLst>
              <a:ext uri="{28A0092B-C50C-407E-A947-70E740481C1C}">
                <a14:useLocalDpi xmlns:a14="http://schemas.microsoft.com/office/drawing/2010/main"/>
              </a:ext>
            </a:extLst>
          </a:blip>
          <a:stretch>
            <a:fillRect/>
          </a:stretch>
        </p:blipFill>
        <p:spPr>
          <a:xfrm>
            <a:off x="10201856" y="4312391"/>
            <a:ext cx="1097280" cy="1411758"/>
          </a:xfrm>
          <a:prstGeom prst="rect">
            <a:avLst/>
          </a:prstGeom>
        </p:spPr>
      </p:pic>
      <p:sp>
        <p:nvSpPr>
          <p:cNvPr id="25" name="TextBox 24">
            <a:extLst>
              <a:ext uri="{FF2B5EF4-FFF2-40B4-BE49-F238E27FC236}">
                <a16:creationId xmlns:a16="http://schemas.microsoft.com/office/drawing/2014/main" id="{CD0BBBE7-D120-49C1-88EF-A0DB874E8CA6}"/>
              </a:ext>
            </a:extLst>
          </p:cNvPr>
          <p:cNvSpPr txBox="1"/>
          <p:nvPr/>
        </p:nvSpPr>
        <p:spPr>
          <a:xfrm>
            <a:off x="9155809" y="2500827"/>
            <a:ext cx="2822206" cy="369332"/>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Anterior Segment Module</a:t>
            </a:r>
            <a:endParaRPr lang="de-DE" dirty="0">
              <a:latin typeface="Arial" panose="020B0604020202020204" pitchFamily="34" charset="0"/>
              <a:cs typeface="Arial" panose="020B0604020202020204" pitchFamily="34" charset="0"/>
            </a:endParaRPr>
          </a:p>
        </p:txBody>
      </p:sp>
      <p:pic>
        <p:nvPicPr>
          <p:cNvPr id="27" name="Picture 26">
            <a:extLst>
              <a:ext uri="{FF2B5EF4-FFF2-40B4-BE49-F238E27FC236}">
                <a16:creationId xmlns:a16="http://schemas.microsoft.com/office/drawing/2014/main" id="{D049DF6D-94E2-4306-B015-0C52D5D4F50A}"/>
              </a:ext>
            </a:extLst>
          </p:cNvPr>
          <p:cNvPicPr>
            <a:picLocks noChangeAspect="1"/>
          </p:cNvPicPr>
          <p:nvPr/>
        </p:nvPicPr>
        <p:blipFill>
          <a:blip r:embed="rId13">
            <a:extLst>
              <a:ext uri="{28A0092B-C50C-407E-A947-70E740481C1C}">
                <a14:useLocalDpi xmlns:a14="http://schemas.microsoft.com/office/drawing/2010/main"/>
              </a:ext>
            </a:extLst>
          </a:blip>
          <a:stretch>
            <a:fillRect/>
          </a:stretch>
        </p:blipFill>
        <p:spPr>
          <a:xfrm>
            <a:off x="275701" y="2378910"/>
            <a:ext cx="8921898" cy="2093655"/>
          </a:xfrm>
          <a:prstGeom prst="rect">
            <a:avLst/>
          </a:prstGeom>
        </p:spPr>
      </p:pic>
      <p:pic>
        <p:nvPicPr>
          <p:cNvPr id="21" name="Picture 20" descr="A picture containing outdoor, sitting, tree&#10;&#10;Description automatically generated">
            <a:extLst>
              <a:ext uri="{FF2B5EF4-FFF2-40B4-BE49-F238E27FC236}">
                <a16:creationId xmlns:a16="http://schemas.microsoft.com/office/drawing/2014/main" id="{6ED1DAEF-65C3-4B9C-B891-90E87E7C9391}"/>
              </a:ext>
            </a:extLst>
          </p:cNvPr>
          <p:cNvPicPr>
            <a:picLocks noChangeAspect="1"/>
          </p:cNvPicPr>
          <p:nvPr/>
        </p:nvPicPr>
        <p:blipFill rotWithShape="1">
          <a:blip r:embed="rId14" cstate="screen">
            <a:alphaModFix/>
            <a:extLst>
              <a:ext uri="{28A0092B-C50C-407E-A947-70E740481C1C}">
                <a14:useLocalDpi xmlns:a14="http://schemas.microsoft.com/office/drawing/2010/main"/>
              </a:ext>
            </a:extLst>
          </a:blip>
          <a:srcRect/>
          <a:stretch/>
        </p:blipFill>
        <p:spPr>
          <a:xfrm>
            <a:off x="2602899" y="1453639"/>
            <a:ext cx="5240353" cy="5220000"/>
          </a:xfrm>
          <a:prstGeom prst="rect">
            <a:avLst/>
          </a:prstGeom>
        </p:spPr>
      </p:pic>
      <p:sp>
        <p:nvSpPr>
          <p:cNvPr id="3" name="Textfeld 2">
            <a:extLst>
              <a:ext uri="{FF2B5EF4-FFF2-40B4-BE49-F238E27FC236}">
                <a16:creationId xmlns:a16="http://schemas.microsoft.com/office/drawing/2014/main" id="{7E072793-DC92-4F37-B727-4C119B731026}"/>
              </a:ext>
            </a:extLst>
          </p:cNvPr>
          <p:cNvSpPr txBox="1"/>
          <p:nvPr/>
        </p:nvSpPr>
        <p:spPr>
          <a:xfrm>
            <a:off x="-1491" y="6182561"/>
            <a:ext cx="2540000" cy="584775"/>
          </a:xfrm>
          <a:prstGeom prst="rect">
            <a:avLst/>
          </a:prstGeom>
          <a:noFill/>
        </p:spPr>
        <p:txBody>
          <a:bodyPr wrap="square" lIns="91440" tIns="45720" rIns="91440" bIns="45720" rtlCol="0" anchor="t">
            <a:spAutoFit/>
          </a:bodyPr>
          <a:lstStyle/>
          <a:p>
            <a:r>
              <a:rPr lang="en-US" sz="800" dirty="0">
                <a:latin typeface="Arial" panose="020B0604020202020204" pitchFamily="34" charset="0"/>
                <a:cs typeface="Arial" panose="020B0604020202020204" pitchFamily="34" charset="0"/>
              </a:rPr>
              <a:t>Courtesy:</a:t>
            </a:r>
          </a:p>
          <a:p>
            <a:r>
              <a:rPr lang="en-US" sz="800" dirty="0">
                <a:latin typeface="Arial"/>
                <a:cs typeface="Arial"/>
              </a:rPr>
              <a:t>ASM image: Courtesy Prof. Kruse, Prof. </a:t>
            </a:r>
            <a:r>
              <a:rPr lang="en-US" sz="800" dirty="0" err="1">
                <a:latin typeface="Arial"/>
                <a:cs typeface="Arial"/>
              </a:rPr>
              <a:t>Mardin</a:t>
            </a:r>
            <a:r>
              <a:rPr lang="en-US" sz="800" dirty="0">
                <a:latin typeface="Arial"/>
                <a:cs typeface="Arial"/>
              </a:rPr>
              <a:t>, </a:t>
            </a:r>
            <a:br>
              <a:rPr lang="en-US" sz="800" dirty="0">
                <a:latin typeface="Arial" panose="020B0604020202020204" pitchFamily="34" charset="0"/>
                <a:cs typeface="Arial" panose="020B0604020202020204" pitchFamily="34" charset="0"/>
              </a:rPr>
            </a:br>
            <a:r>
              <a:rPr lang="en-US" sz="800" dirty="0">
                <a:latin typeface="Arial"/>
                <a:cs typeface="Arial"/>
              </a:rPr>
              <a:t>Dr. </a:t>
            </a:r>
            <a:r>
              <a:rPr lang="en-US" sz="800" dirty="0" err="1">
                <a:latin typeface="Arial"/>
                <a:cs typeface="Arial"/>
              </a:rPr>
              <a:t>Tornow</a:t>
            </a:r>
            <a:r>
              <a:rPr lang="en-US" sz="800" dirty="0">
                <a:latin typeface="Arial"/>
                <a:cs typeface="Arial"/>
              </a:rPr>
              <a:t>, University Clinic Erlangen, Germany</a:t>
            </a:r>
          </a:p>
          <a:p>
            <a:r>
              <a:rPr lang="en-US" sz="800" dirty="0">
                <a:latin typeface="Arial" panose="020B0604020202020204" pitchFamily="34" charset="0"/>
                <a:cs typeface="Arial" panose="020B0604020202020204" pitchFamily="34" charset="0"/>
              </a:rPr>
              <a:t>Others: Heidelberg Engineering GmbH</a:t>
            </a:r>
            <a:endParaRPr lang="de-DE" sz="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662368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xit" presetSubtype="0" fill="hold" grpId="0" nodeType="withEffect">
                                  <p:stCondLst>
                                    <p:cond delay="0"/>
                                  </p:stCondLst>
                                  <p:childTnLst>
                                    <p:animEffect transition="out" filter="fade">
                                      <p:cBhvr>
                                        <p:cTn id="9" dur="500"/>
                                        <p:tgtEl>
                                          <p:spTgt spid="13"/>
                                        </p:tgtEl>
                                      </p:cBhvr>
                                    </p:animEffect>
                                    <p:set>
                                      <p:cBhvr>
                                        <p:cTn id="10" dur="1" fill="hold">
                                          <p:stCondLst>
                                            <p:cond delay="499"/>
                                          </p:stCondLst>
                                        </p:cTn>
                                        <p:tgtEl>
                                          <p:spTgt spid="13"/>
                                        </p:tgtEl>
                                        <p:attrNameLst>
                                          <p:attrName>style.visibility</p:attrName>
                                        </p:attrNameLst>
                                      </p:cBhvr>
                                      <p:to>
                                        <p:strVal val="hidden"/>
                                      </p:to>
                                    </p:set>
                                  </p:childTnLst>
                                </p:cTn>
                              </p:par>
                              <p:par>
                                <p:cTn id="11" presetID="10" presetClass="exit" presetSubtype="0" fill="hold" nodeType="withEffect">
                                  <p:stCondLst>
                                    <p:cond delay="0"/>
                                  </p:stCondLst>
                                  <p:childTnLst>
                                    <p:animEffect transition="out" filter="fade">
                                      <p:cBhvr>
                                        <p:cTn id="12" dur="500"/>
                                        <p:tgtEl>
                                          <p:spTgt spid="10"/>
                                        </p:tgtEl>
                                      </p:cBhvr>
                                    </p:animEffect>
                                    <p:set>
                                      <p:cBhvr>
                                        <p:cTn id="13" dur="1" fill="hold">
                                          <p:stCondLst>
                                            <p:cond delay="499"/>
                                          </p:stCondLst>
                                        </p:cTn>
                                        <p:tgtEl>
                                          <p:spTgt spid="10"/>
                                        </p:tgtEl>
                                        <p:attrNameLst>
                                          <p:attrName>style.visibility</p:attrName>
                                        </p:attrNameLst>
                                      </p:cBhvr>
                                      <p:to>
                                        <p:strVal val="hidden"/>
                                      </p:to>
                                    </p:set>
                                  </p:childTnLst>
                                </p:cTn>
                              </p:par>
                              <p:par>
                                <p:cTn id="14" presetID="10" presetClass="entr" presetSubtype="0" fill="hold" grpId="0" nodeType="withEffect">
                                  <p:stCondLst>
                                    <p:cond delay="0"/>
                                  </p:stCondLst>
                                  <p:childTnLst>
                                    <p:set>
                                      <p:cBhvr>
                                        <p:cTn id="15" dur="1" fill="hold">
                                          <p:stCondLst>
                                            <p:cond delay="0"/>
                                          </p:stCondLst>
                                        </p:cTn>
                                        <p:tgtEl>
                                          <p:spTgt spid="14"/>
                                        </p:tgtEl>
                                        <p:attrNameLst>
                                          <p:attrName>style.visibility</p:attrName>
                                        </p:attrNameLst>
                                      </p:cBhvr>
                                      <p:to>
                                        <p:strVal val="visible"/>
                                      </p:to>
                                    </p:set>
                                    <p:animEffect transition="in" filter="fade">
                                      <p:cBhvr>
                                        <p:cTn id="16" dur="500"/>
                                        <p:tgtEl>
                                          <p:spTgt spid="14"/>
                                        </p:tgtEl>
                                      </p:cBhvr>
                                    </p:animEffect>
                                  </p:childTnLst>
                                </p:cTn>
                              </p:par>
                              <p:par>
                                <p:cTn id="17" presetID="10" presetClass="entr" presetSubtype="0" fill="hold" nodeType="withEffect">
                                  <p:stCondLst>
                                    <p:cond delay="0"/>
                                  </p:stCondLst>
                                  <p:childTnLst>
                                    <p:set>
                                      <p:cBhvr>
                                        <p:cTn id="18" dur="1" fill="hold">
                                          <p:stCondLst>
                                            <p:cond delay="0"/>
                                          </p:stCondLst>
                                        </p:cTn>
                                        <p:tgtEl>
                                          <p:spTgt spid="16"/>
                                        </p:tgtEl>
                                        <p:attrNameLst>
                                          <p:attrName>style.visibility</p:attrName>
                                        </p:attrNameLst>
                                      </p:cBhvr>
                                      <p:to>
                                        <p:strVal val="visible"/>
                                      </p:to>
                                    </p:set>
                                    <p:animEffect transition="in" filter="fade">
                                      <p:cBhvr>
                                        <p:cTn id="19" dur="500"/>
                                        <p:tgtEl>
                                          <p:spTgt spid="16"/>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7"/>
                                        </p:tgtEl>
                                        <p:attrNameLst>
                                          <p:attrName>style.visibility</p:attrName>
                                        </p:attrNameLst>
                                      </p:cBhvr>
                                      <p:to>
                                        <p:strVal val="visible"/>
                                      </p:to>
                                    </p:set>
                                    <p:animEffect transition="in" filter="fade">
                                      <p:cBhvr>
                                        <p:cTn id="24" dur="500"/>
                                        <p:tgtEl>
                                          <p:spTgt spid="7"/>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19"/>
                                        </p:tgtEl>
                                        <p:attrNameLst>
                                          <p:attrName>style.visibility</p:attrName>
                                        </p:attrNameLst>
                                      </p:cBhvr>
                                      <p:to>
                                        <p:strVal val="visible"/>
                                      </p:to>
                                    </p:set>
                                    <p:animEffect transition="in" filter="fade">
                                      <p:cBhvr>
                                        <p:cTn id="27" dur="500"/>
                                        <p:tgtEl>
                                          <p:spTgt spid="19"/>
                                        </p:tgtEl>
                                      </p:cBhvr>
                                    </p:animEffect>
                                  </p:childTnLst>
                                </p:cTn>
                              </p:par>
                              <p:par>
                                <p:cTn id="28" presetID="10" presetClass="entr" presetSubtype="0" fill="hold" nodeType="withEffect">
                                  <p:stCondLst>
                                    <p:cond delay="0"/>
                                  </p:stCondLst>
                                  <p:childTnLst>
                                    <p:set>
                                      <p:cBhvr>
                                        <p:cTn id="29" dur="1" fill="hold">
                                          <p:stCondLst>
                                            <p:cond delay="0"/>
                                          </p:stCondLst>
                                        </p:cTn>
                                        <p:tgtEl>
                                          <p:spTgt spid="18"/>
                                        </p:tgtEl>
                                        <p:attrNameLst>
                                          <p:attrName>style.visibility</p:attrName>
                                        </p:attrNameLst>
                                      </p:cBhvr>
                                      <p:to>
                                        <p:strVal val="visible"/>
                                      </p:to>
                                    </p:set>
                                    <p:animEffect transition="in" filter="fade">
                                      <p:cBhvr>
                                        <p:cTn id="30" dur="500"/>
                                        <p:tgtEl>
                                          <p:spTgt spid="18"/>
                                        </p:tgtEl>
                                      </p:cBhvr>
                                    </p:animEffect>
                                  </p:childTnLst>
                                </p:cTn>
                              </p:par>
                              <p:par>
                                <p:cTn id="31" presetID="10" presetClass="exit" presetSubtype="0" fill="hold" grpId="1" nodeType="withEffect">
                                  <p:stCondLst>
                                    <p:cond delay="0"/>
                                  </p:stCondLst>
                                  <p:childTnLst>
                                    <p:animEffect transition="out" filter="fade">
                                      <p:cBhvr>
                                        <p:cTn id="32" dur="500"/>
                                        <p:tgtEl>
                                          <p:spTgt spid="14"/>
                                        </p:tgtEl>
                                      </p:cBhvr>
                                    </p:animEffect>
                                    <p:set>
                                      <p:cBhvr>
                                        <p:cTn id="33" dur="1" fill="hold">
                                          <p:stCondLst>
                                            <p:cond delay="499"/>
                                          </p:stCondLst>
                                        </p:cTn>
                                        <p:tgtEl>
                                          <p:spTgt spid="14"/>
                                        </p:tgtEl>
                                        <p:attrNameLst>
                                          <p:attrName>style.visibility</p:attrName>
                                        </p:attrNameLst>
                                      </p:cBhvr>
                                      <p:to>
                                        <p:strVal val="hidden"/>
                                      </p:to>
                                    </p:set>
                                  </p:childTnLst>
                                </p:cTn>
                              </p:par>
                              <p:par>
                                <p:cTn id="34" presetID="10" presetClass="exit" presetSubtype="0" fill="hold" nodeType="withEffect">
                                  <p:stCondLst>
                                    <p:cond delay="0"/>
                                  </p:stCondLst>
                                  <p:childTnLst>
                                    <p:animEffect transition="out" filter="fade">
                                      <p:cBhvr>
                                        <p:cTn id="35" dur="500"/>
                                        <p:tgtEl>
                                          <p:spTgt spid="16"/>
                                        </p:tgtEl>
                                      </p:cBhvr>
                                    </p:animEffect>
                                    <p:set>
                                      <p:cBhvr>
                                        <p:cTn id="36" dur="1" fill="hold">
                                          <p:stCondLst>
                                            <p:cond delay="499"/>
                                          </p:stCondLst>
                                        </p:cTn>
                                        <p:tgtEl>
                                          <p:spTgt spid="16"/>
                                        </p:tgtEl>
                                        <p:attrNameLst>
                                          <p:attrName>style.visibility</p:attrName>
                                        </p:attrNameLst>
                                      </p:cBhvr>
                                      <p:to>
                                        <p:strVal val="hidden"/>
                                      </p:to>
                                    </p:se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nodeType="clickEffect">
                                  <p:stCondLst>
                                    <p:cond delay="0"/>
                                  </p:stCondLst>
                                  <p:childTnLst>
                                    <p:set>
                                      <p:cBhvr>
                                        <p:cTn id="40" dur="1" fill="hold">
                                          <p:stCondLst>
                                            <p:cond delay="0"/>
                                          </p:stCondLst>
                                        </p:cTn>
                                        <p:tgtEl>
                                          <p:spTgt spid="8"/>
                                        </p:tgtEl>
                                        <p:attrNameLst>
                                          <p:attrName>style.visibility</p:attrName>
                                        </p:attrNameLst>
                                      </p:cBhvr>
                                      <p:to>
                                        <p:strVal val="visible"/>
                                      </p:to>
                                    </p:set>
                                    <p:animEffect transition="in" filter="fade">
                                      <p:cBhvr>
                                        <p:cTn id="41" dur="500"/>
                                        <p:tgtEl>
                                          <p:spTgt spid="8"/>
                                        </p:tgtEl>
                                      </p:cBhvr>
                                    </p:animEffect>
                                  </p:childTnLst>
                                </p:cTn>
                              </p:par>
                              <p:par>
                                <p:cTn id="42" presetID="10" presetClass="entr" presetSubtype="0" fill="hold" nodeType="withEffect">
                                  <p:stCondLst>
                                    <p:cond delay="0"/>
                                  </p:stCondLst>
                                  <p:childTnLst>
                                    <p:set>
                                      <p:cBhvr>
                                        <p:cTn id="43" dur="1" fill="hold">
                                          <p:stCondLst>
                                            <p:cond delay="0"/>
                                          </p:stCondLst>
                                        </p:cTn>
                                        <p:tgtEl>
                                          <p:spTgt spid="22"/>
                                        </p:tgtEl>
                                        <p:attrNameLst>
                                          <p:attrName>style.visibility</p:attrName>
                                        </p:attrNameLst>
                                      </p:cBhvr>
                                      <p:to>
                                        <p:strVal val="visible"/>
                                      </p:to>
                                    </p:set>
                                    <p:animEffect transition="in" filter="fade">
                                      <p:cBhvr>
                                        <p:cTn id="44" dur="500"/>
                                        <p:tgtEl>
                                          <p:spTgt spid="22"/>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0"/>
                                        </p:tgtEl>
                                        <p:attrNameLst>
                                          <p:attrName>style.visibility</p:attrName>
                                        </p:attrNameLst>
                                      </p:cBhvr>
                                      <p:to>
                                        <p:strVal val="visible"/>
                                      </p:to>
                                    </p:set>
                                    <p:animEffect transition="in" filter="fade">
                                      <p:cBhvr>
                                        <p:cTn id="47" dur="500"/>
                                        <p:tgtEl>
                                          <p:spTgt spid="20"/>
                                        </p:tgtEl>
                                      </p:cBhvr>
                                    </p:animEffect>
                                  </p:childTnLst>
                                </p:cTn>
                              </p:par>
                              <p:par>
                                <p:cTn id="48" presetID="10" presetClass="exit" presetSubtype="0" fill="hold" grpId="1" nodeType="withEffect">
                                  <p:stCondLst>
                                    <p:cond delay="0"/>
                                  </p:stCondLst>
                                  <p:childTnLst>
                                    <p:animEffect transition="out" filter="fade">
                                      <p:cBhvr>
                                        <p:cTn id="49" dur="500"/>
                                        <p:tgtEl>
                                          <p:spTgt spid="19"/>
                                        </p:tgtEl>
                                      </p:cBhvr>
                                    </p:animEffect>
                                    <p:set>
                                      <p:cBhvr>
                                        <p:cTn id="50" dur="1" fill="hold">
                                          <p:stCondLst>
                                            <p:cond delay="499"/>
                                          </p:stCondLst>
                                        </p:cTn>
                                        <p:tgtEl>
                                          <p:spTgt spid="19"/>
                                        </p:tgtEl>
                                        <p:attrNameLst>
                                          <p:attrName>style.visibility</p:attrName>
                                        </p:attrNameLst>
                                      </p:cBhvr>
                                      <p:to>
                                        <p:strVal val="hidden"/>
                                      </p:to>
                                    </p:se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nodeType="clickEffect">
                                  <p:stCondLst>
                                    <p:cond delay="0"/>
                                  </p:stCondLst>
                                  <p:childTnLst>
                                    <p:set>
                                      <p:cBhvr>
                                        <p:cTn id="54" dur="1" fill="hold">
                                          <p:stCondLst>
                                            <p:cond delay="0"/>
                                          </p:stCondLst>
                                        </p:cTn>
                                        <p:tgtEl>
                                          <p:spTgt spid="21"/>
                                        </p:tgtEl>
                                        <p:attrNameLst>
                                          <p:attrName>style.visibility</p:attrName>
                                        </p:attrNameLst>
                                      </p:cBhvr>
                                      <p:to>
                                        <p:strVal val="visible"/>
                                      </p:to>
                                    </p:set>
                                    <p:animEffect transition="in" filter="fade">
                                      <p:cBhvr>
                                        <p:cTn id="55" dur="200"/>
                                        <p:tgtEl>
                                          <p:spTgt spid="21"/>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nodeType="clickEffect">
                                  <p:stCondLst>
                                    <p:cond delay="0"/>
                                  </p:stCondLst>
                                  <p:childTnLst>
                                    <p:set>
                                      <p:cBhvr>
                                        <p:cTn id="59" dur="1" fill="hold">
                                          <p:stCondLst>
                                            <p:cond delay="0"/>
                                          </p:stCondLst>
                                        </p:cTn>
                                        <p:tgtEl>
                                          <p:spTgt spid="24"/>
                                        </p:tgtEl>
                                        <p:attrNameLst>
                                          <p:attrName>style.visibility</p:attrName>
                                        </p:attrNameLst>
                                      </p:cBhvr>
                                      <p:to>
                                        <p:strVal val="visible"/>
                                      </p:to>
                                    </p:set>
                                    <p:animEffect transition="in" filter="fade">
                                      <p:cBhvr>
                                        <p:cTn id="60" dur="500"/>
                                        <p:tgtEl>
                                          <p:spTgt spid="24"/>
                                        </p:tgtEl>
                                      </p:cBhvr>
                                    </p:animEffect>
                                  </p:childTnLst>
                                </p:cTn>
                              </p:par>
                              <p:par>
                                <p:cTn id="61" presetID="10" presetClass="exit" presetSubtype="0" fill="hold" nodeType="withEffect">
                                  <p:stCondLst>
                                    <p:cond delay="0"/>
                                  </p:stCondLst>
                                  <p:childTnLst>
                                    <p:animEffect transition="out" filter="fade">
                                      <p:cBhvr>
                                        <p:cTn id="62" dur="500"/>
                                        <p:tgtEl>
                                          <p:spTgt spid="21"/>
                                        </p:tgtEl>
                                      </p:cBhvr>
                                    </p:animEffect>
                                    <p:set>
                                      <p:cBhvr>
                                        <p:cTn id="63" dur="1" fill="hold">
                                          <p:stCondLst>
                                            <p:cond delay="499"/>
                                          </p:stCondLst>
                                        </p:cTn>
                                        <p:tgtEl>
                                          <p:spTgt spid="21"/>
                                        </p:tgtEl>
                                        <p:attrNameLst>
                                          <p:attrName>style.visibility</p:attrName>
                                        </p:attrNameLst>
                                      </p:cBhvr>
                                      <p:to>
                                        <p:strVal val="hidden"/>
                                      </p:to>
                                    </p:set>
                                  </p:childTnLst>
                                </p:cTn>
                              </p:par>
                              <p:par>
                                <p:cTn id="64" presetID="10" presetClass="exit" presetSubtype="0" fill="hold" grpId="1" nodeType="withEffect">
                                  <p:stCondLst>
                                    <p:cond delay="0"/>
                                  </p:stCondLst>
                                  <p:childTnLst>
                                    <p:animEffect transition="out" filter="fade">
                                      <p:cBhvr>
                                        <p:cTn id="65" dur="500"/>
                                        <p:tgtEl>
                                          <p:spTgt spid="20"/>
                                        </p:tgtEl>
                                      </p:cBhvr>
                                    </p:animEffect>
                                    <p:set>
                                      <p:cBhvr>
                                        <p:cTn id="66" dur="1" fill="hold">
                                          <p:stCondLst>
                                            <p:cond delay="499"/>
                                          </p:stCondLst>
                                        </p:cTn>
                                        <p:tgtEl>
                                          <p:spTgt spid="20"/>
                                        </p:tgtEl>
                                        <p:attrNameLst>
                                          <p:attrName>style.visibility</p:attrName>
                                        </p:attrNameLst>
                                      </p:cBhvr>
                                      <p:to>
                                        <p:strVal val="hidden"/>
                                      </p:to>
                                    </p:set>
                                  </p:childTnLst>
                                </p:cTn>
                              </p:par>
                              <p:par>
                                <p:cTn id="67" presetID="10" presetClass="entr" presetSubtype="0" fill="hold" grpId="0" nodeType="withEffect">
                                  <p:stCondLst>
                                    <p:cond delay="0"/>
                                  </p:stCondLst>
                                  <p:childTnLst>
                                    <p:set>
                                      <p:cBhvr>
                                        <p:cTn id="68" dur="1" fill="hold">
                                          <p:stCondLst>
                                            <p:cond delay="0"/>
                                          </p:stCondLst>
                                        </p:cTn>
                                        <p:tgtEl>
                                          <p:spTgt spid="25"/>
                                        </p:tgtEl>
                                        <p:attrNameLst>
                                          <p:attrName>style.visibility</p:attrName>
                                        </p:attrNameLst>
                                      </p:cBhvr>
                                      <p:to>
                                        <p:strVal val="visible"/>
                                      </p:to>
                                    </p:set>
                                    <p:animEffect transition="in" filter="fade">
                                      <p:cBhvr>
                                        <p:cTn id="69" dur="500"/>
                                        <p:tgtEl>
                                          <p:spTgt spid="25"/>
                                        </p:tgtEl>
                                      </p:cBhvr>
                                    </p:animEffect>
                                  </p:childTnLst>
                                </p:cTn>
                              </p:par>
                              <p:par>
                                <p:cTn id="70" presetID="10" presetClass="exit" presetSubtype="0" fill="hold" nodeType="withEffect">
                                  <p:stCondLst>
                                    <p:cond delay="0"/>
                                  </p:stCondLst>
                                  <p:childTnLst>
                                    <p:animEffect transition="out" filter="fade">
                                      <p:cBhvr>
                                        <p:cTn id="71" dur="500"/>
                                        <p:tgtEl>
                                          <p:spTgt spid="6"/>
                                        </p:tgtEl>
                                      </p:cBhvr>
                                    </p:animEffect>
                                    <p:set>
                                      <p:cBhvr>
                                        <p:cTn id="72" dur="1" fill="hold">
                                          <p:stCondLst>
                                            <p:cond delay="499"/>
                                          </p:stCondLst>
                                        </p:cTn>
                                        <p:tgtEl>
                                          <p:spTgt spid="6"/>
                                        </p:tgtEl>
                                        <p:attrNameLst>
                                          <p:attrName>style.visibility</p:attrName>
                                        </p:attrNameLst>
                                      </p:cBhvr>
                                      <p:to>
                                        <p:strVal val="hidden"/>
                                      </p:to>
                                    </p:set>
                                  </p:childTnLst>
                                </p:cTn>
                              </p:par>
                              <p:par>
                                <p:cTn id="73" presetID="10" presetClass="exit" presetSubtype="0" fill="hold" nodeType="withEffect">
                                  <p:stCondLst>
                                    <p:cond delay="0"/>
                                  </p:stCondLst>
                                  <p:childTnLst>
                                    <p:animEffect transition="out" filter="fade">
                                      <p:cBhvr>
                                        <p:cTn id="74" dur="500"/>
                                        <p:tgtEl>
                                          <p:spTgt spid="7"/>
                                        </p:tgtEl>
                                      </p:cBhvr>
                                    </p:animEffect>
                                    <p:set>
                                      <p:cBhvr>
                                        <p:cTn id="75" dur="1" fill="hold">
                                          <p:stCondLst>
                                            <p:cond delay="499"/>
                                          </p:stCondLst>
                                        </p:cTn>
                                        <p:tgtEl>
                                          <p:spTgt spid="7"/>
                                        </p:tgtEl>
                                        <p:attrNameLst>
                                          <p:attrName>style.visibility</p:attrName>
                                        </p:attrNameLst>
                                      </p:cBhvr>
                                      <p:to>
                                        <p:strVal val="hidden"/>
                                      </p:to>
                                    </p:set>
                                  </p:childTnLst>
                                </p:cTn>
                              </p:par>
                              <p:par>
                                <p:cTn id="76" presetID="10" presetClass="exit" presetSubtype="0" fill="hold" nodeType="withEffect">
                                  <p:stCondLst>
                                    <p:cond delay="0"/>
                                  </p:stCondLst>
                                  <p:childTnLst>
                                    <p:animEffect transition="out" filter="fade">
                                      <p:cBhvr>
                                        <p:cTn id="77" dur="500"/>
                                        <p:tgtEl>
                                          <p:spTgt spid="8"/>
                                        </p:tgtEl>
                                      </p:cBhvr>
                                    </p:animEffect>
                                    <p:set>
                                      <p:cBhvr>
                                        <p:cTn id="78" dur="1" fill="hold">
                                          <p:stCondLst>
                                            <p:cond delay="499"/>
                                          </p:stCondLst>
                                        </p:cTn>
                                        <p:tgtEl>
                                          <p:spTgt spid="8"/>
                                        </p:tgtEl>
                                        <p:attrNameLst>
                                          <p:attrName>style.visibility</p:attrName>
                                        </p:attrNameLst>
                                      </p:cBhvr>
                                      <p:to>
                                        <p:strVal val="hidden"/>
                                      </p:to>
                                    </p:set>
                                  </p:childTnLst>
                                </p:cTn>
                              </p:par>
                              <p:par>
                                <p:cTn id="79" presetID="10" presetClass="exit" presetSubtype="0" fill="hold" nodeType="withEffect">
                                  <p:stCondLst>
                                    <p:cond delay="0"/>
                                  </p:stCondLst>
                                  <p:childTnLst>
                                    <p:animEffect transition="out" filter="fade">
                                      <p:cBhvr>
                                        <p:cTn id="80" dur="500"/>
                                        <p:tgtEl>
                                          <p:spTgt spid="5"/>
                                        </p:tgtEl>
                                      </p:cBhvr>
                                    </p:animEffect>
                                    <p:set>
                                      <p:cBhvr>
                                        <p:cTn id="81" dur="1" fill="hold">
                                          <p:stCondLst>
                                            <p:cond delay="499"/>
                                          </p:stCondLst>
                                        </p:cTn>
                                        <p:tgtEl>
                                          <p:spTgt spid="5"/>
                                        </p:tgtEl>
                                        <p:attrNameLst>
                                          <p:attrName>style.visibility</p:attrName>
                                        </p:attrNameLst>
                                      </p:cBhvr>
                                      <p:to>
                                        <p:strVal val="hidden"/>
                                      </p:to>
                                    </p:set>
                                  </p:childTnLst>
                                </p:cTn>
                              </p:par>
                              <p:par>
                                <p:cTn id="82" presetID="10" presetClass="entr" presetSubtype="0" fill="hold" nodeType="withEffect">
                                  <p:stCondLst>
                                    <p:cond delay="0"/>
                                  </p:stCondLst>
                                  <p:childTnLst>
                                    <p:set>
                                      <p:cBhvr>
                                        <p:cTn id="83" dur="1" fill="hold">
                                          <p:stCondLst>
                                            <p:cond delay="0"/>
                                          </p:stCondLst>
                                        </p:cTn>
                                        <p:tgtEl>
                                          <p:spTgt spid="27"/>
                                        </p:tgtEl>
                                        <p:attrNameLst>
                                          <p:attrName>style.visibility</p:attrName>
                                        </p:attrNameLst>
                                      </p:cBhvr>
                                      <p:to>
                                        <p:strVal val="visible"/>
                                      </p:to>
                                    </p:set>
                                    <p:animEffect transition="in" filter="fade">
                                      <p:cBhvr>
                                        <p:cTn id="84" dur="500"/>
                                        <p:tgtEl>
                                          <p:spTgt spid="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4" grpId="0"/>
      <p:bldP spid="14" grpId="1"/>
      <p:bldP spid="19" grpId="0"/>
      <p:bldP spid="19" grpId="1"/>
      <p:bldP spid="20" grpId="0"/>
      <p:bldP spid="20" grpId="1"/>
      <p:bldP spid="25" grpId="0"/>
    </p:bldLst>
  </p:timing>
</p:sld>
</file>

<file path=ppt/slides/slide1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3" name="Grafik 2" descr="Ein Bild, das Mikroskop, Objekt enthält.&#10;&#10;Automatisch generierte Beschreibung">
            <a:extLst>
              <a:ext uri="{FF2B5EF4-FFF2-40B4-BE49-F238E27FC236}">
                <a16:creationId xmlns:a16="http://schemas.microsoft.com/office/drawing/2014/main" id="{96436E34-4F47-4286-8D41-EF2FF6875438}"/>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893283" y="1186992"/>
            <a:ext cx="3911838" cy="3931495"/>
          </a:xfrm>
          <a:prstGeom prst="rect">
            <a:avLst/>
          </a:prstGeom>
        </p:spPr>
      </p:pic>
      <p:pic>
        <p:nvPicPr>
          <p:cNvPr id="4" name="Inhaltsplatzhalter 8" descr="Ein Bild, das Objekt enthält.&#10;&#10;Automatisch generierte Beschreibung">
            <a:extLst>
              <a:ext uri="{FF2B5EF4-FFF2-40B4-BE49-F238E27FC236}">
                <a16:creationId xmlns:a16="http://schemas.microsoft.com/office/drawing/2014/main" id="{B196377D-0D59-48D9-98DC-C7CD7FCAC8E9}"/>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317122" y="1948452"/>
            <a:ext cx="3230880" cy="2880360"/>
          </a:xfrm>
        </p:spPr>
      </p:pic>
      <p:pic>
        <p:nvPicPr>
          <p:cNvPr id="5" name="Grafik 4" descr="Ein Bild, das drinnen, sitzend enthält.&#10;&#10;Automatisch generierte Beschreibung">
            <a:extLst>
              <a:ext uri="{FF2B5EF4-FFF2-40B4-BE49-F238E27FC236}">
                <a16:creationId xmlns:a16="http://schemas.microsoft.com/office/drawing/2014/main" id="{4492F023-7DEC-4794-8A00-1A51C2615FD0}"/>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2034621" y="1624602"/>
            <a:ext cx="1795882" cy="3657600"/>
          </a:xfrm>
          <a:prstGeom prst="rect">
            <a:avLst/>
          </a:prstGeom>
        </p:spPr>
      </p:pic>
      <p:pic>
        <p:nvPicPr>
          <p:cNvPr id="6" name="Grafik 5">
            <a:extLst>
              <a:ext uri="{FF2B5EF4-FFF2-40B4-BE49-F238E27FC236}">
                <a16:creationId xmlns:a16="http://schemas.microsoft.com/office/drawing/2014/main" id="{98C2916C-1A17-439F-B38E-61EE0FC92025}"/>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667968" y="2048573"/>
            <a:ext cx="2529189" cy="2640071"/>
          </a:xfrm>
          <a:prstGeom prst="rect">
            <a:avLst/>
          </a:prstGeom>
        </p:spPr>
      </p:pic>
      <p:pic>
        <p:nvPicPr>
          <p:cNvPr id="7" name="Grafik 6">
            <a:extLst>
              <a:ext uri="{FF2B5EF4-FFF2-40B4-BE49-F238E27FC236}">
                <a16:creationId xmlns:a16="http://schemas.microsoft.com/office/drawing/2014/main" id="{46C317F9-1366-4ABA-B3C3-1E250A8CBCE2}"/>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5334000" y="0"/>
            <a:ext cx="6858000" cy="6858000"/>
          </a:xfrm>
          <a:prstGeom prst="rect">
            <a:avLst/>
          </a:prstGeom>
        </p:spPr>
      </p:pic>
      <p:pic>
        <p:nvPicPr>
          <p:cNvPr id="8" name="Grafik 7" descr="Ein Bild, das sitzend, drinnen, oben enthält.&#10;&#10;Automatisch generierte Beschreibung">
            <a:extLst>
              <a:ext uri="{FF2B5EF4-FFF2-40B4-BE49-F238E27FC236}">
                <a16:creationId xmlns:a16="http://schemas.microsoft.com/office/drawing/2014/main" id="{F8D94AF5-FCC4-4CA2-B358-42A7BA87901A}"/>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1681395" y="2349941"/>
            <a:ext cx="2502334" cy="1916788"/>
          </a:xfrm>
          <a:prstGeom prst="rect">
            <a:avLst/>
          </a:prstGeom>
        </p:spPr>
      </p:pic>
      <p:pic>
        <p:nvPicPr>
          <p:cNvPr id="9" name="Grafik 8">
            <a:extLst>
              <a:ext uri="{FF2B5EF4-FFF2-40B4-BE49-F238E27FC236}">
                <a16:creationId xmlns:a16="http://schemas.microsoft.com/office/drawing/2014/main" id="{ECF79EED-557F-4F6A-BCA4-D3CFC66857A8}"/>
              </a:ext>
            </a:extLst>
          </p:cNvPr>
          <p:cNvPicPr>
            <a:picLocks noChangeAspect="1"/>
          </p:cNvPicPr>
          <p:nvPr/>
        </p:nvPicPr>
        <p:blipFill>
          <a:blip r:embed="rId8"/>
          <a:stretch>
            <a:fillRect/>
          </a:stretch>
        </p:blipFill>
        <p:spPr>
          <a:xfrm>
            <a:off x="5334000" y="0"/>
            <a:ext cx="6858000" cy="6858000"/>
          </a:xfrm>
          <a:prstGeom prst="rect">
            <a:avLst/>
          </a:prstGeom>
        </p:spPr>
      </p:pic>
      <p:pic>
        <p:nvPicPr>
          <p:cNvPr id="10" name="Grafik 9">
            <a:extLst>
              <a:ext uri="{FF2B5EF4-FFF2-40B4-BE49-F238E27FC236}">
                <a16:creationId xmlns:a16="http://schemas.microsoft.com/office/drawing/2014/main" id="{E42DC2C3-59FA-4CBC-9D41-3ECDE355997B}"/>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5334000" y="0"/>
            <a:ext cx="6858000" cy="6858000"/>
          </a:xfrm>
          <a:prstGeom prst="rect">
            <a:avLst/>
          </a:prstGeom>
        </p:spPr>
      </p:pic>
      <p:pic>
        <p:nvPicPr>
          <p:cNvPr id="11" name="Grafik 10">
            <a:extLst>
              <a:ext uri="{FF2B5EF4-FFF2-40B4-BE49-F238E27FC236}">
                <a16:creationId xmlns:a16="http://schemas.microsoft.com/office/drawing/2014/main" id="{BB7271F0-AE85-485C-B88A-7E5EC227ED3B}"/>
              </a:ext>
            </a:extLst>
          </p:cNvPr>
          <p:cNvPicPr>
            <a:picLocks noChangeAspect="1"/>
          </p:cNvPicPr>
          <p:nvPr/>
        </p:nvPicPr>
        <p:blipFill>
          <a:blip r:embed="rId10"/>
          <a:stretch>
            <a:fillRect/>
          </a:stretch>
        </p:blipFill>
        <p:spPr>
          <a:xfrm>
            <a:off x="5334000" y="0"/>
            <a:ext cx="6840000" cy="6840000"/>
          </a:xfrm>
          <a:prstGeom prst="rect">
            <a:avLst/>
          </a:prstGeom>
        </p:spPr>
      </p:pic>
      <p:pic>
        <p:nvPicPr>
          <p:cNvPr id="12" name="Inhaltsplatzhalter 8" descr="Ein Bild, das Objekt enthält.&#10;&#10;Automatisch generierte Beschreibung">
            <a:extLst>
              <a:ext uri="{FF2B5EF4-FFF2-40B4-BE49-F238E27FC236}">
                <a16:creationId xmlns:a16="http://schemas.microsoft.com/office/drawing/2014/main" id="{B019570B-0994-424B-B83B-4F7A3924C322}"/>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1587507" y="2148900"/>
            <a:ext cx="2690110" cy="2399286"/>
          </a:xfrm>
          <a:prstGeom prst="rect">
            <a:avLst/>
          </a:prstGeom>
        </p:spPr>
      </p:pic>
      <p:sp>
        <p:nvSpPr>
          <p:cNvPr id="13" name="Textfeld 12">
            <a:extLst>
              <a:ext uri="{FF2B5EF4-FFF2-40B4-BE49-F238E27FC236}">
                <a16:creationId xmlns:a16="http://schemas.microsoft.com/office/drawing/2014/main" id="{5FB8F849-9A02-40A2-9481-9EF85A925794}"/>
              </a:ext>
            </a:extLst>
          </p:cNvPr>
          <p:cNvSpPr txBox="1"/>
          <p:nvPr/>
        </p:nvSpPr>
        <p:spPr>
          <a:xfrm>
            <a:off x="-18383" y="4330005"/>
            <a:ext cx="4132681" cy="523220"/>
          </a:xfrm>
          <a:prstGeom prst="rect">
            <a:avLst/>
          </a:prstGeom>
          <a:noFill/>
        </p:spPr>
        <p:txBody>
          <a:bodyPr wrap="square" rtlCol="0">
            <a:spAutoFit/>
          </a:bodyPr>
          <a:lstStyle/>
          <a:p>
            <a:endParaRPr lang="en-US" sz="2800">
              <a:latin typeface="Arial" panose="020B0604020202020204" pitchFamily="34" charset="0"/>
              <a:cs typeface="Arial" panose="020B0604020202020204" pitchFamily="34" charset="0"/>
            </a:endParaRPr>
          </a:p>
        </p:txBody>
      </p:sp>
      <p:sp>
        <p:nvSpPr>
          <p:cNvPr id="18" name="Textfeld 17">
            <a:extLst>
              <a:ext uri="{FF2B5EF4-FFF2-40B4-BE49-F238E27FC236}">
                <a16:creationId xmlns:a16="http://schemas.microsoft.com/office/drawing/2014/main" id="{50A09632-ED4F-4E37-A0E0-333F1625616E}"/>
              </a:ext>
            </a:extLst>
          </p:cNvPr>
          <p:cNvSpPr txBox="1"/>
          <p:nvPr/>
        </p:nvSpPr>
        <p:spPr>
          <a:xfrm>
            <a:off x="4743450" y="-1623060"/>
            <a:ext cx="184731" cy="369332"/>
          </a:xfrm>
          <a:prstGeom prst="rect">
            <a:avLst/>
          </a:prstGeom>
          <a:noFill/>
        </p:spPr>
        <p:txBody>
          <a:bodyPr wrap="none" rtlCol="0">
            <a:spAutoFit/>
          </a:bodyPr>
          <a:lstStyle/>
          <a:p>
            <a:endParaRPr lang="en-US">
              <a:latin typeface="Arial" panose="020B0604020202020204" pitchFamily="34" charset="0"/>
              <a:cs typeface="Arial" panose="020B0604020202020204" pitchFamily="34" charset="0"/>
            </a:endParaRPr>
          </a:p>
        </p:txBody>
      </p:sp>
      <p:sp>
        <p:nvSpPr>
          <p:cNvPr id="19" name="Textfeld 18">
            <a:extLst>
              <a:ext uri="{FF2B5EF4-FFF2-40B4-BE49-F238E27FC236}">
                <a16:creationId xmlns:a16="http://schemas.microsoft.com/office/drawing/2014/main" id="{B575A28B-264A-4BE8-B697-810C1F6770F5}"/>
              </a:ext>
            </a:extLst>
          </p:cNvPr>
          <p:cNvSpPr txBox="1"/>
          <p:nvPr/>
        </p:nvSpPr>
        <p:spPr>
          <a:xfrm>
            <a:off x="1757401" y="5233398"/>
            <a:ext cx="2350322" cy="707886"/>
          </a:xfrm>
          <a:prstGeom prst="rect">
            <a:avLst/>
          </a:prstGeom>
          <a:noFill/>
        </p:spPr>
        <p:txBody>
          <a:bodyPr wrap="none" rtlCol="0">
            <a:spAutoFit/>
          </a:bodyPr>
          <a:lstStyle/>
          <a:p>
            <a:pPr algn="ctr"/>
            <a:r>
              <a:rPr lang="de-DE" sz="2000" b="1">
                <a:latin typeface="Arial" panose="020B0604020202020204" pitchFamily="34" charset="0"/>
                <a:cs typeface="Arial" panose="020B0604020202020204" pitchFamily="34" charset="0"/>
              </a:rPr>
              <a:t>1.5 µm/</a:t>
            </a:r>
            <a:r>
              <a:rPr lang="de-DE" sz="2000" b="1" err="1">
                <a:latin typeface="Arial" panose="020B0604020202020204" pitchFamily="34" charset="0"/>
                <a:cs typeface="Arial" panose="020B0604020202020204" pitchFamily="34" charset="0"/>
              </a:rPr>
              <a:t>px</a:t>
            </a:r>
            <a:r>
              <a:rPr lang="de-DE" sz="2000" b="1">
                <a:latin typeface="Arial" panose="020B0604020202020204" pitchFamily="34" charset="0"/>
                <a:cs typeface="Arial" panose="020B0604020202020204" pitchFamily="34" charset="0"/>
              </a:rPr>
              <a:t> (digital)</a:t>
            </a:r>
            <a:br>
              <a:rPr lang="de-DE" sz="2000" b="1">
                <a:latin typeface="Arial" panose="020B0604020202020204" pitchFamily="34" charset="0"/>
                <a:cs typeface="Arial" panose="020B0604020202020204" pitchFamily="34" charset="0"/>
              </a:rPr>
            </a:br>
            <a:r>
              <a:rPr lang="de-DE" sz="2000" b="1" err="1">
                <a:latin typeface="Arial" panose="020B0604020202020204" pitchFamily="34" charset="0"/>
                <a:cs typeface="Arial" panose="020B0604020202020204" pitchFamily="34" charset="0"/>
              </a:rPr>
              <a:t>upgradeable</a:t>
            </a:r>
            <a:endParaRPr lang="en-US" sz="2000" b="1">
              <a:latin typeface="Arial" panose="020B0604020202020204" pitchFamily="34" charset="0"/>
              <a:cs typeface="Arial" panose="020B0604020202020204" pitchFamily="34" charset="0"/>
            </a:endParaRPr>
          </a:p>
        </p:txBody>
      </p:sp>
      <p:sp>
        <p:nvSpPr>
          <p:cNvPr id="2" name="Textfeld 1">
            <a:extLst>
              <a:ext uri="{FF2B5EF4-FFF2-40B4-BE49-F238E27FC236}">
                <a16:creationId xmlns:a16="http://schemas.microsoft.com/office/drawing/2014/main" id="{5523F4DC-14D0-4848-A2BA-0C32E0470869}"/>
              </a:ext>
            </a:extLst>
          </p:cNvPr>
          <p:cNvSpPr txBox="1"/>
          <p:nvPr/>
        </p:nvSpPr>
        <p:spPr>
          <a:xfrm>
            <a:off x="517301" y="356315"/>
            <a:ext cx="4664297"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b="0" i="0" u="none" strike="noStrike" dirty="0">
                <a:solidFill>
                  <a:srgbClr val="25282D"/>
                </a:solidFill>
                <a:latin typeface="Arial" panose="020B0604020202020204" pitchFamily="34" charset="0"/>
                <a:ea typeface="Arial"/>
                <a:cs typeface="Arial" panose="020B0604020202020204" pitchFamily="34" charset="0"/>
              </a:rPr>
              <a:t>From Periphery to Detail</a:t>
            </a:r>
            <a:r>
              <a:rPr lang="en-US" sz="2400" dirty="0">
                <a:latin typeface="Arial" panose="020B0604020202020204" pitchFamily="34" charset="0"/>
                <a:ea typeface="Arial"/>
                <a:cs typeface="Arial" panose="020B0604020202020204" pitchFamily="34" charset="0"/>
              </a:rPr>
              <a:t>​</a:t>
            </a:r>
            <a:br>
              <a:rPr lang="en-US" sz="2400" dirty="0">
                <a:latin typeface="Arial" panose="020B0604020202020204" pitchFamily="34" charset="0"/>
                <a:ea typeface="Arial"/>
                <a:cs typeface="Arial" panose="020B0604020202020204" pitchFamily="34" charset="0"/>
              </a:rPr>
            </a:br>
            <a:r>
              <a:rPr lang="en-US" sz="2400" b="0" i="0" u="none" strike="noStrike" dirty="0">
                <a:solidFill>
                  <a:srgbClr val="25282D"/>
                </a:solidFill>
                <a:latin typeface="Arial" panose="020B0604020202020204" pitchFamily="34" charset="0"/>
                <a:ea typeface="Arial"/>
                <a:cs typeface="Arial" panose="020B0604020202020204" pitchFamily="34" charset="0"/>
              </a:rPr>
              <a:t>– Additional SPECTRALIS® Lenses</a:t>
            </a:r>
            <a:endParaRPr lang="de-DE"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984632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3000" fill="hold"/>
                                        <p:tgtEl>
                                          <p:spTgt spid="7"/>
                                        </p:tgtEl>
                                        <p:attrNameLst>
                                          <p:attrName>ppt_w</p:attrName>
                                        </p:attrNameLst>
                                      </p:cBhvr>
                                      <p:tavLst>
                                        <p:tav tm="0">
                                          <p:val>
                                            <p:fltVal val="0"/>
                                          </p:val>
                                        </p:tav>
                                        <p:tav tm="100000">
                                          <p:val>
                                            <p:strVal val="#ppt_w"/>
                                          </p:val>
                                        </p:tav>
                                      </p:tavLst>
                                    </p:anim>
                                    <p:anim calcmode="lin" valueType="num">
                                      <p:cBhvr>
                                        <p:cTn id="8" dur="3000" fill="hold"/>
                                        <p:tgtEl>
                                          <p:spTgt spid="7"/>
                                        </p:tgtEl>
                                        <p:attrNameLst>
                                          <p:attrName>ppt_h</p:attrName>
                                        </p:attrNameLst>
                                      </p:cBhvr>
                                      <p:tavLst>
                                        <p:tav tm="0">
                                          <p:val>
                                            <p:fltVal val="0"/>
                                          </p:val>
                                        </p:tav>
                                        <p:tav tm="100000">
                                          <p:val>
                                            <p:strVal val="#ppt_h"/>
                                          </p:val>
                                        </p:tav>
                                      </p:tavLst>
                                    </p:anim>
                                    <p:animEffect transition="in" filter="fade">
                                      <p:cBhvr>
                                        <p:cTn id="9" dur="3000"/>
                                        <p:tgtEl>
                                          <p:spTgt spid="7"/>
                                        </p:tgtEl>
                                      </p:cBhvr>
                                    </p:animEffect>
                                  </p:childTnLst>
                                </p:cTn>
                              </p:par>
                              <p:par>
                                <p:cTn id="10" presetID="2" presetClass="entr" presetSubtype="4" fill="hold" nodeType="with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additive="base">
                                        <p:cTn id="12" dur="500" fill="hold"/>
                                        <p:tgtEl>
                                          <p:spTgt spid="5"/>
                                        </p:tgtEl>
                                        <p:attrNameLst>
                                          <p:attrName>ppt_x</p:attrName>
                                        </p:attrNameLst>
                                      </p:cBhvr>
                                      <p:tavLst>
                                        <p:tav tm="0">
                                          <p:val>
                                            <p:strVal val="#ppt_x"/>
                                          </p:val>
                                        </p:tav>
                                        <p:tav tm="100000">
                                          <p:val>
                                            <p:strVal val="#ppt_x"/>
                                          </p:val>
                                        </p:tav>
                                      </p:tavLst>
                                    </p:anim>
                                    <p:anim calcmode="lin" valueType="num">
                                      <p:cBhvr additive="base">
                                        <p:cTn id="13"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xit" presetSubtype="1" fill="hold" nodeType="clickEffect">
                                  <p:stCondLst>
                                    <p:cond delay="0"/>
                                  </p:stCondLst>
                                  <p:childTnLst>
                                    <p:anim calcmode="lin" valueType="num">
                                      <p:cBhvr additive="base">
                                        <p:cTn id="17" dur="500"/>
                                        <p:tgtEl>
                                          <p:spTgt spid="5"/>
                                        </p:tgtEl>
                                        <p:attrNameLst>
                                          <p:attrName>ppt_x</p:attrName>
                                        </p:attrNameLst>
                                      </p:cBhvr>
                                      <p:tavLst>
                                        <p:tav tm="0">
                                          <p:val>
                                            <p:strVal val="ppt_x"/>
                                          </p:val>
                                        </p:tav>
                                        <p:tav tm="100000">
                                          <p:val>
                                            <p:strVal val="ppt_x"/>
                                          </p:val>
                                        </p:tav>
                                      </p:tavLst>
                                    </p:anim>
                                    <p:anim calcmode="lin" valueType="num">
                                      <p:cBhvr additive="base">
                                        <p:cTn id="18" dur="500"/>
                                        <p:tgtEl>
                                          <p:spTgt spid="5"/>
                                        </p:tgtEl>
                                        <p:attrNameLst>
                                          <p:attrName>ppt_y</p:attrName>
                                        </p:attrNameLst>
                                      </p:cBhvr>
                                      <p:tavLst>
                                        <p:tav tm="0">
                                          <p:val>
                                            <p:strVal val="ppt_y"/>
                                          </p:val>
                                        </p:tav>
                                        <p:tav tm="100000">
                                          <p:val>
                                            <p:strVal val="0-ppt_h/2"/>
                                          </p:val>
                                        </p:tav>
                                      </p:tavLst>
                                    </p:anim>
                                    <p:set>
                                      <p:cBhvr>
                                        <p:cTn id="19" dur="1" fill="hold">
                                          <p:stCondLst>
                                            <p:cond delay="499"/>
                                          </p:stCondLst>
                                        </p:cTn>
                                        <p:tgtEl>
                                          <p:spTgt spid="5"/>
                                        </p:tgtEl>
                                        <p:attrNameLst>
                                          <p:attrName>style.visibility</p:attrName>
                                        </p:attrNameLst>
                                      </p:cBhvr>
                                      <p:to>
                                        <p:strVal val="hidden"/>
                                      </p:to>
                                    </p:set>
                                  </p:childTnLst>
                                </p:cTn>
                              </p:par>
                              <p:par>
                                <p:cTn id="20" presetID="53" presetClass="entr" presetSubtype="16" fill="hold" nodeType="withEffect">
                                  <p:stCondLst>
                                    <p:cond delay="0"/>
                                  </p:stCondLst>
                                  <p:childTnLst>
                                    <p:set>
                                      <p:cBhvr>
                                        <p:cTn id="21" dur="1" fill="hold">
                                          <p:stCondLst>
                                            <p:cond delay="0"/>
                                          </p:stCondLst>
                                        </p:cTn>
                                        <p:tgtEl>
                                          <p:spTgt spid="9"/>
                                        </p:tgtEl>
                                        <p:attrNameLst>
                                          <p:attrName>style.visibility</p:attrName>
                                        </p:attrNameLst>
                                      </p:cBhvr>
                                      <p:to>
                                        <p:strVal val="visible"/>
                                      </p:to>
                                    </p:set>
                                    <p:anim calcmode="lin" valueType="num">
                                      <p:cBhvr>
                                        <p:cTn id="22" dur="2900" fill="hold"/>
                                        <p:tgtEl>
                                          <p:spTgt spid="9"/>
                                        </p:tgtEl>
                                        <p:attrNameLst>
                                          <p:attrName>ppt_w</p:attrName>
                                        </p:attrNameLst>
                                      </p:cBhvr>
                                      <p:tavLst>
                                        <p:tav tm="0">
                                          <p:val>
                                            <p:fltVal val="0"/>
                                          </p:val>
                                        </p:tav>
                                        <p:tav tm="100000">
                                          <p:val>
                                            <p:strVal val="#ppt_w"/>
                                          </p:val>
                                        </p:tav>
                                      </p:tavLst>
                                    </p:anim>
                                    <p:anim calcmode="lin" valueType="num">
                                      <p:cBhvr>
                                        <p:cTn id="23" dur="2900" fill="hold"/>
                                        <p:tgtEl>
                                          <p:spTgt spid="9"/>
                                        </p:tgtEl>
                                        <p:attrNameLst>
                                          <p:attrName>ppt_h</p:attrName>
                                        </p:attrNameLst>
                                      </p:cBhvr>
                                      <p:tavLst>
                                        <p:tav tm="0">
                                          <p:val>
                                            <p:fltVal val="0"/>
                                          </p:val>
                                        </p:tav>
                                        <p:tav tm="100000">
                                          <p:val>
                                            <p:strVal val="#ppt_h"/>
                                          </p:val>
                                        </p:tav>
                                      </p:tavLst>
                                    </p:anim>
                                    <p:animEffect transition="in" filter="fade">
                                      <p:cBhvr>
                                        <p:cTn id="24" dur="2900"/>
                                        <p:tgtEl>
                                          <p:spTgt spid="9"/>
                                        </p:tgtEl>
                                      </p:cBhvr>
                                    </p:animEffect>
                                  </p:childTnLst>
                                </p:cTn>
                              </p:par>
                              <p:par>
                                <p:cTn id="25" presetID="2" presetClass="entr" presetSubtype="4" fill="hold" nodeType="withEffect">
                                  <p:stCondLst>
                                    <p:cond delay="0"/>
                                  </p:stCondLst>
                                  <p:childTnLst>
                                    <p:set>
                                      <p:cBhvr>
                                        <p:cTn id="26" dur="1" fill="hold">
                                          <p:stCondLst>
                                            <p:cond delay="0"/>
                                          </p:stCondLst>
                                        </p:cTn>
                                        <p:tgtEl>
                                          <p:spTgt spid="6"/>
                                        </p:tgtEl>
                                        <p:attrNameLst>
                                          <p:attrName>style.visibility</p:attrName>
                                        </p:attrNameLst>
                                      </p:cBhvr>
                                      <p:to>
                                        <p:strVal val="visible"/>
                                      </p:to>
                                    </p:set>
                                    <p:anim calcmode="lin" valueType="num">
                                      <p:cBhvr additive="base">
                                        <p:cTn id="27" dur="500" fill="hold"/>
                                        <p:tgtEl>
                                          <p:spTgt spid="6"/>
                                        </p:tgtEl>
                                        <p:attrNameLst>
                                          <p:attrName>ppt_x</p:attrName>
                                        </p:attrNameLst>
                                      </p:cBhvr>
                                      <p:tavLst>
                                        <p:tav tm="0">
                                          <p:val>
                                            <p:strVal val="#ppt_x"/>
                                          </p:val>
                                        </p:tav>
                                        <p:tav tm="100000">
                                          <p:val>
                                            <p:strVal val="#ppt_x"/>
                                          </p:val>
                                        </p:tav>
                                      </p:tavLst>
                                    </p:anim>
                                    <p:anim calcmode="lin" valueType="num">
                                      <p:cBhvr additive="base">
                                        <p:cTn id="2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8"/>
                                        </p:tgtEl>
                                        <p:attrNameLst>
                                          <p:attrName>style.visibility</p:attrName>
                                        </p:attrNameLst>
                                      </p:cBhvr>
                                      <p:to>
                                        <p:strVal val="visible"/>
                                      </p:to>
                                    </p:set>
                                    <p:anim calcmode="lin" valueType="num">
                                      <p:cBhvr additive="base">
                                        <p:cTn id="33" dur="500" fill="hold"/>
                                        <p:tgtEl>
                                          <p:spTgt spid="8"/>
                                        </p:tgtEl>
                                        <p:attrNameLst>
                                          <p:attrName>ppt_x</p:attrName>
                                        </p:attrNameLst>
                                      </p:cBhvr>
                                      <p:tavLst>
                                        <p:tav tm="0">
                                          <p:val>
                                            <p:strVal val="#ppt_x"/>
                                          </p:val>
                                        </p:tav>
                                        <p:tav tm="100000">
                                          <p:val>
                                            <p:strVal val="#ppt_x"/>
                                          </p:val>
                                        </p:tav>
                                      </p:tavLst>
                                    </p:anim>
                                    <p:anim calcmode="lin" valueType="num">
                                      <p:cBhvr additive="base">
                                        <p:cTn id="34" dur="500" fill="hold"/>
                                        <p:tgtEl>
                                          <p:spTgt spid="8"/>
                                        </p:tgtEl>
                                        <p:attrNameLst>
                                          <p:attrName>ppt_y</p:attrName>
                                        </p:attrNameLst>
                                      </p:cBhvr>
                                      <p:tavLst>
                                        <p:tav tm="0">
                                          <p:val>
                                            <p:strVal val="1+#ppt_h/2"/>
                                          </p:val>
                                        </p:tav>
                                        <p:tav tm="100000">
                                          <p:val>
                                            <p:strVal val="#ppt_y"/>
                                          </p:val>
                                        </p:tav>
                                      </p:tavLst>
                                    </p:anim>
                                  </p:childTnLst>
                                </p:cTn>
                              </p:par>
                              <p:par>
                                <p:cTn id="35" presetID="2" presetClass="exit" presetSubtype="1" fill="hold" nodeType="withEffect">
                                  <p:stCondLst>
                                    <p:cond delay="0"/>
                                  </p:stCondLst>
                                  <p:childTnLst>
                                    <p:anim calcmode="lin" valueType="num">
                                      <p:cBhvr additive="base">
                                        <p:cTn id="36" dur="500"/>
                                        <p:tgtEl>
                                          <p:spTgt spid="6"/>
                                        </p:tgtEl>
                                        <p:attrNameLst>
                                          <p:attrName>ppt_x</p:attrName>
                                        </p:attrNameLst>
                                      </p:cBhvr>
                                      <p:tavLst>
                                        <p:tav tm="0">
                                          <p:val>
                                            <p:strVal val="ppt_x"/>
                                          </p:val>
                                        </p:tav>
                                        <p:tav tm="100000">
                                          <p:val>
                                            <p:strVal val="ppt_x"/>
                                          </p:val>
                                        </p:tav>
                                      </p:tavLst>
                                    </p:anim>
                                    <p:anim calcmode="lin" valueType="num">
                                      <p:cBhvr additive="base">
                                        <p:cTn id="37" dur="500"/>
                                        <p:tgtEl>
                                          <p:spTgt spid="6"/>
                                        </p:tgtEl>
                                        <p:attrNameLst>
                                          <p:attrName>ppt_y</p:attrName>
                                        </p:attrNameLst>
                                      </p:cBhvr>
                                      <p:tavLst>
                                        <p:tav tm="0">
                                          <p:val>
                                            <p:strVal val="ppt_y"/>
                                          </p:val>
                                        </p:tav>
                                        <p:tav tm="100000">
                                          <p:val>
                                            <p:strVal val="0-ppt_h/2"/>
                                          </p:val>
                                        </p:tav>
                                      </p:tavLst>
                                    </p:anim>
                                    <p:set>
                                      <p:cBhvr>
                                        <p:cTn id="38" dur="1" fill="hold">
                                          <p:stCondLst>
                                            <p:cond delay="499"/>
                                          </p:stCondLst>
                                        </p:cTn>
                                        <p:tgtEl>
                                          <p:spTgt spid="6"/>
                                        </p:tgtEl>
                                        <p:attrNameLst>
                                          <p:attrName>style.visibility</p:attrName>
                                        </p:attrNameLst>
                                      </p:cBhvr>
                                      <p:to>
                                        <p:strVal val="hidden"/>
                                      </p:to>
                                    </p:set>
                                  </p:childTnLst>
                                </p:cTn>
                              </p:par>
                              <p:par>
                                <p:cTn id="39" presetID="53" presetClass="entr" presetSubtype="16" fill="hold" nodeType="withEffect">
                                  <p:stCondLst>
                                    <p:cond delay="0"/>
                                  </p:stCondLst>
                                  <p:childTnLst>
                                    <p:set>
                                      <p:cBhvr>
                                        <p:cTn id="40" dur="1" fill="hold">
                                          <p:stCondLst>
                                            <p:cond delay="0"/>
                                          </p:stCondLst>
                                        </p:cTn>
                                        <p:tgtEl>
                                          <p:spTgt spid="10"/>
                                        </p:tgtEl>
                                        <p:attrNameLst>
                                          <p:attrName>style.visibility</p:attrName>
                                        </p:attrNameLst>
                                      </p:cBhvr>
                                      <p:to>
                                        <p:strVal val="visible"/>
                                      </p:to>
                                    </p:set>
                                    <p:anim calcmode="lin" valueType="num">
                                      <p:cBhvr>
                                        <p:cTn id="41" dur="3000" fill="hold"/>
                                        <p:tgtEl>
                                          <p:spTgt spid="10"/>
                                        </p:tgtEl>
                                        <p:attrNameLst>
                                          <p:attrName>ppt_w</p:attrName>
                                        </p:attrNameLst>
                                      </p:cBhvr>
                                      <p:tavLst>
                                        <p:tav tm="0">
                                          <p:val>
                                            <p:fltVal val="0"/>
                                          </p:val>
                                        </p:tav>
                                        <p:tav tm="100000">
                                          <p:val>
                                            <p:strVal val="#ppt_w"/>
                                          </p:val>
                                        </p:tav>
                                      </p:tavLst>
                                    </p:anim>
                                    <p:anim calcmode="lin" valueType="num">
                                      <p:cBhvr>
                                        <p:cTn id="42" dur="3000" fill="hold"/>
                                        <p:tgtEl>
                                          <p:spTgt spid="10"/>
                                        </p:tgtEl>
                                        <p:attrNameLst>
                                          <p:attrName>ppt_h</p:attrName>
                                        </p:attrNameLst>
                                      </p:cBhvr>
                                      <p:tavLst>
                                        <p:tav tm="0">
                                          <p:val>
                                            <p:fltVal val="0"/>
                                          </p:val>
                                        </p:tav>
                                        <p:tav tm="100000">
                                          <p:val>
                                            <p:strVal val="#ppt_h"/>
                                          </p:val>
                                        </p:tav>
                                      </p:tavLst>
                                    </p:anim>
                                    <p:animEffect transition="in" filter="fade">
                                      <p:cBhvr>
                                        <p:cTn id="43" dur="3000"/>
                                        <p:tgtEl>
                                          <p:spTgt spid="10"/>
                                        </p:tgtEl>
                                      </p:cBhvr>
                                    </p:animEffect>
                                  </p:childTnLst>
                                </p:cTn>
                              </p:par>
                            </p:childTnLst>
                          </p:cTn>
                        </p:par>
                      </p:childTnLst>
                    </p:cTn>
                  </p:par>
                  <p:par>
                    <p:cTn id="44" fill="hold">
                      <p:stCondLst>
                        <p:cond delay="indefinite"/>
                      </p:stCondLst>
                      <p:childTnLst>
                        <p:par>
                          <p:cTn id="45" fill="hold">
                            <p:stCondLst>
                              <p:cond delay="0"/>
                            </p:stCondLst>
                            <p:childTnLst>
                              <p:par>
                                <p:cTn id="46" presetID="53" presetClass="entr" presetSubtype="16" fill="hold" nodeType="clickEffect">
                                  <p:stCondLst>
                                    <p:cond delay="0"/>
                                  </p:stCondLst>
                                  <p:childTnLst>
                                    <p:set>
                                      <p:cBhvr>
                                        <p:cTn id="47" dur="1" fill="hold">
                                          <p:stCondLst>
                                            <p:cond delay="0"/>
                                          </p:stCondLst>
                                        </p:cTn>
                                        <p:tgtEl>
                                          <p:spTgt spid="11"/>
                                        </p:tgtEl>
                                        <p:attrNameLst>
                                          <p:attrName>style.visibility</p:attrName>
                                        </p:attrNameLst>
                                      </p:cBhvr>
                                      <p:to>
                                        <p:strVal val="visible"/>
                                      </p:to>
                                    </p:set>
                                    <p:anim calcmode="lin" valueType="num">
                                      <p:cBhvr>
                                        <p:cTn id="48" dur="3000" fill="hold"/>
                                        <p:tgtEl>
                                          <p:spTgt spid="11"/>
                                        </p:tgtEl>
                                        <p:attrNameLst>
                                          <p:attrName>ppt_w</p:attrName>
                                        </p:attrNameLst>
                                      </p:cBhvr>
                                      <p:tavLst>
                                        <p:tav tm="0">
                                          <p:val>
                                            <p:fltVal val="0"/>
                                          </p:val>
                                        </p:tav>
                                        <p:tav tm="100000">
                                          <p:val>
                                            <p:strVal val="#ppt_w"/>
                                          </p:val>
                                        </p:tav>
                                      </p:tavLst>
                                    </p:anim>
                                    <p:anim calcmode="lin" valueType="num">
                                      <p:cBhvr>
                                        <p:cTn id="49" dur="3000" fill="hold"/>
                                        <p:tgtEl>
                                          <p:spTgt spid="11"/>
                                        </p:tgtEl>
                                        <p:attrNameLst>
                                          <p:attrName>ppt_h</p:attrName>
                                        </p:attrNameLst>
                                      </p:cBhvr>
                                      <p:tavLst>
                                        <p:tav tm="0">
                                          <p:val>
                                            <p:fltVal val="0"/>
                                          </p:val>
                                        </p:tav>
                                        <p:tav tm="100000">
                                          <p:val>
                                            <p:strVal val="#ppt_h"/>
                                          </p:val>
                                        </p:tav>
                                      </p:tavLst>
                                    </p:anim>
                                    <p:animEffect transition="in" filter="fade">
                                      <p:cBhvr>
                                        <p:cTn id="50" dur="3000"/>
                                        <p:tgtEl>
                                          <p:spTgt spid="11"/>
                                        </p:tgtEl>
                                      </p:cBhvr>
                                    </p:animEffect>
                                  </p:childTnLst>
                                </p:cTn>
                              </p:par>
                              <p:par>
                                <p:cTn id="51" presetID="2" presetClass="entr" presetSubtype="4" fill="hold" nodeType="withEffect">
                                  <p:stCondLst>
                                    <p:cond delay="0"/>
                                  </p:stCondLst>
                                  <p:childTnLst>
                                    <p:set>
                                      <p:cBhvr>
                                        <p:cTn id="52" dur="1" fill="hold">
                                          <p:stCondLst>
                                            <p:cond delay="0"/>
                                          </p:stCondLst>
                                        </p:cTn>
                                        <p:tgtEl>
                                          <p:spTgt spid="12"/>
                                        </p:tgtEl>
                                        <p:attrNameLst>
                                          <p:attrName>style.visibility</p:attrName>
                                        </p:attrNameLst>
                                      </p:cBhvr>
                                      <p:to>
                                        <p:strVal val="visible"/>
                                      </p:to>
                                    </p:set>
                                    <p:anim calcmode="lin" valueType="num">
                                      <p:cBhvr additive="base">
                                        <p:cTn id="53" dur="500" fill="hold"/>
                                        <p:tgtEl>
                                          <p:spTgt spid="12"/>
                                        </p:tgtEl>
                                        <p:attrNameLst>
                                          <p:attrName>ppt_x</p:attrName>
                                        </p:attrNameLst>
                                      </p:cBhvr>
                                      <p:tavLst>
                                        <p:tav tm="0">
                                          <p:val>
                                            <p:strVal val="#ppt_x"/>
                                          </p:val>
                                        </p:tav>
                                        <p:tav tm="100000">
                                          <p:val>
                                            <p:strVal val="#ppt_x"/>
                                          </p:val>
                                        </p:tav>
                                      </p:tavLst>
                                    </p:anim>
                                    <p:anim calcmode="lin" valueType="num">
                                      <p:cBhvr additive="base">
                                        <p:cTn id="54"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grpId="0" nodeType="clickEffect">
                                  <p:stCondLst>
                                    <p:cond delay="0"/>
                                  </p:stCondLst>
                                  <p:childTnLst>
                                    <p:set>
                                      <p:cBhvr>
                                        <p:cTn id="58" dur="1" fill="hold">
                                          <p:stCondLst>
                                            <p:cond delay="0"/>
                                          </p:stCondLst>
                                        </p:cTn>
                                        <p:tgtEl>
                                          <p:spTgt spid="19"/>
                                        </p:tgtEl>
                                        <p:attrNameLst>
                                          <p:attrName>style.visibility</p:attrName>
                                        </p:attrNameLst>
                                      </p:cBhvr>
                                      <p:to>
                                        <p:strVal val="visible"/>
                                      </p:to>
                                    </p:set>
                                    <p:anim calcmode="lin" valueType="num">
                                      <p:cBhvr additive="base">
                                        <p:cTn id="59" dur="500" fill="hold"/>
                                        <p:tgtEl>
                                          <p:spTgt spid="19"/>
                                        </p:tgtEl>
                                        <p:attrNameLst>
                                          <p:attrName>ppt_x</p:attrName>
                                        </p:attrNameLst>
                                      </p:cBhvr>
                                      <p:tavLst>
                                        <p:tav tm="0">
                                          <p:val>
                                            <p:strVal val="#ppt_x"/>
                                          </p:val>
                                        </p:tav>
                                        <p:tav tm="100000">
                                          <p:val>
                                            <p:strVal val="#ppt_x"/>
                                          </p:val>
                                        </p:tav>
                                      </p:tavLst>
                                    </p:anim>
                                    <p:anim calcmode="lin" valueType="num">
                                      <p:cBhvr additive="base">
                                        <p:cTn id="60"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D93BAD9-5297-43B7-BA68-3D7D59574054}"/>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7440328" y="3240887"/>
            <a:ext cx="3986836" cy="3038883"/>
          </a:xfrm>
          <a:custGeom>
            <a:avLst/>
            <a:gdLst>
              <a:gd name="connsiteX0" fmla="*/ 0 w 4397481"/>
              <a:gd name="connsiteY0" fmla="*/ 0 h 3351888"/>
              <a:gd name="connsiteX1" fmla="*/ 4397481 w 4397481"/>
              <a:gd name="connsiteY1" fmla="*/ 0 h 3351888"/>
              <a:gd name="connsiteX2" fmla="*/ 4397481 w 4397481"/>
              <a:gd name="connsiteY2" fmla="*/ 3351888 h 3351888"/>
              <a:gd name="connsiteX3" fmla="*/ 1552363 w 4397481"/>
              <a:gd name="connsiteY3" fmla="*/ 3351888 h 3351888"/>
            </a:gdLst>
            <a:ahLst/>
            <a:cxnLst>
              <a:cxn ang="0">
                <a:pos x="connsiteX0" y="connsiteY0"/>
              </a:cxn>
              <a:cxn ang="0">
                <a:pos x="connsiteX1" y="connsiteY1"/>
              </a:cxn>
              <a:cxn ang="0">
                <a:pos x="connsiteX2" y="connsiteY2"/>
              </a:cxn>
              <a:cxn ang="0">
                <a:pos x="connsiteX3" y="connsiteY3"/>
              </a:cxn>
            </a:cxnLst>
            <a:rect l="l" t="t" r="r" b="b"/>
            <a:pathLst>
              <a:path w="4397481" h="3351888">
                <a:moveTo>
                  <a:pt x="0" y="0"/>
                </a:moveTo>
                <a:lnTo>
                  <a:pt x="4397481" y="0"/>
                </a:lnTo>
                <a:lnTo>
                  <a:pt x="4397481" y="3351888"/>
                </a:lnTo>
                <a:lnTo>
                  <a:pt x="1552363" y="3351888"/>
                </a:lnTo>
                <a:close/>
              </a:path>
            </a:pathLst>
          </a:custGeom>
        </p:spPr>
      </p:pic>
      <p:pic>
        <p:nvPicPr>
          <p:cNvPr id="3" name="Picture 2">
            <a:extLst>
              <a:ext uri="{FF2B5EF4-FFF2-40B4-BE49-F238E27FC236}">
                <a16:creationId xmlns:a16="http://schemas.microsoft.com/office/drawing/2014/main" id="{DEFF635C-2899-4DFA-A759-6EA7AD978CCA}"/>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r="-2"/>
          <a:stretch/>
        </p:blipFill>
        <p:spPr>
          <a:xfrm>
            <a:off x="441635" y="115259"/>
            <a:ext cx="8219348" cy="6164511"/>
          </a:xfrm>
          <a:custGeom>
            <a:avLst/>
            <a:gdLst>
              <a:gd name="connsiteX0" fmla="*/ 0 w 9154693"/>
              <a:gd name="connsiteY0" fmla="*/ 0 h 6863485"/>
              <a:gd name="connsiteX1" fmla="*/ 5976000 w 9154693"/>
              <a:gd name="connsiteY1" fmla="*/ 0 h 6863485"/>
              <a:gd name="connsiteX2" fmla="*/ 9154693 w 9154693"/>
              <a:gd name="connsiteY2" fmla="*/ 6863485 h 6863485"/>
              <a:gd name="connsiteX3" fmla="*/ 0 w 9154693"/>
              <a:gd name="connsiteY3" fmla="*/ 6863485 h 6863485"/>
              <a:gd name="connsiteX4" fmla="*/ 0 w 9154693"/>
              <a:gd name="connsiteY4" fmla="*/ 0 h 68634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4693" h="6863485">
                <a:moveTo>
                  <a:pt x="0" y="0"/>
                </a:moveTo>
                <a:lnTo>
                  <a:pt x="5976000" y="0"/>
                </a:lnTo>
                <a:lnTo>
                  <a:pt x="9154693" y="6863485"/>
                </a:lnTo>
                <a:lnTo>
                  <a:pt x="0" y="6863485"/>
                </a:lnTo>
                <a:lnTo>
                  <a:pt x="0" y="0"/>
                </a:lnTo>
                <a:close/>
              </a:path>
            </a:pathLst>
          </a:custGeom>
        </p:spPr>
      </p:pic>
      <p:pic>
        <p:nvPicPr>
          <p:cNvPr id="4" name="Picture 3">
            <a:extLst>
              <a:ext uri="{FF2B5EF4-FFF2-40B4-BE49-F238E27FC236}">
                <a16:creationId xmlns:a16="http://schemas.microsoft.com/office/drawing/2014/main" id="{C921E1AB-BF46-450D-9A28-C7A2493305D2}"/>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5938787" y="107237"/>
            <a:ext cx="5488377" cy="3048946"/>
          </a:xfrm>
          <a:custGeom>
            <a:avLst/>
            <a:gdLst>
              <a:gd name="connsiteX0" fmla="*/ 0 w 6023811"/>
              <a:gd name="connsiteY0" fmla="*/ 0 h 3346404"/>
              <a:gd name="connsiteX1" fmla="*/ 6023811 w 6023811"/>
              <a:gd name="connsiteY1" fmla="*/ 0 h 3346404"/>
              <a:gd name="connsiteX2" fmla="*/ 6023811 w 6023811"/>
              <a:gd name="connsiteY2" fmla="*/ 3346404 h 3346404"/>
              <a:gd name="connsiteX3" fmla="*/ 1549824 w 6023811"/>
              <a:gd name="connsiteY3" fmla="*/ 3346404 h 3346404"/>
            </a:gdLst>
            <a:ahLst/>
            <a:cxnLst>
              <a:cxn ang="0">
                <a:pos x="connsiteX0" y="connsiteY0"/>
              </a:cxn>
              <a:cxn ang="0">
                <a:pos x="connsiteX1" y="connsiteY1"/>
              </a:cxn>
              <a:cxn ang="0">
                <a:pos x="connsiteX2" y="connsiteY2"/>
              </a:cxn>
              <a:cxn ang="0">
                <a:pos x="connsiteX3" y="connsiteY3"/>
              </a:cxn>
            </a:cxnLst>
            <a:rect l="l" t="t" r="r" b="b"/>
            <a:pathLst>
              <a:path w="6023811" h="3346404">
                <a:moveTo>
                  <a:pt x="0" y="0"/>
                </a:moveTo>
                <a:lnTo>
                  <a:pt x="6023811" y="0"/>
                </a:lnTo>
                <a:lnTo>
                  <a:pt x="6023811" y="3346404"/>
                </a:lnTo>
                <a:lnTo>
                  <a:pt x="1549824" y="3346404"/>
                </a:lnTo>
                <a:close/>
              </a:path>
            </a:pathLst>
          </a:custGeom>
        </p:spPr>
      </p:pic>
      <p:sp>
        <p:nvSpPr>
          <p:cNvPr id="6" name="Oval 5">
            <a:extLst>
              <a:ext uri="{FF2B5EF4-FFF2-40B4-BE49-F238E27FC236}">
                <a16:creationId xmlns:a16="http://schemas.microsoft.com/office/drawing/2014/main" id="{5086F357-D8AD-4BBD-A225-D69DE9613B7F}"/>
              </a:ext>
            </a:extLst>
          </p:cNvPr>
          <p:cNvSpPr/>
          <p:nvPr/>
        </p:nvSpPr>
        <p:spPr>
          <a:xfrm>
            <a:off x="118533" y="220134"/>
            <a:ext cx="1669627" cy="677333"/>
          </a:xfrm>
          <a:prstGeom prst="ellipse">
            <a:avLst/>
          </a:prstGeom>
          <a:solidFill>
            <a:srgbClr val="990033"/>
          </a:solidFill>
        </p:spPr>
        <p:style>
          <a:lnRef idx="0">
            <a:schemeClr val="accent2"/>
          </a:lnRef>
          <a:fillRef idx="3">
            <a:schemeClr val="accent2"/>
          </a:fillRef>
          <a:effectRef idx="3">
            <a:schemeClr val="accent2"/>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102</a:t>
            </a:r>
            <a:r>
              <a:rPr kumimoji="0" lang="en-US" sz="44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a:t>
            </a:r>
          </a:p>
        </p:txBody>
      </p:sp>
      <p:sp>
        <p:nvSpPr>
          <p:cNvPr id="14" name="Oval 13">
            <a:extLst>
              <a:ext uri="{FF2B5EF4-FFF2-40B4-BE49-F238E27FC236}">
                <a16:creationId xmlns:a16="http://schemas.microsoft.com/office/drawing/2014/main" id="{A2324C57-5D1F-4452-A12B-9DD441B5FE0A}"/>
              </a:ext>
            </a:extLst>
          </p:cNvPr>
          <p:cNvSpPr/>
          <p:nvPr/>
        </p:nvSpPr>
        <p:spPr>
          <a:xfrm>
            <a:off x="10989732" y="50800"/>
            <a:ext cx="1202267" cy="677333"/>
          </a:xfrm>
          <a:prstGeom prst="ellipse">
            <a:avLst/>
          </a:prstGeom>
          <a:solidFill>
            <a:srgbClr val="990033"/>
          </a:solidFill>
          <a:ln>
            <a:noFill/>
          </a:ln>
        </p:spPr>
        <p:style>
          <a:lnRef idx="0">
            <a:schemeClr val="accent2"/>
          </a:lnRef>
          <a:fillRef idx="3">
            <a:schemeClr val="accent2"/>
          </a:fillRef>
          <a:effectRef idx="3">
            <a:schemeClr val="accent2"/>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55°</a:t>
            </a:r>
          </a:p>
        </p:txBody>
      </p:sp>
      <p:sp>
        <p:nvSpPr>
          <p:cNvPr id="15" name="Oval 14">
            <a:extLst>
              <a:ext uri="{FF2B5EF4-FFF2-40B4-BE49-F238E27FC236}">
                <a16:creationId xmlns:a16="http://schemas.microsoft.com/office/drawing/2014/main" id="{361F4455-C157-4A81-A68D-7A1FF925C9D4}"/>
              </a:ext>
            </a:extLst>
          </p:cNvPr>
          <p:cNvSpPr/>
          <p:nvPr/>
        </p:nvSpPr>
        <p:spPr>
          <a:xfrm>
            <a:off x="10989733" y="3639540"/>
            <a:ext cx="1202267" cy="677333"/>
          </a:xfrm>
          <a:prstGeom prst="ellipse">
            <a:avLst/>
          </a:prstGeom>
          <a:solidFill>
            <a:srgbClr val="990033"/>
          </a:solidFill>
          <a:ln>
            <a:noFill/>
          </a:ln>
        </p:spPr>
        <p:style>
          <a:lnRef idx="0">
            <a:schemeClr val="accent2"/>
          </a:lnRef>
          <a:fillRef idx="3">
            <a:schemeClr val="accent2"/>
          </a:fillRef>
          <a:effectRef idx="3">
            <a:schemeClr val="accent2"/>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30°</a:t>
            </a:r>
          </a:p>
        </p:txBody>
      </p:sp>
      <p:sp>
        <p:nvSpPr>
          <p:cNvPr id="2" name="TextBox 53">
            <a:extLst>
              <a:ext uri="{FF2B5EF4-FFF2-40B4-BE49-F238E27FC236}">
                <a16:creationId xmlns:a16="http://schemas.microsoft.com/office/drawing/2014/main" id="{A2277528-A220-4D7A-88CE-C122680074C7}"/>
              </a:ext>
            </a:extLst>
          </p:cNvPr>
          <p:cNvSpPr txBox="1"/>
          <p:nvPr/>
        </p:nvSpPr>
        <p:spPr>
          <a:xfrm>
            <a:off x="-3190" y="6536679"/>
            <a:ext cx="1742785" cy="215444"/>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effectLst/>
                <a:uLnTx/>
                <a:uFillTx/>
                <a:latin typeface="Arial" panose="020B0604020202020204" pitchFamily="34" charset="0"/>
                <a:cs typeface="Arial" panose="020B0604020202020204" pitchFamily="34" charset="0"/>
              </a:rPr>
              <a:t>Courtesy of Dr. R. Gallego-</a:t>
            </a:r>
            <a:r>
              <a:rPr kumimoji="0" lang="en-US" sz="800" b="0" i="0" u="none" strike="noStrike" kern="1200" cap="none" spc="0" normalizeH="0" baseline="0" noProof="0" dirty="0" err="1">
                <a:ln>
                  <a:noFill/>
                </a:ln>
                <a:effectLst/>
                <a:uLnTx/>
                <a:uFillTx/>
                <a:latin typeface="Arial" panose="020B0604020202020204" pitchFamily="34" charset="0"/>
                <a:cs typeface="Arial" panose="020B0604020202020204" pitchFamily="34" charset="0"/>
              </a:rPr>
              <a:t>Pinazo</a:t>
            </a:r>
            <a:endParaRPr kumimoji="0" lang="en-US" sz="800" b="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p:txBody>
      </p:sp>
      <p:sp>
        <p:nvSpPr>
          <p:cNvPr id="7" name="Rectangle 11">
            <a:extLst>
              <a:ext uri="{FF2B5EF4-FFF2-40B4-BE49-F238E27FC236}">
                <a16:creationId xmlns:a16="http://schemas.microsoft.com/office/drawing/2014/main" id="{952D40F9-8001-49CA-A926-F17DE6F87709}"/>
              </a:ext>
            </a:extLst>
          </p:cNvPr>
          <p:cNvSpPr/>
          <p:nvPr/>
        </p:nvSpPr>
        <p:spPr>
          <a:xfrm>
            <a:off x="3585434" y="6379070"/>
            <a:ext cx="5019323" cy="369332"/>
          </a:xfrm>
          <a:prstGeom prst="rect">
            <a:avLst/>
          </a:prstGeom>
        </p:spPr>
        <p:txBody>
          <a:bodyPr wrap="none" lIns="91440" tIns="45720" rIns="91440" bIns="45720" anchor="t">
            <a:spAutoFit/>
          </a:bodyPr>
          <a:lstStyle/>
          <a:p>
            <a:r>
              <a:rPr lang="en-US" dirty="0">
                <a:latin typeface="Arial"/>
                <a:cs typeface="Arial"/>
              </a:rPr>
              <a:t>32-year-old male with type 1 diabetes and PDR</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540952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3ACCAAC-6683-4D5B-BD82-58B158B7F6F6}"/>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803275" y="1808163"/>
            <a:ext cx="4577247" cy="4572361"/>
          </a:xfrm>
          <a:prstGeom prst="rect">
            <a:avLst/>
          </a:prstGeom>
        </p:spPr>
      </p:pic>
      <p:pic>
        <p:nvPicPr>
          <p:cNvPr id="3" name="Picture 2" descr="A picture containing wall, photo, white, black&#10;&#10;Description automatically generated">
            <a:extLst>
              <a:ext uri="{FF2B5EF4-FFF2-40B4-BE49-F238E27FC236}">
                <a16:creationId xmlns:a16="http://schemas.microsoft.com/office/drawing/2014/main" id="{AACD0FAF-5D6E-4D7D-AAD1-7F57F853718F}"/>
              </a:ext>
            </a:extLst>
          </p:cNvPr>
          <p:cNvPicPr>
            <a:picLocks noChangeAspect="1"/>
          </p:cNvPicPr>
          <p:nvPr/>
        </p:nvPicPr>
        <p:blipFill rotWithShape="1">
          <a:blip r:embed="rId3" cstate="screen">
            <a:extLst>
              <a:ext uri="{BEBA8EAE-BF5A-486C-A8C5-ECC9F3942E4B}">
                <a14:imgProps xmlns:a14="http://schemas.microsoft.com/office/drawing/2010/main">
                  <a14:imgLayer r:embed="rId4">
                    <a14:imgEffect>
                      <a14:sharpenSoften amount="52000"/>
                    </a14:imgEffect>
                    <a14:imgEffect>
                      <a14:brightnessContrast bright="-9000" contrast="39000"/>
                    </a14:imgEffect>
                  </a14:imgLayer>
                </a14:imgProps>
              </a:ext>
              <a:ext uri="{28A0092B-C50C-407E-A947-70E740481C1C}">
                <a14:useLocalDpi xmlns:a14="http://schemas.microsoft.com/office/drawing/2010/main"/>
              </a:ext>
            </a:extLst>
          </a:blip>
          <a:srcRect/>
          <a:stretch/>
        </p:blipFill>
        <p:spPr>
          <a:xfrm>
            <a:off x="5380522" y="1808163"/>
            <a:ext cx="5438274" cy="2805194"/>
          </a:xfrm>
          <a:prstGeom prst="rect">
            <a:avLst/>
          </a:prstGeom>
        </p:spPr>
      </p:pic>
      <p:pic>
        <p:nvPicPr>
          <p:cNvPr id="5" name="Picture 4" descr="A picture containing tree, photo, building&#10;&#10;Description automatically generated">
            <a:extLst>
              <a:ext uri="{FF2B5EF4-FFF2-40B4-BE49-F238E27FC236}">
                <a16:creationId xmlns:a16="http://schemas.microsoft.com/office/drawing/2014/main" id="{F3491BBD-03DA-4AAC-947F-A3D0977F3AD3}"/>
              </a:ext>
            </a:extLst>
          </p:cNvPr>
          <p:cNvPicPr>
            <a:picLocks noChangeAspect="1"/>
          </p:cNvPicPr>
          <p:nvPr/>
        </p:nvPicPr>
        <p:blipFill rotWithShape="1">
          <a:blip r:embed="rId5" cstate="screen">
            <a:extLst>
              <a:ext uri="{BEBA8EAE-BF5A-486C-A8C5-ECC9F3942E4B}">
                <a14:imgProps xmlns:a14="http://schemas.microsoft.com/office/drawing/2010/main">
                  <a14:imgLayer r:embed="rId6">
                    <a14:imgEffect>
                      <a14:sharpenSoften amount="25000"/>
                    </a14:imgEffect>
                  </a14:imgLayer>
                </a14:imgProps>
              </a:ext>
              <a:ext uri="{28A0092B-C50C-407E-A947-70E740481C1C}">
                <a14:useLocalDpi xmlns:a14="http://schemas.microsoft.com/office/drawing/2010/main"/>
              </a:ext>
            </a:extLst>
          </a:blip>
          <a:srcRect/>
          <a:stretch/>
        </p:blipFill>
        <p:spPr>
          <a:xfrm>
            <a:off x="803275" y="3267214"/>
            <a:ext cx="4577248" cy="1344247"/>
          </a:xfrm>
          <a:prstGeom prst="rect">
            <a:avLst/>
          </a:prstGeom>
        </p:spPr>
      </p:pic>
      <p:sp>
        <p:nvSpPr>
          <p:cNvPr id="2" name="TextBox 53">
            <a:extLst>
              <a:ext uri="{FF2B5EF4-FFF2-40B4-BE49-F238E27FC236}">
                <a16:creationId xmlns:a16="http://schemas.microsoft.com/office/drawing/2014/main" id="{6597E06B-28A0-4C31-98CA-86C1CDC4EBC6}"/>
              </a:ext>
            </a:extLst>
          </p:cNvPr>
          <p:cNvSpPr txBox="1"/>
          <p:nvPr/>
        </p:nvSpPr>
        <p:spPr>
          <a:xfrm>
            <a:off x="-1842" y="6534685"/>
            <a:ext cx="1563942" cy="217436"/>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effectLst/>
                <a:uLnTx/>
                <a:uFillTx/>
                <a:latin typeface="Arial" panose="020B0604020202020204" pitchFamily="34" charset="0"/>
                <a:cs typeface="Arial" panose="020B0604020202020204" pitchFamily="34" charset="0"/>
              </a:rPr>
              <a:t>Courtesy of Dr. R. </a:t>
            </a:r>
            <a:r>
              <a:rPr lang="en-US" sz="800" dirty="0" err="1">
                <a:latin typeface="Arial" panose="020B0604020202020204" pitchFamily="34" charset="0"/>
                <a:cs typeface="Arial" panose="020B0604020202020204" pitchFamily="34" charset="0"/>
              </a:rPr>
              <a:t>Dolz</a:t>
            </a:r>
            <a:r>
              <a:rPr kumimoji="0" lang="en-US" sz="800" b="0" i="0" u="none" strike="noStrike" kern="1200" cap="none" spc="0" normalizeH="0" baseline="0" noProof="0" dirty="0">
                <a:ln>
                  <a:noFill/>
                </a:ln>
                <a:effectLst/>
                <a:uLnTx/>
                <a:uFillTx/>
                <a:latin typeface="Arial" panose="020B0604020202020204" pitchFamily="34" charset="0"/>
                <a:cs typeface="Arial" panose="020B0604020202020204" pitchFamily="34" charset="0"/>
              </a:rPr>
              <a:t>-</a:t>
            </a:r>
            <a:r>
              <a:rPr lang="en-US" sz="800" dirty="0">
                <a:latin typeface="Arial" panose="020B0604020202020204" pitchFamily="34" charset="0"/>
                <a:cs typeface="Arial" panose="020B0604020202020204" pitchFamily="34" charset="0"/>
              </a:rPr>
              <a:t>Marco</a:t>
            </a:r>
            <a:endParaRPr kumimoji="0" lang="en-US" sz="800" b="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p:txBody>
      </p:sp>
      <p:sp>
        <p:nvSpPr>
          <p:cNvPr id="4" name="TextBox 12">
            <a:extLst>
              <a:ext uri="{FF2B5EF4-FFF2-40B4-BE49-F238E27FC236}">
                <a16:creationId xmlns:a16="http://schemas.microsoft.com/office/drawing/2014/main" id="{08F0EE5E-77A4-4F0F-9AE5-57FE967EEE1F}"/>
              </a:ext>
            </a:extLst>
          </p:cNvPr>
          <p:cNvSpPr txBox="1"/>
          <p:nvPr/>
        </p:nvSpPr>
        <p:spPr>
          <a:xfrm>
            <a:off x="234828" y="317415"/>
            <a:ext cx="9986132" cy="584775"/>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320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SPECTRALIS</a:t>
            </a:r>
            <a:r>
              <a:rPr lang="en-US" sz="3200" baseline="30000" dirty="0">
                <a:effectLst/>
                <a:latin typeface="Arial" panose="020B0604020202020204" pitchFamily="34" charset="0"/>
                <a:ea typeface="Times New Roman" panose="02020603050405020304" pitchFamily="18" charset="0"/>
                <a:cs typeface="Times New Roman" panose="02020603050405020304" pitchFamily="18" charset="0"/>
              </a:rPr>
              <a:t>®</a:t>
            </a:r>
            <a:r>
              <a:rPr kumimoji="0" lang="en-US" sz="320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High Magnification Module</a:t>
            </a:r>
          </a:p>
        </p:txBody>
      </p:sp>
      <p:sp>
        <p:nvSpPr>
          <p:cNvPr id="6" name="Rechteck: abgerundete Ecken 5">
            <a:extLst>
              <a:ext uri="{FF2B5EF4-FFF2-40B4-BE49-F238E27FC236}">
                <a16:creationId xmlns:a16="http://schemas.microsoft.com/office/drawing/2014/main" id="{2EB9DB7A-24C5-4D71-9B65-D884100AC2B9}"/>
              </a:ext>
            </a:extLst>
          </p:cNvPr>
          <p:cNvSpPr/>
          <p:nvPr/>
        </p:nvSpPr>
        <p:spPr>
          <a:xfrm>
            <a:off x="6741636" y="4921413"/>
            <a:ext cx="3076575" cy="1333500"/>
          </a:xfrm>
          <a:prstGeom prst="roundRect">
            <a:avLst/>
          </a:prstGeom>
          <a:solidFill>
            <a:srgbClr val="970035"/>
          </a:solidFill>
          <a:ln>
            <a:solidFill>
              <a:srgbClr val="97003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effectLst/>
                <a:uLnTx/>
                <a:uFillTx/>
                <a:latin typeface="Arial" panose="020B0604020202020204" pitchFamily="34" charset="0"/>
                <a:ea typeface="+mn-ea"/>
                <a:cs typeface="Arial" panose="020B0604020202020204" pitchFamily="34" charset="0"/>
              </a:rPr>
              <a:t>High Magnification Module gives additional information of the fundus</a:t>
            </a:r>
          </a:p>
        </p:txBody>
      </p:sp>
      <p:sp>
        <p:nvSpPr>
          <p:cNvPr id="8" name="Rectangle 11">
            <a:extLst>
              <a:ext uri="{FF2B5EF4-FFF2-40B4-BE49-F238E27FC236}">
                <a16:creationId xmlns:a16="http://schemas.microsoft.com/office/drawing/2014/main" id="{5345C298-DD3C-4A48-8391-BB3FBE105CFE}"/>
              </a:ext>
            </a:extLst>
          </p:cNvPr>
          <p:cNvSpPr/>
          <p:nvPr/>
        </p:nvSpPr>
        <p:spPr>
          <a:xfrm>
            <a:off x="3585434" y="6379070"/>
            <a:ext cx="5019323" cy="369332"/>
          </a:xfrm>
          <a:prstGeom prst="rect">
            <a:avLst/>
          </a:prstGeom>
        </p:spPr>
        <p:txBody>
          <a:bodyPr wrap="none" lIns="91440" tIns="45720" rIns="91440" bIns="45720" anchor="t">
            <a:spAutoFit/>
          </a:bodyPr>
          <a:lstStyle/>
          <a:p>
            <a:r>
              <a:rPr lang="en-US" dirty="0">
                <a:latin typeface="Arial"/>
                <a:cs typeface="Arial"/>
              </a:rPr>
              <a:t>32-year-old male with type 1 diabetes and PDR</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77746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5F57B601-D356-46A4-B405-A18B820E34CE}"/>
              </a:ext>
            </a:extLst>
          </p:cNvPr>
          <p:cNvSpPr>
            <a:spLocks noGrp="1" noChangeArrowheads="1"/>
          </p:cNvSpPr>
          <p:nvPr>
            <p:ph type="title" idx="4294967295"/>
          </p:nvPr>
        </p:nvSpPr>
        <p:spPr>
          <a:xfrm>
            <a:off x="234828" y="177062"/>
            <a:ext cx="10826750" cy="914523"/>
          </a:xfrm>
        </p:spPr>
        <p:txBody>
          <a:bodyPr>
            <a:normAutofit/>
          </a:bodyPr>
          <a:lstStyle/>
          <a:p>
            <a:r>
              <a:rPr lang="en-US" altLang="de-DE" sz="3200">
                <a:solidFill>
                  <a:schemeClr val="accent4">
                    <a:lumMod val="10000"/>
                  </a:schemeClr>
                </a:solidFill>
                <a:latin typeface="Arial" panose="020B0604020202020204" pitchFamily="34" charset="0"/>
                <a:cs typeface="Arial" panose="020B0604020202020204" pitchFamily="34" charset="0"/>
              </a:rPr>
              <a:t>SPECTRALIS</a:t>
            </a:r>
            <a:r>
              <a:rPr lang="en-US" sz="3200" baseline="30000">
                <a:effectLst/>
                <a:latin typeface="Arial" panose="020B0604020202020204" pitchFamily="34" charset="0"/>
                <a:ea typeface="Times New Roman" panose="02020603050405020304" pitchFamily="18" charset="0"/>
                <a:cs typeface="Times New Roman" panose="02020603050405020304" pitchFamily="18" charset="0"/>
              </a:rPr>
              <a:t>®</a:t>
            </a:r>
            <a:r>
              <a:rPr lang="en-US" altLang="de-DE" sz="3200">
                <a:solidFill>
                  <a:schemeClr val="accent4">
                    <a:lumMod val="10000"/>
                  </a:schemeClr>
                </a:solidFill>
                <a:latin typeface="Arial" panose="020B0604020202020204" pitchFamily="34" charset="0"/>
                <a:cs typeface="Arial" panose="020B0604020202020204" pitchFamily="34" charset="0"/>
              </a:rPr>
              <a:t> Is More Than </a:t>
            </a:r>
            <a:r>
              <a:rPr lang="en-US" altLang="de-DE" sz="3200" err="1">
                <a:solidFill>
                  <a:schemeClr val="accent4">
                    <a:lumMod val="10000"/>
                  </a:schemeClr>
                </a:solidFill>
                <a:latin typeface="Arial" panose="020B0604020202020204" pitchFamily="34" charset="0"/>
                <a:cs typeface="Arial" panose="020B0604020202020204" pitchFamily="34" charset="0"/>
              </a:rPr>
              <a:t>cSLO</a:t>
            </a:r>
            <a:r>
              <a:rPr lang="en-US" altLang="de-DE" sz="3200">
                <a:solidFill>
                  <a:schemeClr val="accent4">
                    <a:lumMod val="10000"/>
                  </a:schemeClr>
                </a:solidFill>
                <a:latin typeface="Arial" panose="020B0604020202020204" pitchFamily="34" charset="0"/>
                <a:cs typeface="Arial" panose="020B0604020202020204" pitchFamily="34" charset="0"/>
              </a:rPr>
              <a:t>…</a:t>
            </a:r>
          </a:p>
        </p:txBody>
      </p:sp>
      <p:sp>
        <p:nvSpPr>
          <p:cNvPr id="10243" name="Rectangle 3">
            <a:extLst>
              <a:ext uri="{FF2B5EF4-FFF2-40B4-BE49-F238E27FC236}">
                <a16:creationId xmlns:a16="http://schemas.microsoft.com/office/drawing/2014/main" id="{FE297D68-E5E1-4FAA-9347-AC02204FC95D}"/>
              </a:ext>
            </a:extLst>
          </p:cNvPr>
          <p:cNvSpPr>
            <a:spLocks noChangeArrowheads="1"/>
          </p:cNvSpPr>
          <p:nvPr/>
        </p:nvSpPr>
        <p:spPr bwMode="auto">
          <a:xfrm>
            <a:off x="244453" y="1465479"/>
            <a:ext cx="10826750" cy="10341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eaLnBrk="0" fontAlgn="base" hangingPunct="0">
              <a:spcBef>
                <a:spcPct val="20000"/>
              </a:spcBef>
              <a:spcAft>
                <a:spcPct val="0"/>
              </a:spcAft>
              <a:buClr>
                <a:srgbClr val="A70C28"/>
              </a:buClr>
            </a:pPr>
            <a:r>
              <a:rPr lang="en-US" altLang="de-DE">
                <a:latin typeface="Arial" panose="020B0604020202020204" pitchFamily="34" charset="0"/>
                <a:cs typeface="Arial" panose="020B0604020202020204" pitchFamily="34" charset="0"/>
              </a:rPr>
              <a:t>Dual-Beam Laser Scanning: True Multimodal Diagnostics</a:t>
            </a:r>
          </a:p>
          <a:p>
            <a:pPr marL="285750" indent="-285750" eaLnBrk="0" fontAlgn="base" hangingPunct="0">
              <a:spcBef>
                <a:spcPct val="20000"/>
              </a:spcBef>
              <a:spcAft>
                <a:spcPct val="0"/>
              </a:spcAft>
              <a:buClr>
                <a:srgbClr val="A70C28"/>
              </a:buClr>
              <a:buFont typeface="Wingdings" panose="05000000000000000000" pitchFamily="2" charset="2"/>
              <a:buChar char="§"/>
            </a:pPr>
            <a:r>
              <a:rPr lang="en-US" altLang="de-DE">
                <a:latin typeface="Arial" panose="020B0604020202020204" pitchFamily="34" charset="0"/>
                <a:cs typeface="Arial" panose="020B0604020202020204" pitchFamily="34" charset="0"/>
              </a:rPr>
              <a:t>Confocal Scanning Laser Ophthalmoscope (</a:t>
            </a:r>
            <a:r>
              <a:rPr lang="en-US" altLang="de-DE" err="1">
                <a:latin typeface="Arial" panose="020B0604020202020204" pitchFamily="34" charset="0"/>
                <a:cs typeface="Arial" panose="020B0604020202020204" pitchFamily="34" charset="0"/>
              </a:rPr>
              <a:t>cSLO</a:t>
            </a:r>
            <a:r>
              <a:rPr lang="en-US" altLang="de-DE">
                <a:latin typeface="Arial" panose="020B0604020202020204" pitchFamily="34" charset="0"/>
                <a:cs typeface="Arial" panose="020B0604020202020204" pitchFamily="34" charset="0"/>
              </a:rPr>
              <a:t>) combined with</a:t>
            </a:r>
          </a:p>
          <a:p>
            <a:pPr marL="285750" indent="-285750" eaLnBrk="0" fontAlgn="base" hangingPunct="0">
              <a:spcBef>
                <a:spcPct val="20000"/>
              </a:spcBef>
              <a:spcAft>
                <a:spcPct val="0"/>
              </a:spcAft>
              <a:buClr>
                <a:srgbClr val="A70C28"/>
              </a:buClr>
              <a:buFont typeface="Wingdings" panose="05000000000000000000" pitchFamily="2" charset="2"/>
              <a:buChar char="§"/>
            </a:pPr>
            <a:r>
              <a:rPr lang="en-US" altLang="de-DE">
                <a:latin typeface="Arial" panose="020B0604020202020204" pitchFamily="34" charset="0"/>
                <a:cs typeface="Arial" panose="020B0604020202020204" pitchFamily="34" charset="0"/>
              </a:rPr>
              <a:t>Eye-tracked spectral-domain Optical Coherence Tomograph (OCT)</a:t>
            </a:r>
          </a:p>
        </p:txBody>
      </p:sp>
      <p:pic>
        <p:nvPicPr>
          <p:cNvPr id="10245" name="Picture 5">
            <a:extLst>
              <a:ext uri="{FF2B5EF4-FFF2-40B4-BE49-F238E27FC236}">
                <a16:creationId xmlns:a16="http://schemas.microsoft.com/office/drawing/2014/main" id="{CF7A6BD4-AA21-40B5-BD17-2651F172782E}"/>
              </a:ext>
            </a:extLst>
          </p:cNvPr>
          <p:cNvPicPr>
            <a:picLocks noChangeAspect="1" noChangeArrowheads="1"/>
          </p:cNvPicPr>
          <p:nvPr/>
        </p:nvPicPr>
        <p:blipFill rotWithShape="1">
          <a:blip r:embed="rId3" cstate="screen">
            <a:extLst>
              <a:ext uri="{28A0092B-C50C-407E-A947-70E740481C1C}">
                <a14:useLocalDpi xmlns:a14="http://schemas.microsoft.com/office/drawing/2010/main"/>
              </a:ext>
            </a:extLst>
          </a:blip>
          <a:srcRect/>
          <a:stretch/>
        </p:blipFill>
        <p:spPr bwMode="auto">
          <a:xfrm>
            <a:off x="550863" y="2546498"/>
            <a:ext cx="5543529" cy="3647638"/>
          </a:xfrm>
          <a:prstGeom prst="rect">
            <a:avLst/>
          </a:prstGeom>
          <a:noFill/>
          <a:extLst>
            <a:ext uri="{909E8E84-426E-40DD-AFC4-6F175D3DCCD1}">
              <a14:hiddenFill xmlns:a14="http://schemas.microsoft.com/office/drawing/2010/main">
                <a:solidFill>
                  <a:srgbClr val="FFFFFF"/>
                </a:solidFill>
              </a14:hiddenFill>
            </a:ext>
          </a:extLst>
        </p:spPr>
      </p:pic>
      <p:sp>
        <p:nvSpPr>
          <p:cNvPr id="10246" name="Text Box 6">
            <a:extLst>
              <a:ext uri="{FF2B5EF4-FFF2-40B4-BE49-F238E27FC236}">
                <a16:creationId xmlns:a16="http://schemas.microsoft.com/office/drawing/2014/main" id="{50078A34-D6C9-4331-B885-4B67697CCFE5}"/>
              </a:ext>
            </a:extLst>
          </p:cNvPr>
          <p:cNvSpPr txBox="1">
            <a:spLocks noChangeArrowheads="1"/>
          </p:cNvSpPr>
          <p:nvPr/>
        </p:nvSpPr>
        <p:spPr bwMode="auto">
          <a:xfrm>
            <a:off x="4853810" y="5627778"/>
            <a:ext cx="1139246" cy="3689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r" fontAlgn="base">
              <a:spcBef>
                <a:spcPct val="50000"/>
              </a:spcBef>
              <a:spcAft>
                <a:spcPct val="0"/>
              </a:spcAft>
            </a:pPr>
            <a:r>
              <a:rPr lang="de-DE" altLang="de-DE">
                <a:solidFill>
                  <a:srgbClr val="FFFF00"/>
                </a:solidFill>
                <a:latin typeface="Arial" panose="020B0604020202020204" pitchFamily="34" charset="0"/>
                <a:cs typeface="Arial" panose="020B0604020202020204" pitchFamily="34" charset="0"/>
              </a:rPr>
              <a:t> IR cSLO</a:t>
            </a:r>
          </a:p>
        </p:txBody>
      </p:sp>
      <p:sp>
        <p:nvSpPr>
          <p:cNvPr id="10247" name="Text Box 7">
            <a:extLst>
              <a:ext uri="{FF2B5EF4-FFF2-40B4-BE49-F238E27FC236}">
                <a16:creationId xmlns:a16="http://schemas.microsoft.com/office/drawing/2014/main" id="{2C0D87E4-4F6E-4ABE-B898-F506765560AB}"/>
              </a:ext>
            </a:extLst>
          </p:cNvPr>
          <p:cNvSpPr txBox="1">
            <a:spLocks noChangeArrowheads="1"/>
          </p:cNvSpPr>
          <p:nvPr/>
        </p:nvSpPr>
        <p:spPr bwMode="auto">
          <a:xfrm>
            <a:off x="4704239" y="2748528"/>
            <a:ext cx="92710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r" fontAlgn="base">
              <a:spcBef>
                <a:spcPct val="50000"/>
              </a:spcBef>
              <a:spcAft>
                <a:spcPct val="0"/>
              </a:spcAft>
            </a:pPr>
            <a:r>
              <a:rPr lang="de-DE" altLang="de-DE">
                <a:solidFill>
                  <a:srgbClr val="FFFF00"/>
                </a:solidFill>
                <a:latin typeface="Arial" panose="020B0604020202020204" pitchFamily="34" charset="0"/>
                <a:cs typeface="Arial" panose="020B0604020202020204" pitchFamily="34" charset="0"/>
              </a:rPr>
              <a:t>OCT</a:t>
            </a:r>
          </a:p>
        </p:txBody>
      </p:sp>
      <p:pic>
        <p:nvPicPr>
          <p:cNvPr id="3" name="Picture 3">
            <a:extLst>
              <a:ext uri="{FF2B5EF4-FFF2-40B4-BE49-F238E27FC236}">
                <a16:creationId xmlns:a16="http://schemas.microsoft.com/office/drawing/2014/main" id="{E4DDBD51-1F8A-41A1-B70F-6C0678EE0FBF}"/>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6304547" y="2579083"/>
            <a:ext cx="5543529" cy="3646710"/>
          </a:xfrm>
          <a:prstGeom prst="rect">
            <a:avLst/>
          </a:prstGeom>
        </p:spPr>
      </p:pic>
      <p:sp>
        <p:nvSpPr>
          <p:cNvPr id="2" name="Text Box 7">
            <a:extLst>
              <a:ext uri="{FF2B5EF4-FFF2-40B4-BE49-F238E27FC236}">
                <a16:creationId xmlns:a16="http://schemas.microsoft.com/office/drawing/2014/main" id="{8FCB1C2A-8ABD-46FC-B31F-4BA8F9CF901A}"/>
              </a:ext>
            </a:extLst>
          </p:cNvPr>
          <p:cNvSpPr txBox="1">
            <a:spLocks noChangeArrowheads="1"/>
          </p:cNvSpPr>
          <p:nvPr/>
        </p:nvSpPr>
        <p:spPr bwMode="auto">
          <a:xfrm>
            <a:off x="10403662" y="2701638"/>
            <a:ext cx="92710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r" fontAlgn="base">
              <a:spcBef>
                <a:spcPct val="50000"/>
              </a:spcBef>
              <a:spcAft>
                <a:spcPct val="0"/>
              </a:spcAft>
            </a:pPr>
            <a:r>
              <a:rPr lang="de-DE" altLang="de-DE">
                <a:solidFill>
                  <a:srgbClr val="FFFF00"/>
                </a:solidFill>
                <a:latin typeface="Arial" panose="020B0604020202020204" pitchFamily="34" charset="0"/>
                <a:cs typeface="Arial" panose="020B0604020202020204" pitchFamily="34" charset="0"/>
              </a:rPr>
              <a:t>OCT</a:t>
            </a:r>
          </a:p>
        </p:txBody>
      </p:sp>
      <p:sp>
        <p:nvSpPr>
          <p:cNvPr id="4" name="Text Box 7">
            <a:extLst>
              <a:ext uri="{FF2B5EF4-FFF2-40B4-BE49-F238E27FC236}">
                <a16:creationId xmlns:a16="http://schemas.microsoft.com/office/drawing/2014/main" id="{1FFB31FB-57E0-4146-A0CD-44F71A81BC69}"/>
              </a:ext>
            </a:extLst>
          </p:cNvPr>
          <p:cNvSpPr txBox="1">
            <a:spLocks noChangeArrowheads="1"/>
          </p:cNvSpPr>
          <p:nvPr/>
        </p:nvSpPr>
        <p:spPr bwMode="auto">
          <a:xfrm>
            <a:off x="10073557" y="5535421"/>
            <a:ext cx="1382233"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r" fontAlgn="base">
              <a:spcBef>
                <a:spcPct val="50000"/>
              </a:spcBef>
              <a:spcAft>
                <a:spcPct val="0"/>
              </a:spcAft>
            </a:pPr>
            <a:r>
              <a:rPr lang="de-DE" altLang="de-DE" err="1">
                <a:solidFill>
                  <a:schemeClr val="bg1"/>
                </a:solidFill>
                <a:latin typeface="Arial" panose="020B0604020202020204" pitchFamily="34" charset="0"/>
                <a:cs typeface="Arial" panose="020B0604020202020204" pitchFamily="34" charset="0"/>
              </a:rPr>
              <a:t>MultiColor</a:t>
            </a:r>
            <a:endParaRPr lang="de-DE" altLang="de-DE">
              <a:solidFill>
                <a:schemeClr val="bg1"/>
              </a:solidFill>
              <a:latin typeface="Arial" panose="020B0604020202020204" pitchFamily="34" charset="0"/>
              <a:cs typeface="Arial" panose="020B0604020202020204" pitchFamily="34" charset="0"/>
            </a:endParaRPr>
          </a:p>
        </p:txBody>
      </p:sp>
      <p:sp>
        <p:nvSpPr>
          <p:cNvPr id="5" name="TextBox 53">
            <a:extLst>
              <a:ext uri="{FF2B5EF4-FFF2-40B4-BE49-F238E27FC236}">
                <a16:creationId xmlns:a16="http://schemas.microsoft.com/office/drawing/2014/main" id="{4A6139EA-3813-43F5-A22A-CCFF7A3BFF51}"/>
              </a:ext>
            </a:extLst>
          </p:cNvPr>
          <p:cNvSpPr txBox="1"/>
          <p:nvPr/>
        </p:nvSpPr>
        <p:spPr>
          <a:xfrm>
            <a:off x="-3190" y="6536681"/>
            <a:ext cx="2145139" cy="215444"/>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effectLst/>
                <a:uLnTx/>
                <a:uFillTx/>
                <a:latin typeface="Arial" panose="020B0604020202020204" pitchFamily="34" charset="0"/>
                <a:cs typeface="Arial" panose="020B0604020202020204" pitchFamily="34" charset="0"/>
              </a:rPr>
              <a:t>Courtesy of </a:t>
            </a:r>
            <a:r>
              <a:rPr lang="en-US" sz="800" dirty="0">
                <a:latin typeface="Arial" panose="020B0604020202020204" pitchFamily="34" charset="0"/>
                <a:cs typeface="Arial" panose="020B0604020202020204" pitchFamily="34" charset="0"/>
              </a:rPr>
              <a:t>Heidelberg Engineering GmbH</a:t>
            </a:r>
            <a:endParaRPr kumimoji="0" lang="en-US" sz="800" b="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876585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 name="Picture 2">
            <a:extLst>
              <a:ext uri="{FF2B5EF4-FFF2-40B4-BE49-F238E27FC236}">
                <a16:creationId xmlns:a16="http://schemas.microsoft.com/office/drawing/2014/main" id="{6D803C5A-D492-764C-B1D3-209BF1C0BC16}"/>
              </a:ext>
            </a:extLst>
          </p:cNvPr>
          <p:cNvPicPr>
            <a:picLocks noChangeAspect="1" noChangeArrowheads="1"/>
          </p:cNvPicPr>
          <p:nvPr/>
        </p:nvPicPr>
        <p:blipFill rotWithShape="1">
          <a:blip r:embed="rId2" cstate="screen">
            <a:extLst>
              <a:ext uri="{28A0092B-C50C-407E-A947-70E740481C1C}">
                <a14:useLocalDpi xmlns:a14="http://schemas.microsoft.com/office/drawing/2010/main"/>
              </a:ext>
            </a:extLst>
          </a:blip>
          <a:srcRect/>
          <a:stretch/>
        </p:blipFill>
        <p:spPr bwMode="auto">
          <a:xfrm>
            <a:off x="364067" y="1814008"/>
            <a:ext cx="11509804" cy="44532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5" name="Picture 18">
            <a:extLst>
              <a:ext uri="{FF2B5EF4-FFF2-40B4-BE49-F238E27FC236}">
                <a16:creationId xmlns:a16="http://schemas.microsoft.com/office/drawing/2014/main" id="{3763B999-5E01-48BE-A6C1-86A95701D375}"/>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358018" y="1839221"/>
            <a:ext cx="4428000" cy="4428064"/>
          </a:xfrm>
          <a:prstGeom prst="rect">
            <a:avLst/>
          </a:prstGeom>
          <a:ln w="38100">
            <a:solidFill>
              <a:srgbClr val="00B0F0"/>
            </a:solidFill>
          </a:ln>
        </p:spPr>
      </p:pic>
      <p:pic>
        <p:nvPicPr>
          <p:cNvPr id="16" name="Picture 3">
            <a:extLst>
              <a:ext uri="{FF2B5EF4-FFF2-40B4-BE49-F238E27FC236}">
                <a16:creationId xmlns:a16="http://schemas.microsoft.com/office/drawing/2014/main" id="{EFA9FAA0-2E6C-A344-8DDE-F73C81C5F042}"/>
              </a:ext>
            </a:extLst>
          </p:cNvPr>
          <p:cNvPicPr>
            <a:picLocks noChangeAspect="1" noChangeArrowheads="1"/>
          </p:cNvPicPr>
          <p:nvPr/>
        </p:nvPicPr>
        <p:blipFill rotWithShape="1">
          <a:blip r:embed="rId4" cstate="screen">
            <a:extLst>
              <a:ext uri="{28A0092B-C50C-407E-A947-70E740481C1C}">
                <a14:useLocalDpi xmlns:a14="http://schemas.microsoft.com/office/drawing/2010/main"/>
              </a:ext>
            </a:extLst>
          </a:blip>
          <a:srcRect/>
          <a:stretch/>
        </p:blipFill>
        <p:spPr bwMode="auto">
          <a:xfrm>
            <a:off x="5229231" y="1839221"/>
            <a:ext cx="6644640" cy="44280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8" name="TextBox 17">
            <a:extLst>
              <a:ext uri="{FF2B5EF4-FFF2-40B4-BE49-F238E27FC236}">
                <a16:creationId xmlns:a16="http://schemas.microsoft.com/office/drawing/2014/main" id="{F7B92EA5-D6BF-9442-8D33-0EBE5AC5D30A}"/>
              </a:ext>
            </a:extLst>
          </p:cNvPr>
          <p:cNvSpPr txBox="1"/>
          <p:nvPr/>
        </p:nvSpPr>
        <p:spPr>
          <a:xfrm>
            <a:off x="4262649" y="5907598"/>
            <a:ext cx="557525"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b="1">
                <a:solidFill>
                  <a:srgbClr val="00B0F0"/>
                </a:solidFill>
                <a:latin typeface="Calibri"/>
              </a:rPr>
              <a:t>B</a:t>
            </a:r>
            <a:r>
              <a:rPr kumimoji="0" lang="en-US" sz="1800" b="1" i="0" u="none" strike="noStrike" kern="1200" cap="none" spc="0" normalizeH="0" baseline="0" noProof="0">
                <a:ln>
                  <a:noFill/>
                </a:ln>
                <a:solidFill>
                  <a:srgbClr val="00B0F0"/>
                </a:solidFill>
                <a:effectLst/>
                <a:uLnTx/>
                <a:uFillTx/>
                <a:latin typeface="Calibri"/>
                <a:ea typeface="+mn-ea"/>
                <a:cs typeface="+mn-cs"/>
              </a:rPr>
              <a:t>AF</a:t>
            </a:r>
          </a:p>
        </p:txBody>
      </p:sp>
      <p:sp>
        <p:nvSpPr>
          <p:cNvPr id="10" name="Rectangle 9">
            <a:extLst>
              <a:ext uri="{FF2B5EF4-FFF2-40B4-BE49-F238E27FC236}">
                <a16:creationId xmlns:a16="http://schemas.microsoft.com/office/drawing/2014/main" id="{BF46E9AB-958C-424D-AA90-6AAD56102CA6}"/>
              </a:ext>
            </a:extLst>
          </p:cNvPr>
          <p:cNvSpPr/>
          <p:nvPr/>
        </p:nvSpPr>
        <p:spPr>
          <a:xfrm>
            <a:off x="3051310" y="6379884"/>
            <a:ext cx="7174966" cy="369332"/>
          </a:xfrm>
          <a:prstGeom prst="rect">
            <a:avLst/>
          </a:prstGeom>
        </p:spPr>
        <p:txBody>
          <a:bodyPr wrap="square" lIns="91440" tIns="45720" rIns="91440" bIns="45720" anchor="t">
            <a:spAutoFit/>
          </a:bodyPr>
          <a:lstStyle/>
          <a:p>
            <a:r>
              <a:rPr lang="en-US" dirty="0">
                <a:latin typeface="Arial"/>
                <a:cs typeface="Arial"/>
              </a:rPr>
              <a:t>Atrophy of the RPE and outer retina with cystic changes </a:t>
            </a:r>
            <a:endParaRPr lang="en-US" dirty="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64507A8A-0F56-354B-93EC-0BE959FA41F9}"/>
              </a:ext>
            </a:extLst>
          </p:cNvPr>
          <p:cNvSpPr txBox="1"/>
          <p:nvPr/>
        </p:nvSpPr>
        <p:spPr>
          <a:xfrm>
            <a:off x="241422" y="1453121"/>
            <a:ext cx="11772900" cy="369332"/>
          </a:xfrm>
          <a:prstGeom prst="rect">
            <a:avLst/>
          </a:prstGeom>
          <a:noFill/>
        </p:spPr>
        <p:txBody>
          <a:bodyPr wrap="square" rtlCol="0">
            <a:spAutoFit/>
          </a:bodyPr>
          <a:lstStyle/>
          <a:p>
            <a:pPr defTabSz="457200"/>
            <a:r>
              <a:rPr lang="es-ES" dirty="0">
                <a:latin typeface="Arial" panose="020B0604020202020204" pitchFamily="34" charset="0"/>
                <a:cs typeface="Arial" panose="020B0604020202020204" pitchFamily="34" charset="0"/>
              </a:rPr>
              <a:t>High </a:t>
            </a:r>
            <a:r>
              <a:rPr lang="es-ES" dirty="0" err="1">
                <a:latin typeface="Arial" panose="020B0604020202020204" pitchFamily="34" charset="0"/>
                <a:cs typeface="Arial" panose="020B0604020202020204" pitchFamily="34" charset="0"/>
              </a:rPr>
              <a:t>quality</a:t>
            </a:r>
            <a:r>
              <a:rPr lang="es-ES" dirty="0">
                <a:latin typeface="Arial" panose="020B0604020202020204" pitchFamily="34" charset="0"/>
                <a:cs typeface="Arial" panose="020B0604020202020204" pitchFamily="34" charset="0"/>
              </a:rPr>
              <a:t>, </a:t>
            </a:r>
            <a:r>
              <a:rPr lang="es-ES" dirty="0" err="1">
                <a:latin typeface="Arial" panose="020B0604020202020204" pitchFamily="34" charset="0"/>
                <a:cs typeface="Arial" panose="020B0604020202020204" pitchFamily="34" charset="0"/>
              </a:rPr>
              <a:t>high</a:t>
            </a:r>
            <a:r>
              <a:rPr lang="es-ES" dirty="0">
                <a:latin typeface="Arial" panose="020B0604020202020204" pitchFamily="34" charset="0"/>
                <a:cs typeface="Arial" panose="020B0604020202020204" pitchFamily="34" charset="0"/>
              </a:rPr>
              <a:t> </a:t>
            </a:r>
            <a:r>
              <a:rPr lang="es-ES" dirty="0" err="1">
                <a:latin typeface="Arial" panose="020B0604020202020204" pitchFamily="34" charset="0"/>
                <a:cs typeface="Arial" panose="020B0604020202020204" pitchFamily="34" charset="0"/>
              </a:rPr>
              <a:t>resolution</a:t>
            </a:r>
            <a:r>
              <a:rPr lang="es-ES" dirty="0">
                <a:latin typeface="Arial" panose="020B0604020202020204" pitchFamily="34" charset="0"/>
                <a:cs typeface="Arial" panose="020B0604020202020204" pitchFamily="34" charset="0"/>
              </a:rPr>
              <a:t> s</a:t>
            </a:r>
            <a:r>
              <a:rPr kumimoji="0" lang="es-ES" b="0" i="0" u="none" strike="noStrike" kern="1200" cap="none" spc="0" normalizeH="0" baseline="0" noProof="0" dirty="0" err="1">
                <a:ln>
                  <a:noFill/>
                </a:ln>
                <a:effectLst/>
                <a:uLnTx/>
                <a:uFillTx/>
                <a:latin typeface="Arial" panose="020B0604020202020204" pitchFamily="34" charset="0"/>
                <a:ea typeface="+mn-ea"/>
                <a:cs typeface="Arial" panose="020B0604020202020204" pitchFamily="34" charset="0"/>
              </a:rPr>
              <a:t>tructural</a:t>
            </a:r>
            <a:r>
              <a:rPr kumimoji="0" lang="es-ES"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OCT </a:t>
            </a:r>
            <a:r>
              <a:rPr kumimoji="0" lang="es-ES" b="0" i="0" u="none" strike="noStrike" kern="1200" cap="none" spc="0" normalizeH="0" baseline="0" noProof="0" dirty="0" err="1">
                <a:ln>
                  <a:noFill/>
                </a:ln>
                <a:effectLst/>
                <a:uLnTx/>
                <a:uFillTx/>
                <a:latin typeface="Arial" panose="020B0604020202020204" pitchFamily="34" charset="0"/>
                <a:ea typeface="+mn-ea"/>
                <a:cs typeface="Arial" panose="020B0604020202020204" pitchFamily="34" charset="0"/>
              </a:rPr>
              <a:t>scans</a:t>
            </a:r>
            <a:endParaRPr kumimoji="0" lang="en-US"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p:txBody>
      </p:sp>
      <p:sp>
        <p:nvSpPr>
          <p:cNvPr id="2" name="TextBox 53">
            <a:extLst>
              <a:ext uri="{FF2B5EF4-FFF2-40B4-BE49-F238E27FC236}">
                <a16:creationId xmlns:a16="http://schemas.microsoft.com/office/drawing/2014/main" id="{B4127BD7-2D07-41DF-8DC2-B58D8A233F20}"/>
              </a:ext>
            </a:extLst>
          </p:cNvPr>
          <p:cNvSpPr txBox="1"/>
          <p:nvPr/>
        </p:nvSpPr>
        <p:spPr>
          <a:xfrm>
            <a:off x="-3190" y="6536678"/>
            <a:ext cx="1561646" cy="215444"/>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effectLst/>
                <a:uLnTx/>
                <a:uFillTx/>
                <a:latin typeface="Arial" panose="020B0604020202020204" pitchFamily="34" charset="0"/>
                <a:cs typeface="Arial" panose="020B0604020202020204" pitchFamily="34" charset="0"/>
              </a:rPr>
              <a:t>Courtesy of Dr. R. </a:t>
            </a:r>
            <a:r>
              <a:rPr lang="en-US" sz="800" dirty="0" err="1">
                <a:latin typeface="Arial" panose="020B0604020202020204" pitchFamily="34" charset="0"/>
                <a:cs typeface="Arial" panose="020B0604020202020204" pitchFamily="34" charset="0"/>
              </a:rPr>
              <a:t>Dolz</a:t>
            </a:r>
            <a:r>
              <a:rPr kumimoji="0" lang="en-US" sz="800" b="0" i="0" u="none" strike="noStrike" kern="1200" cap="none" spc="0" normalizeH="0" baseline="0" noProof="0" dirty="0">
                <a:ln>
                  <a:noFill/>
                </a:ln>
                <a:effectLst/>
                <a:uLnTx/>
                <a:uFillTx/>
                <a:latin typeface="Arial" panose="020B0604020202020204" pitchFamily="34" charset="0"/>
                <a:cs typeface="Arial" panose="020B0604020202020204" pitchFamily="34" charset="0"/>
              </a:rPr>
              <a:t>-Marco</a:t>
            </a:r>
          </a:p>
        </p:txBody>
      </p:sp>
      <p:sp>
        <p:nvSpPr>
          <p:cNvPr id="3" name="TextBox 12">
            <a:extLst>
              <a:ext uri="{FF2B5EF4-FFF2-40B4-BE49-F238E27FC236}">
                <a16:creationId xmlns:a16="http://schemas.microsoft.com/office/drawing/2014/main" id="{E52E7180-B20A-4442-A934-BA68BC5F32E3}"/>
              </a:ext>
            </a:extLst>
          </p:cNvPr>
          <p:cNvSpPr txBox="1"/>
          <p:nvPr/>
        </p:nvSpPr>
        <p:spPr>
          <a:xfrm>
            <a:off x="234828" y="317412"/>
            <a:ext cx="9986132" cy="646331"/>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320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SPECTRALIS</a:t>
            </a:r>
            <a:r>
              <a:rPr lang="en-US" sz="3200" baseline="30000" dirty="0">
                <a:effectLst/>
                <a:latin typeface="Arial" panose="020B0604020202020204" pitchFamily="34" charset="0"/>
                <a:ea typeface="Times New Roman" panose="02020603050405020304" pitchFamily="18" charset="0"/>
                <a:cs typeface="Times New Roman" panose="02020603050405020304" pitchFamily="18" charset="0"/>
              </a:rPr>
              <a:t>®</a:t>
            </a:r>
            <a:r>
              <a:rPr kumimoji="0" lang="en-US" sz="320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Core Technologies </a:t>
            </a:r>
          </a:p>
        </p:txBody>
      </p:sp>
      <p:cxnSp>
        <p:nvCxnSpPr>
          <p:cNvPr id="5" name="Gerade Verbindung mit Pfeil 4">
            <a:extLst>
              <a:ext uri="{FF2B5EF4-FFF2-40B4-BE49-F238E27FC236}">
                <a16:creationId xmlns:a16="http://schemas.microsoft.com/office/drawing/2014/main" id="{BD7E81FF-0601-4C00-9D55-359EA0EE1E4F}"/>
              </a:ext>
            </a:extLst>
          </p:cNvPr>
          <p:cNvCxnSpPr>
            <a:cxnSpLocks/>
          </p:cNvCxnSpPr>
          <p:nvPr/>
        </p:nvCxnSpPr>
        <p:spPr>
          <a:xfrm>
            <a:off x="382646" y="4290391"/>
            <a:ext cx="4404398" cy="0"/>
          </a:xfrm>
          <a:prstGeom prst="straightConnector1">
            <a:avLst/>
          </a:prstGeom>
          <a:ln w="28575">
            <a:solidFill>
              <a:srgbClr val="00FF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562217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7E3FC90C-414C-DD44-9853-C331C655EA8B}"/>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234828" y="1178427"/>
            <a:ext cx="5731181" cy="2808000"/>
          </a:xfrm>
          <a:prstGeom prst="rect">
            <a:avLst/>
          </a:prstGeom>
        </p:spPr>
      </p:pic>
      <p:pic>
        <p:nvPicPr>
          <p:cNvPr id="10" name="Picture 9">
            <a:extLst>
              <a:ext uri="{FF2B5EF4-FFF2-40B4-BE49-F238E27FC236}">
                <a16:creationId xmlns:a16="http://schemas.microsoft.com/office/drawing/2014/main" id="{5E7E3CBC-3893-7A46-A846-F85B51BEF279}"/>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5005281" y="3944125"/>
            <a:ext cx="7186719" cy="2808000"/>
          </a:xfrm>
          <a:prstGeom prst="rect">
            <a:avLst/>
          </a:prstGeom>
        </p:spPr>
      </p:pic>
      <p:sp>
        <p:nvSpPr>
          <p:cNvPr id="13" name="TextBox 12">
            <a:extLst>
              <a:ext uri="{FF2B5EF4-FFF2-40B4-BE49-F238E27FC236}">
                <a16:creationId xmlns:a16="http://schemas.microsoft.com/office/drawing/2014/main" id="{6A664A3A-2A43-034F-B248-4CA69A199A5A}"/>
              </a:ext>
            </a:extLst>
          </p:cNvPr>
          <p:cNvSpPr txBox="1"/>
          <p:nvPr/>
        </p:nvSpPr>
        <p:spPr>
          <a:xfrm>
            <a:off x="234828" y="317415"/>
            <a:ext cx="9986132" cy="646331"/>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320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SPECTRALIS</a:t>
            </a:r>
            <a:r>
              <a:rPr lang="en-US" sz="3200" baseline="30000" dirty="0">
                <a:effectLst/>
                <a:latin typeface="Arial" panose="020B0604020202020204" pitchFamily="34" charset="0"/>
                <a:ea typeface="Times New Roman" panose="02020603050405020304" pitchFamily="18" charset="0"/>
                <a:cs typeface="Times New Roman" panose="02020603050405020304" pitchFamily="18" charset="0"/>
              </a:rPr>
              <a:t>®</a:t>
            </a:r>
            <a:r>
              <a:rPr kumimoji="0" lang="en-US" sz="320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Core Technologies </a:t>
            </a:r>
          </a:p>
        </p:txBody>
      </p:sp>
      <p:sp>
        <p:nvSpPr>
          <p:cNvPr id="2" name="Rounded Rectangle 1">
            <a:extLst>
              <a:ext uri="{FF2B5EF4-FFF2-40B4-BE49-F238E27FC236}">
                <a16:creationId xmlns:a16="http://schemas.microsoft.com/office/drawing/2014/main" id="{39FB211E-3187-AE43-85FB-ECD462C1F1A3}"/>
              </a:ext>
            </a:extLst>
          </p:cNvPr>
          <p:cNvSpPr/>
          <p:nvPr/>
        </p:nvSpPr>
        <p:spPr>
          <a:xfrm>
            <a:off x="6877050" y="1178427"/>
            <a:ext cx="4403758" cy="2641097"/>
          </a:xfrm>
          <a:prstGeom prst="roundRect">
            <a:avLst/>
          </a:prstGeom>
          <a:solidFill>
            <a:srgbClr val="990033"/>
          </a:solidFill>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2800" dirty="0">
                <a:latin typeface="Arial" panose="020B0604020202020204" pitchFamily="34" charset="0"/>
                <a:cs typeface="Arial" panose="020B0604020202020204" pitchFamily="34" charset="0"/>
              </a:rPr>
              <a:t>Different fields of view to target each lesion </a:t>
            </a:r>
            <a:br>
              <a:rPr lang="en-US" sz="2800" dirty="0">
                <a:latin typeface="Arial" panose="020B0604020202020204" pitchFamily="34" charset="0"/>
                <a:cs typeface="Arial" panose="020B0604020202020204" pitchFamily="34" charset="0"/>
              </a:rPr>
            </a:br>
            <a:r>
              <a:rPr lang="en-US" sz="2800" dirty="0">
                <a:latin typeface="Arial" panose="020B0604020202020204" pitchFamily="34" charset="0"/>
                <a:cs typeface="Arial" panose="020B0604020202020204" pitchFamily="34" charset="0"/>
              </a:rPr>
              <a:t>and customize  examinations</a:t>
            </a:r>
          </a:p>
        </p:txBody>
      </p:sp>
      <p:sp>
        <p:nvSpPr>
          <p:cNvPr id="3" name="TextBox 53">
            <a:extLst>
              <a:ext uri="{FF2B5EF4-FFF2-40B4-BE49-F238E27FC236}">
                <a16:creationId xmlns:a16="http://schemas.microsoft.com/office/drawing/2014/main" id="{9D09B149-17E2-4DB3-B6F3-125385180E29}"/>
              </a:ext>
            </a:extLst>
          </p:cNvPr>
          <p:cNvSpPr txBox="1"/>
          <p:nvPr/>
        </p:nvSpPr>
        <p:spPr>
          <a:xfrm>
            <a:off x="-3190" y="6536681"/>
            <a:ext cx="1742785" cy="215444"/>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effectLst/>
                <a:uLnTx/>
                <a:uFillTx/>
                <a:latin typeface="Arial" panose="020B0604020202020204" pitchFamily="34" charset="0"/>
                <a:cs typeface="Arial" panose="020B0604020202020204" pitchFamily="34" charset="0"/>
              </a:rPr>
              <a:t>Courtesy of Dr. R. Gallego-</a:t>
            </a:r>
            <a:r>
              <a:rPr kumimoji="0" lang="en-US" sz="800" b="0" i="0" u="none" strike="noStrike" kern="1200" cap="none" spc="0" normalizeH="0" baseline="0" noProof="0" dirty="0" err="1">
                <a:ln>
                  <a:noFill/>
                </a:ln>
                <a:effectLst/>
                <a:uLnTx/>
                <a:uFillTx/>
                <a:latin typeface="Arial" panose="020B0604020202020204" pitchFamily="34" charset="0"/>
                <a:cs typeface="Arial" panose="020B0604020202020204" pitchFamily="34" charset="0"/>
              </a:rPr>
              <a:t>Pinazo</a:t>
            </a:r>
            <a:endParaRPr kumimoji="0" lang="en-US" sz="800" b="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p:txBody>
      </p:sp>
      <p:sp>
        <p:nvSpPr>
          <p:cNvPr id="5" name="Rectangle 10">
            <a:extLst>
              <a:ext uri="{FF2B5EF4-FFF2-40B4-BE49-F238E27FC236}">
                <a16:creationId xmlns:a16="http://schemas.microsoft.com/office/drawing/2014/main" id="{77D96883-DE89-4225-82D0-776ED21A5345}"/>
              </a:ext>
            </a:extLst>
          </p:cNvPr>
          <p:cNvSpPr/>
          <p:nvPr/>
        </p:nvSpPr>
        <p:spPr>
          <a:xfrm>
            <a:off x="110363" y="5233334"/>
            <a:ext cx="4634730" cy="369332"/>
          </a:xfrm>
          <a:prstGeom prst="rect">
            <a:avLst/>
          </a:prstGeom>
        </p:spPr>
        <p:txBody>
          <a:bodyPr wrap="none" lIns="91440" tIns="45720" rIns="91440" bIns="45720" anchor="t">
            <a:spAutoFit/>
          </a:bodyPr>
          <a:lstStyle/>
          <a:p>
            <a:r>
              <a:rPr lang="en-US" dirty="0">
                <a:latin typeface="Arial"/>
                <a:cs typeface="Arial"/>
              </a:rPr>
              <a:t>Macular neovascularization on FA and OCT</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318099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5603" name="Rectangle 3">
            <a:extLst>
              <a:ext uri="{FF2B5EF4-FFF2-40B4-BE49-F238E27FC236}">
                <a16:creationId xmlns:a16="http://schemas.microsoft.com/office/drawing/2014/main" id="{ADE287E9-B2BA-4699-89A7-AA41AEAE1460}"/>
              </a:ext>
            </a:extLst>
          </p:cNvPr>
          <p:cNvSpPr>
            <a:spLocks noGrp="1" noChangeArrowheads="1"/>
          </p:cNvSpPr>
          <p:nvPr>
            <p:ph type="title" idx="4294967295"/>
          </p:nvPr>
        </p:nvSpPr>
        <p:spPr>
          <a:xfrm>
            <a:off x="234896" y="177126"/>
            <a:ext cx="11091808" cy="931578"/>
          </a:xfrm>
        </p:spPr>
        <p:txBody>
          <a:bodyPr>
            <a:noAutofit/>
          </a:bodyPr>
          <a:lstStyle/>
          <a:p>
            <a:r>
              <a:rPr lang="de-DE" sz="3200" dirty="0">
                <a:latin typeface="Arial"/>
                <a:cs typeface="Arial"/>
              </a:rPr>
              <a:t>SPECTRALIS</a:t>
            </a:r>
            <a:r>
              <a:rPr lang="de-DE" sz="3200" baseline="30000" dirty="0">
                <a:latin typeface="Arial"/>
                <a:cs typeface="Arial"/>
              </a:rPr>
              <a:t>®</a:t>
            </a:r>
            <a:r>
              <a:rPr lang="de-DE" sz="3200" dirty="0">
                <a:latin typeface="Arial"/>
                <a:cs typeface="Arial"/>
              </a:rPr>
              <a:t> </a:t>
            </a:r>
            <a:r>
              <a:rPr lang="en-US" altLang="de-DE" sz="3200" dirty="0" err="1">
                <a:latin typeface="Arial"/>
                <a:cs typeface="Arial"/>
              </a:rPr>
              <a:t>TruTrack</a:t>
            </a:r>
            <a:r>
              <a:rPr lang="en-US" altLang="de-DE" sz="3200" dirty="0">
                <a:latin typeface="Arial"/>
                <a:cs typeface="Arial"/>
              </a:rPr>
              <a:t> Active Eye Tracking</a:t>
            </a:r>
            <a:endParaRPr lang="de-DE" sz="3200" dirty="0">
              <a:latin typeface="Arial"/>
              <a:cs typeface="Arial"/>
            </a:endParaRPr>
          </a:p>
        </p:txBody>
      </p:sp>
      <p:sp>
        <p:nvSpPr>
          <p:cNvPr id="414724" name="Text Box 4">
            <a:extLst>
              <a:ext uri="{FF2B5EF4-FFF2-40B4-BE49-F238E27FC236}">
                <a16:creationId xmlns:a16="http://schemas.microsoft.com/office/drawing/2014/main" id="{EDBE84D5-D7D5-4AD1-BEAC-5B31FD6CF74B}"/>
              </a:ext>
            </a:extLst>
          </p:cNvPr>
          <p:cNvSpPr txBox="1">
            <a:spLocks noChangeArrowheads="1"/>
          </p:cNvSpPr>
          <p:nvPr/>
        </p:nvSpPr>
        <p:spPr bwMode="auto">
          <a:xfrm>
            <a:off x="236636" y="1465989"/>
            <a:ext cx="11236677" cy="2462213"/>
          </a:xfrm>
          <a:prstGeom prst="rect">
            <a:avLst/>
          </a:prstGeom>
          <a:noFill/>
          <a:ln w="9525" algn="ctr">
            <a:noFill/>
            <a:miter lim="800000"/>
            <a:headEnd/>
            <a:tailEnd/>
          </a:ln>
        </p:spPr>
        <p:txBody>
          <a:bodyPr wrap="square" lIns="91440" tIns="45720" rIns="91440" bIns="45720" anchor="t">
            <a:spAutoFit/>
          </a:bodyPr>
          <a:lstStyle/>
          <a:p>
            <a:pPr>
              <a:spcBef>
                <a:spcPts val="600"/>
              </a:spcBef>
              <a:spcAft>
                <a:spcPts val="600"/>
              </a:spcAft>
            </a:pPr>
            <a:r>
              <a:rPr lang="en-US" sz="1800" dirty="0" err="1">
                <a:effectLst/>
                <a:latin typeface="Arial"/>
                <a:ea typeface="Times New Roman" panose="02020603050405020304" pitchFamily="18" charset="0"/>
                <a:cs typeface="Times New Roman"/>
              </a:rPr>
              <a:t>TruTrack</a:t>
            </a:r>
            <a:r>
              <a:rPr lang="en-US" sz="1800" dirty="0">
                <a:effectLst/>
                <a:latin typeface="Arial"/>
                <a:ea typeface="Times New Roman" panose="02020603050405020304" pitchFamily="18" charset="0"/>
                <a:cs typeface="Times New Roman"/>
              </a:rPr>
              <a:t> Active Eye Tracking is a patented imaging technology that utilizes two beams of light simultaneously to track and image the eye. Actively tracking the eye in real-time throughout image capture mitigates the effects of eye motion even when the patient blinks, resulting in accurate OCT scan data for all imaging modalities.</a:t>
            </a:r>
            <a:r>
              <a:rPr lang="en-US" dirty="0">
                <a:latin typeface="Arial"/>
                <a:ea typeface="Times New Roman" panose="02020603050405020304" pitchFamily="18" charset="0"/>
                <a:cs typeface="Times New Roman"/>
              </a:rPr>
              <a:t>  </a:t>
            </a:r>
            <a:endParaRPr lang="de-DE" sz="1800" dirty="0">
              <a:effectLst/>
              <a:latin typeface="Arial" panose="020B0604020202020204" pitchFamily="34" charset="0"/>
              <a:ea typeface="Times New Roman" panose="02020603050405020304" pitchFamily="18" charset="0"/>
              <a:cs typeface="Times New Roman" panose="02020603050405020304" pitchFamily="18" charset="0"/>
            </a:endParaRPr>
          </a:p>
          <a:p>
            <a:pPr>
              <a:spcBef>
                <a:spcPts val="600"/>
              </a:spcBef>
              <a:spcAft>
                <a:spcPts val="600"/>
              </a:spcAft>
            </a:pPr>
            <a:r>
              <a:rPr lang="en-US" sz="1800" dirty="0">
                <a:effectLst/>
                <a:latin typeface="Arial"/>
                <a:ea typeface="Times New Roman" panose="02020603050405020304" pitchFamily="18" charset="0"/>
                <a:cs typeface="Times New Roman"/>
              </a:rPr>
              <a:t>Additional clinical benefits of </a:t>
            </a:r>
            <a:r>
              <a:rPr lang="en-US" sz="1800" dirty="0" err="1">
                <a:effectLst/>
                <a:latin typeface="Arial"/>
                <a:ea typeface="Times New Roman" panose="02020603050405020304" pitchFamily="18" charset="0"/>
                <a:cs typeface="Times New Roman"/>
              </a:rPr>
              <a:t>TruTrack</a:t>
            </a:r>
            <a:r>
              <a:rPr lang="en-US" sz="1800" dirty="0">
                <a:effectLst/>
                <a:latin typeface="Arial"/>
                <a:ea typeface="Times New Roman" panose="02020603050405020304" pitchFamily="18" charset="0"/>
                <a:cs typeface="Times New Roman"/>
              </a:rPr>
              <a:t> Active Eye Tracking are precise, automated retinal follow-up scanning, central retinal thickness measurement reproducibility to 1 </a:t>
            </a:r>
            <a:r>
              <a:rPr lang="en-US" dirty="0">
                <a:latin typeface="Arial"/>
                <a:ea typeface="Times New Roman" panose="02020603050405020304" pitchFamily="18" charset="0"/>
                <a:cs typeface="Times New Roman"/>
              </a:rPr>
              <a:t>micron</a:t>
            </a:r>
            <a:r>
              <a:rPr lang="en-US" baseline="30000" dirty="0">
                <a:latin typeface="Arial"/>
                <a:ea typeface="Times New Roman" panose="02020603050405020304" pitchFamily="18" charset="0"/>
                <a:cs typeface="Times New Roman"/>
              </a:rPr>
              <a:t>1</a:t>
            </a:r>
            <a:r>
              <a:rPr lang="en-US" sz="1800" dirty="0">
                <a:effectLst/>
                <a:latin typeface="Arial"/>
                <a:ea typeface="Times New Roman" panose="02020603050405020304" pitchFamily="18" charset="0"/>
                <a:cs typeface="Times New Roman"/>
              </a:rPr>
              <a:t>, and excellent image quality throughout the volume scan. This superior performance allows for higher comfort for patients and a more effective management of patients, even in challenging cases with very small changes over time.</a:t>
            </a:r>
            <a:r>
              <a:rPr lang="en-US" dirty="0">
                <a:latin typeface="Arial"/>
                <a:ea typeface="Times New Roman" panose="02020603050405020304" pitchFamily="18" charset="0"/>
                <a:cs typeface="Times New Roman"/>
              </a:rPr>
              <a:t> </a:t>
            </a:r>
            <a:endParaRPr lang="de-DE" sz="1800" dirty="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2" name="Fußzeilenplatzhalter 1">
            <a:extLst>
              <a:ext uri="{FF2B5EF4-FFF2-40B4-BE49-F238E27FC236}">
                <a16:creationId xmlns:a16="http://schemas.microsoft.com/office/drawing/2014/main" id="{6722A577-5B8D-4DD9-95E9-7509AD60118E}"/>
              </a:ext>
            </a:extLst>
          </p:cNvPr>
          <p:cNvSpPr>
            <a:spLocks noGrp="1"/>
          </p:cNvSpPr>
          <p:nvPr>
            <p:ph type="ftr" sz="quarter" idx="11"/>
          </p:nvPr>
        </p:nvSpPr>
        <p:spPr>
          <a:xfrm>
            <a:off x="9513" y="6518280"/>
            <a:ext cx="8477262" cy="239709"/>
          </a:xfrm>
        </p:spPr>
        <p:txBody>
          <a:bodyPr/>
          <a:lstStyle/>
          <a:p>
            <a:pPr algn="l"/>
            <a:r>
              <a:rPr lang="de-DE" sz="800" dirty="0">
                <a:solidFill>
                  <a:schemeClr val="tx1"/>
                </a:solidFill>
                <a:latin typeface="Arial" panose="020B0604020202020204" pitchFamily="34" charset="0"/>
                <a:cs typeface="Arial" panose="020B0604020202020204" pitchFamily="34" charset="0"/>
              </a:rPr>
              <a:t>1 Wolf-Schnurrbusch UE et al. </a:t>
            </a:r>
            <a:r>
              <a:rPr lang="de-DE" sz="800" dirty="0" err="1">
                <a:solidFill>
                  <a:schemeClr val="tx1"/>
                </a:solidFill>
                <a:latin typeface="Arial" panose="020B0604020202020204" pitchFamily="34" charset="0"/>
                <a:cs typeface="Arial" panose="020B0604020202020204" pitchFamily="34" charset="0"/>
              </a:rPr>
              <a:t>Macular</a:t>
            </a:r>
            <a:r>
              <a:rPr lang="de-DE" sz="800" dirty="0">
                <a:solidFill>
                  <a:schemeClr val="tx1"/>
                </a:solidFill>
                <a:latin typeface="Arial" panose="020B0604020202020204" pitchFamily="34" charset="0"/>
                <a:cs typeface="Arial" panose="020B0604020202020204" pitchFamily="34" charset="0"/>
              </a:rPr>
              <a:t> </a:t>
            </a:r>
            <a:r>
              <a:rPr lang="de-DE" sz="800" dirty="0" err="1">
                <a:solidFill>
                  <a:schemeClr val="tx1"/>
                </a:solidFill>
                <a:latin typeface="Arial" panose="020B0604020202020204" pitchFamily="34" charset="0"/>
                <a:cs typeface="Arial" panose="020B0604020202020204" pitchFamily="34" charset="0"/>
              </a:rPr>
              <a:t>Thickness</a:t>
            </a:r>
            <a:r>
              <a:rPr lang="de-DE" sz="800" dirty="0">
                <a:solidFill>
                  <a:schemeClr val="tx1"/>
                </a:solidFill>
                <a:latin typeface="Arial" panose="020B0604020202020204" pitchFamily="34" charset="0"/>
                <a:cs typeface="Arial" panose="020B0604020202020204" pitchFamily="34" charset="0"/>
              </a:rPr>
              <a:t> </a:t>
            </a:r>
            <a:r>
              <a:rPr lang="de-DE" sz="800" dirty="0" err="1">
                <a:solidFill>
                  <a:schemeClr val="tx1"/>
                </a:solidFill>
                <a:latin typeface="Arial" panose="020B0604020202020204" pitchFamily="34" charset="0"/>
                <a:cs typeface="Arial" panose="020B0604020202020204" pitchFamily="34" charset="0"/>
              </a:rPr>
              <a:t>Measurements</a:t>
            </a:r>
            <a:r>
              <a:rPr lang="de-DE" sz="800" dirty="0">
                <a:solidFill>
                  <a:schemeClr val="tx1"/>
                </a:solidFill>
                <a:latin typeface="Arial" panose="020B0604020202020204" pitchFamily="34" charset="0"/>
                <a:cs typeface="Arial" panose="020B0604020202020204" pitchFamily="34" charset="0"/>
              </a:rPr>
              <a:t> in </a:t>
            </a:r>
            <a:r>
              <a:rPr lang="de-DE" sz="800" dirty="0" err="1">
                <a:solidFill>
                  <a:schemeClr val="tx1"/>
                </a:solidFill>
                <a:latin typeface="Arial" panose="020B0604020202020204" pitchFamily="34" charset="0"/>
                <a:cs typeface="Arial" panose="020B0604020202020204" pitchFamily="34" charset="0"/>
              </a:rPr>
              <a:t>Healthy</a:t>
            </a:r>
            <a:r>
              <a:rPr lang="de-DE" sz="800" dirty="0">
                <a:solidFill>
                  <a:schemeClr val="tx1"/>
                </a:solidFill>
                <a:latin typeface="Arial" panose="020B0604020202020204" pitchFamily="34" charset="0"/>
                <a:cs typeface="Arial" panose="020B0604020202020204" pitchFamily="34" charset="0"/>
              </a:rPr>
              <a:t> Eyes </a:t>
            </a:r>
            <a:r>
              <a:rPr lang="de-DE" sz="800" dirty="0" err="1">
                <a:solidFill>
                  <a:schemeClr val="tx1"/>
                </a:solidFill>
                <a:latin typeface="Arial" panose="020B0604020202020204" pitchFamily="34" charset="0"/>
                <a:cs typeface="Arial" panose="020B0604020202020204" pitchFamily="34" charset="0"/>
              </a:rPr>
              <a:t>Using</a:t>
            </a:r>
            <a:r>
              <a:rPr lang="de-DE" sz="800" dirty="0">
                <a:solidFill>
                  <a:schemeClr val="tx1"/>
                </a:solidFill>
                <a:latin typeface="Arial" panose="020B0604020202020204" pitchFamily="34" charset="0"/>
                <a:cs typeface="Arial" panose="020B0604020202020204" pitchFamily="34" charset="0"/>
              </a:rPr>
              <a:t> Six Different Optical </a:t>
            </a:r>
            <a:r>
              <a:rPr lang="de-DE" sz="800" dirty="0" err="1">
                <a:solidFill>
                  <a:schemeClr val="tx1"/>
                </a:solidFill>
                <a:latin typeface="Arial" panose="020B0604020202020204" pitchFamily="34" charset="0"/>
                <a:cs typeface="Arial" panose="020B0604020202020204" pitchFamily="34" charset="0"/>
              </a:rPr>
              <a:t>Coherence</a:t>
            </a:r>
            <a:r>
              <a:rPr lang="de-DE" sz="800" dirty="0">
                <a:solidFill>
                  <a:schemeClr val="tx1"/>
                </a:solidFill>
                <a:latin typeface="Arial" panose="020B0604020202020204" pitchFamily="34" charset="0"/>
                <a:cs typeface="Arial" panose="020B0604020202020204" pitchFamily="34" charset="0"/>
              </a:rPr>
              <a:t> </a:t>
            </a:r>
            <a:r>
              <a:rPr lang="de-DE" sz="800" dirty="0" err="1">
                <a:solidFill>
                  <a:schemeClr val="tx1"/>
                </a:solidFill>
                <a:latin typeface="Arial" panose="020B0604020202020204" pitchFamily="34" charset="0"/>
                <a:cs typeface="Arial" panose="020B0604020202020204" pitchFamily="34" charset="0"/>
              </a:rPr>
              <a:t>Tomography</a:t>
            </a:r>
            <a:r>
              <a:rPr lang="de-DE" sz="800" dirty="0">
                <a:solidFill>
                  <a:schemeClr val="tx1"/>
                </a:solidFill>
                <a:latin typeface="Arial" panose="020B0604020202020204" pitchFamily="34" charset="0"/>
                <a:cs typeface="Arial" panose="020B0604020202020204" pitchFamily="34" charset="0"/>
              </a:rPr>
              <a:t> Instruments. IOVS 2009; 50:3432-3437.</a:t>
            </a:r>
          </a:p>
        </p:txBody>
      </p:sp>
    </p:spTree>
    <p:extLst>
      <p:ext uri="{BB962C8B-B14F-4D97-AF65-F5344CB8AC3E}">
        <p14:creationId xmlns:p14="http://schemas.microsoft.com/office/powerpoint/2010/main" val="4285422224"/>
      </p:ext>
    </p:extLst>
  </p:cSld>
  <p:clrMapOvr>
    <a:masterClrMapping/>
  </p:clrMapOvr>
  <p:transition>
    <p:fad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3733C107-6CF2-46CD-AB6B-46C27D18254B}"/>
              </a:ext>
            </a:extLst>
          </p:cNvPr>
          <p:cNvSpPr>
            <a:spLocks noGrp="1" noChangeArrowheads="1"/>
          </p:cNvSpPr>
          <p:nvPr>
            <p:ph type="title" idx="4294967295"/>
          </p:nvPr>
        </p:nvSpPr>
        <p:spPr>
          <a:xfrm>
            <a:off x="234827" y="173003"/>
            <a:ext cx="11915073" cy="1368715"/>
          </a:xfrm>
        </p:spPr>
        <p:txBody>
          <a:bodyPr>
            <a:normAutofit/>
          </a:bodyPr>
          <a:lstStyle/>
          <a:p>
            <a:r>
              <a:rPr lang="en-US" altLang="de-DE" sz="3200" dirty="0" err="1">
                <a:solidFill>
                  <a:schemeClr val="accent4">
                    <a:lumMod val="10000"/>
                  </a:schemeClr>
                </a:solidFill>
                <a:latin typeface="Arial"/>
                <a:cs typeface="Arial"/>
              </a:rPr>
              <a:t>TruTrack</a:t>
            </a:r>
            <a:r>
              <a:rPr lang="en-US" altLang="de-DE" sz="3200" dirty="0">
                <a:solidFill>
                  <a:schemeClr val="accent4">
                    <a:lumMod val="10000"/>
                  </a:schemeClr>
                </a:solidFill>
                <a:latin typeface="Arial"/>
                <a:cs typeface="Arial"/>
              </a:rPr>
              <a:t> Active Eye Tracking: SPECTRALIS</a:t>
            </a:r>
            <a:r>
              <a:rPr lang="en-US" sz="3200" baseline="30000" dirty="0">
                <a:effectLst/>
                <a:latin typeface="Arial"/>
                <a:ea typeface="Times New Roman" panose="02020603050405020304" pitchFamily="18" charset="0"/>
                <a:cs typeface="Times New Roman"/>
              </a:rPr>
              <a:t>®</a:t>
            </a:r>
            <a:r>
              <a:rPr lang="en-US" altLang="de-DE" sz="3200" dirty="0">
                <a:solidFill>
                  <a:schemeClr val="accent4">
                    <a:lumMod val="10000"/>
                  </a:schemeClr>
                </a:solidFill>
                <a:latin typeface="Arial"/>
                <a:cs typeface="Arial"/>
              </a:rPr>
              <a:t> Returns to the Exact Same Location</a:t>
            </a:r>
          </a:p>
        </p:txBody>
      </p:sp>
      <p:sp>
        <p:nvSpPr>
          <p:cNvPr id="12292" name="Text Box 4">
            <a:extLst>
              <a:ext uri="{FF2B5EF4-FFF2-40B4-BE49-F238E27FC236}">
                <a16:creationId xmlns:a16="http://schemas.microsoft.com/office/drawing/2014/main" id="{45966E5C-11BA-4928-80DA-32235BDFF3EB}"/>
              </a:ext>
            </a:extLst>
          </p:cNvPr>
          <p:cNvSpPr txBox="1">
            <a:spLocks noChangeArrowheads="1"/>
          </p:cNvSpPr>
          <p:nvPr/>
        </p:nvSpPr>
        <p:spPr bwMode="auto">
          <a:xfrm>
            <a:off x="6126066" y="5968013"/>
            <a:ext cx="4392612"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0" fontAlgn="base" hangingPunct="0">
              <a:spcBef>
                <a:spcPct val="50000"/>
              </a:spcBef>
              <a:spcAft>
                <a:spcPct val="0"/>
              </a:spcAft>
            </a:pPr>
            <a:r>
              <a:rPr lang="en-US" altLang="de-DE">
                <a:solidFill>
                  <a:schemeClr val="accent4">
                    <a:lumMod val="10000"/>
                  </a:schemeClr>
                </a:solidFill>
                <a:latin typeface="Arial" panose="020B0604020202020204" pitchFamily="34" charset="0"/>
                <a:cs typeface="Arial" panose="020B0604020202020204" pitchFamily="34" charset="0"/>
              </a:rPr>
              <a:t>Reference scan tracks eye movement. OCT scan moved to match.</a:t>
            </a:r>
          </a:p>
        </p:txBody>
      </p:sp>
      <p:sp>
        <p:nvSpPr>
          <p:cNvPr id="12293" name="Text Box 5">
            <a:extLst>
              <a:ext uri="{FF2B5EF4-FFF2-40B4-BE49-F238E27FC236}">
                <a16:creationId xmlns:a16="http://schemas.microsoft.com/office/drawing/2014/main" id="{ABE0A623-9703-42F4-A0B4-3C6F28D3A0DC}"/>
              </a:ext>
            </a:extLst>
          </p:cNvPr>
          <p:cNvSpPr txBox="1">
            <a:spLocks noChangeArrowheads="1"/>
          </p:cNvSpPr>
          <p:nvPr/>
        </p:nvSpPr>
        <p:spPr bwMode="auto">
          <a:xfrm>
            <a:off x="1576391" y="5956300"/>
            <a:ext cx="36576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0" fontAlgn="base" hangingPunct="0">
              <a:spcBef>
                <a:spcPct val="50000"/>
              </a:spcBef>
              <a:spcAft>
                <a:spcPct val="0"/>
              </a:spcAft>
            </a:pPr>
            <a:r>
              <a:rPr lang="en-US" altLang="de-DE">
                <a:solidFill>
                  <a:schemeClr val="accent4">
                    <a:lumMod val="10000"/>
                  </a:schemeClr>
                </a:solidFill>
                <a:latin typeface="Arial" panose="020B0604020202020204" pitchFamily="34" charset="0"/>
                <a:cs typeface="Arial" panose="020B0604020202020204" pitchFamily="34" charset="0"/>
              </a:rPr>
              <a:t>Scan location unknown</a:t>
            </a:r>
            <a:br>
              <a:rPr lang="en-US" altLang="de-DE">
                <a:solidFill>
                  <a:schemeClr val="accent4">
                    <a:lumMod val="10000"/>
                  </a:schemeClr>
                </a:solidFill>
                <a:latin typeface="Arial" panose="020B0604020202020204" pitchFamily="34" charset="0"/>
                <a:cs typeface="Arial" panose="020B0604020202020204" pitchFamily="34" charset="0"/>
              </a:rPr>
            </a:br>
            <a:r>
              <a:rPr lang="en-US" altLang="de-DE">
                <a:solidFill>
                  <a:schemeClr val="accent4">
                    <a:lumMod val="10000"/>
                  </a:schemeClr>
                </a:solidFill>
                <a:latin typeface="Arial" panose="020B0604020202020204" pitchFamily="34" charset="0"/>
                <a:cs typeface="Arial" panose="020B0604020202020204" pitchFamily="34" charset="0"/>
              </a:rPr>
              <a:t>if eye movement occurs.</a:t>
            </a:r>
          </a:p>
        </p:txBody>
      </p:sp>
      <p:sp>
        <p:nvSpPr>
          <p:cNvPr id="12294" name="Rectangle 6">
            <a:extLst>
              <a:ext uri="{FF2B5EF4-FFF2-40B4-BE49-F238E27FC236}">
                <a16:creationId xmlns:a16="http://schemas.microsoft.com/office/drawing/2014/main" id="{925ED0D7-87DE-4A05-9D39-57B16BA28215}"/>
              </a:ext>
            </a:extLst>
          </p:cNvPr>
          <p:cNvSpPr>
            <a:spLocks noChangeArrowheads="1"/>
          </p:cNvSpPr>
          <p:nvPr/>
        </p:nvSpPr>
        <p:spPr bwMode="auto">
          <a:xfrm>
            <a:off x="1626435" y="1704183"/>
            <a:ext cx="3557512"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lgn="ctr" eaLnBrk="0" fontAlgn="base" hangingPunct="0">
              <a:spcBef>
                <a:spcPct val="0"/>
              </a:spcBef>
              <a:spcAft>
                <a:spcPct val="0"/>
              </a:spcAft>
            </a:pPr>
            <a:r>
              <a:rPr lang="de-DE" altLang="de-DE">
                <a:solidFill>
                  <a:schemeClr val="tx1">
                    <a:lumMod val="95000"/>
                    <a:lumOff val="5000"/>
                  </a:schemeClr>
                </a:solidFill>
                <a:latin typeface="Arial" panose="020B0604020202020204" pitchFamily="34" charset="0"/>
                <a:cs typeface="Arial" panose="020B0604020202020204" pitchFamily="34" charset="0"/>
              </a:rPr>
              <a:t>OCT </a:t>
            </a:r>
            <a:r>
              <a:rPr lang="de-DE" altLang="de-DE" err="1">
                <a:solidFill>
                  <a:schemeClr val="tx1">
                    <a:lumMod val="95000"/>
                    <a:lumOff val="5000"/>
                  </a:schemeClr>
                </a:solidFill>
                <a:latin typeface="Arial" panose="020B0604020202020204" pitchFamily="34" charset="0"/>
                <a:cs typeface="Arial" panose="020B0604020202020204" pitchFamily="34" charset="0"/>
              </a:rPr>
              <a:t>without</a:t>
            </a:r>
            <a:r>
              <a:rPr lang="de-DE" altLang="de-DE">
                <a:solidFill>
                  <a:schemeClr val="tx1">
                    <a:lumMod val="95000"/>
                    <a:lumOff val="5000"/>
                  </a:schemeClr>
                </a:solidFill>
                <a:latin typeface="Arial" panose="020B0604020202020204" pitchFamily="34" charset="0"/>
                <a:cs typeface="Arial" panose="020B0604020202020204" pitchFamily="34" charset="0"/>
              </a:rPr>
              <a:t> </a:t>
            </a:r>
            <a:r>
              <a:rPr lang="de-DE" altLang="de-DE" err="1">
                <a:solidFill>
                  <a:schemeClr val="tx1">
                    <a:lumMod val="95000"/>
                    <a:lumOff val="5000"/>
                  </a:schemeClr>
                </a:solidFill>
                <a:latin typeface="Arial" panose="020B0604020202020204" pitchFamily="34" charset="0"/>
                <a:cs typeface="Arial" panose="020B0604020202020204" pitchFamily="34" charset="0"/>
              </a:rPr>
              <a:t>Active</a:t>
            </a:r>
            <a:r>
              <a:rPr lang="de-DE" altLang="de-DE">
                <a:solidFill>
                  <a:schemeClr val="tx1">
                    <a:lumMod val="95000"/>
                    <a:lumOff val="5000"/>
                  </a:schemeClr>
                </a:solidFill>
                <a:latin typeface="Arial" panose="020B0604020202020204" pitchFamily="34" charset="0"/>
                <a:cs typeface="Arial" panose="020B0604020202020204" pitchFamily="34" charset="0"/>
              </a:rPr>
              <a:t> Eye Tracking</a:t>
            </a:r>
          </a:p>
        </p:txBody>
      </p:sp>
      <p:sp>
        <p:nvSpPr>
          <p:cNvPr id="12295" name="Rectangle 7">
            <a:extLst>
              <a:ext uri="{FF2B5EF4-FFF2-40B4-BE49-F238E27FC236}">
                <a16:creationId xmlns:a16="http://schemas.microsoft.com/office/drawing/2014/main" id="{6BA1C839-9EFF-47D5-8696-CB549F0936B2}"/>
              </a:ext>
            </a:extLst>
          </p:cNvPr>
          <p:cNvSpPr>
            <a:spLocks noChangeArrowheads="1"/>
          </p:cNvSpPr>
          <p:nvPr/>
        </p:nvSpPr>
        <p:spPr bwMode="auto">
          <a:xfrm>
            <a:off x="6648452" y="1703710"/>
            <a:ext cx="334784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lgn="ctr" eaLnBrk="0" fontAlgn="base" hangingPunct="0">
              <a:spcBef>
                <a:spcPct val="0"/>
              </a:spcBef>
              <a:spcAft>
                <a:spcPct val="0"/>
              </a:spcAft>
            </a:pPr>
            <a:r>
              <a:rPr lang="de-DE" altLang="de-DE" err="1">
                <a:solidFill>
                  <a:schemeClr val="tx1">
                    <a:lumMod val="95000"/>
                    <a:lumOff val="5000"/>
                  </a:schemeClr>
                </a:solidFill>
                <a:latin typeface="Arial" panose="020B0604020202020204" pitchFamily="34" charset="0"/>
                <a:cs typeface="Arial" panose="020B0604020202020204" pitchFamily="34" charset="0"/>
              </a:rPr>
              <a:t>Active</a:t>
            </a:r>
            <a:r>
              <a:rPr lang="de-DE" altLang="de-DE">
                <a:solidFill>
                  <a:schemeClr val="tx1">
                    <a:lumMod val="95000"/>
                    <a:lumOff val="5000"/>
                  </a:schemeClr>
                </a:solidFill>
                <a:latin typeface="Arial" panose="020B0604020202020204" pitchFamily="34" charset="0"/>
                <a:cs typeface="Arial" panose="020B0604020202020204" pitchFamily="34" charset="0"/>
              </a:rPr>
              <a:t> Real-Time Eye Tracking</a:t>
            </a:r>
          </a:p>
        </p:txBody>
      </p:sp>
      <p:pic>
        <p:nvPicPr>
          <p:cNvPr id="3" name="SingleBeam_3x2">
            <a:hlinkClick r:id="" action="ppaction://media"/>
            <a:extLst>
              <a:ext uri="{FF2B5EF4-FFF2-40B4-BE49-F238E27FC236}">
                <a16:creationId xmlns:a16="http://schemas.microsoft.com/office/drawing/2014/main" id="{42F01C39-2AE7-4E50-91D9-F821C48067FD}"/>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2133604" y="2141537"/>
            <a:ext cx="2543175" cy="3814763"/>
          </a:xfrm>
          <a:prstGeom prst="rect">
            <a:avLst/>
          </a:prstGeom>
        </p:spPr>
      </p:pic>
      <p:pic>
        <p:nvPicPr>
          <p:cNvPr id="5" name="Spectralis_3x2">
            <a:hlinkClick r:id="" action="ppaction://media"/>
            <a:extLst>
              <a:ext uri="{FF2B5EF4-FFF2-40B4-BE49-F238E27FC236}">
                <a16:creationId xmlns:a16="http://schemas.microsoft.com/office/drawing/2014/main" id="{5ADB784A-826D-4136-A358-F72B517661B2}"/>
              </a:ext>
            </a:extLst>
          </p:cNvPr>
          <p:cNvPicPr>
            <a:picLocks noChangeAspect="1"/>
          </p:cNvPicPr>
          <p:nvPr>
            <a:videoFile r:link="rId4"/>
            <p:extLst>
              <p:ext uri="{DAA4B4D4-6D71-4841-9C94-3DE7FCFB9230}">
                <p14:media xmlns:p14="http://schemas.microsoft.com/office/powerpoint/2010/main" r:embed="rId3"/>
              </p:ext>
            </p:extLst>
          </p:nvPr>
        </p:nvPicPr>
        <p:blipFill>
          <a:blip r:embed="rId8"/>
          <a:stretch>
            <a:fillRect/>
          </a:stretch>
        </p:blipFill>
        <p:spPr>
          <a:xfrm>
            <a:off x="7051356" y="2141537"/>
            <a:ext cx="2542032" cy="3813048"/>
          </a:xfrm>
          <a:prstGeom prst="rect">
            <a:avLst/>
          </a:prstGeom>
        </p:spPr>
      </p:pic>
      <p:sp>
        <p:nvSpPr>
          <p:cNvPr id="2" name="TextBox 53">
            <a:extLst>
              <a:ext uri="{FF2B5EF4-FFF2-40B4-BE49-F238E27FC236}">
                <a16:creationId xmlns:a16="http://schemas.microsoft.com/office/drawing/2014/main" id="{91E090FF-0621-45FF-9CE3-A6D132D7F0DE}"/>
              </a:ext>
            </a:extLst>
          </p:cNvPr>
          <p:cNvSpPr txBox="1"/>
          <p:nvPr/>
        </p:nvSpPr>
        <p:spPr>
          <a:xfrm>
            <a:off x="-3190" y="6536679"/>
            <a:ext cx="2145139" cy="215444"/>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effectLst/>
                <a:uLnTx/>
                <a:uFillTx/>
                <a:latin typeface="Arial" panose="020B0604020202020204" pitchFamily="34" charset="0"/>
                <a:cs typeface="Arial" panose="020B0604020202020204" pitchFamily="34" charset="0"/>
              </a:rPr>
              <a:t>Courtesy of </a:t>
            </a:r>
            <a:r>
              <a:rPr lang="en-US" sz="800" dirty="0">
                <a:latin typeface="Arial" panose="020B0604020202020204" pitchFamily="34" charset="0"/>
                <a:cs typeface="Arial" panose="020B0604020202020204" pitchFamily="34" charset="0"/>
              </a:rPr>
              <a:t>Heidelberg Engineering GmbH</a:t>
            </a:r>
            <a:endParaRPr kumimoji="0" lang="en-US" sz="800" b="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02146382"/>
      </p:ext>
    </p:extLst>
  </p:cSld>
  <p:clrMapOvr>
    <a:masterClrMapping/>
  </p:clrMapOvr>
  <p:timing>
    <p:tnLst>
      <p:par>
        <p:cTn id="1" dur="indefinite" restart="never" nodeType="tmRoot">
          <p:childTnLst>
            <p:video>
              <p:cMediaNode vol="80000">
                <p:cTn id="2" fill="hold" display="0">
                  <p:stCondLst>
                    <p:cond delay="indefinite"/>
                  </p:stCondLst>
                </p:cTn>
                <p:tgtEl>
                  <p:spTgt spid="3"/>
                </p:tgtEl>
              </p:cMediaNode>
            </p:video>
            <p:video>
              <p:cMediaNode vol="80000">
                <p:cTn id="3" fill="hold" display="0">
                  <p:stCondLst>
                    <p:cond delay="indefinite"/>
                  </p:stCondLst>
                </p:cTn>
                <p:tgtEl>
                  <p:spTgt spid="5"/>
                </p:tgtEl>
              </p:cMediaNode>
            </p:vide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Rectangle 3">
            <a:extLst>
              <a:ext uri="{FF2B5EF4-FFF2-40B4-BE49-F238E27FC236}">
                <a16:creationId xmlns:a16="http://schemas.microsoft.com/office/drawing/2014/main" id="{ADE287E9-B2BA-4699-89A7-AA41AEAE1460}"/>
              </a:ext>
            </a:extLst>
          </p:cNvPr>
          <p:cNvSpPr>
            <a:spLocks noGrp="1" noChangeArrowheads="1"/>
          </p:cNvSpPr>
          <p:nvPr>
            <p:ph type="title" idx="4294967295"/>
          </p:nvPr>
        </p:nvSpPr>
        <p:spPr>
          <a:xfrm>
            <a:off x="234896" y="399765"/>
            <a:ext cx="11628858" cy="914455"/>
          </a:xfrm>
        </p:spPr>
        <p:txBody>
          <a:bodyPr>
            <a:noAutofit/>
          </a:bodyPr>
          <a:lstStyle/>
          <a:p>
            <a:r>
              <a:rPr lang="de-DE" sz="3200" dirty="0">
                <a:latin typeface="Arial"/>
                <a:cs typeface="Arial"/>
              </a:rPr>
              <a:t>SPECTRALIS</a:t>
            </a:r>
            <a:r>
              <a:rPr lang="de-DE" sz="3200" baseline="30000" dirty="0">
                <a:latin typeface="Arial"/>
                <a:cs typeface="Arial"/>
              </a:rPr>
              <a:t>®</a:t>
            </a:r>
            <a:r>
              <a:rPr lang="de-DE" sz="3200" dirty="0">
                <a:latin typeface="Arial"/>
                <a:cs typeface="Arial"/>
              </a:rPr>
              <a:t> </a:t>
            </a:r>
            <a:r>
              <a:rPr lang="en-US" altLang="de-DE" sz="3200" dirty="0" err="1">
                <a:latin typeface="Arial"/>
                <a:cs typeface="Arial"/>
              </a:rPr>
              <a:t>TruTrack</a:t>
            </a:r>
            <a:r>
              <a:rPr lang="en-US" altLang="de-DE" sz="3200" dirty="0">
                <a:latin typeface="Arial"/>
                <a:cs typeface="Arial"/>
              </a:rPr>
              <a:t> Active Eye Tracking: Eye Movements in AMD</a:t>
            </a:r>
            <a:endParaRPr lang="de-DE" sz="3200" dirty="0">
              <a:latin typeface="Arial"/>
              <a:cs typeface="Arial"/>
            </a:endParaRPr>
          </a:p>
        </p:txBody>
      </p:sp>
      <p:sp>
        <p:nvSpPr>
          <p:cNvPr id="414724" name="Text Box 4">
            <a:extLst>
              <a:ext uri="{FF2B5EF4-FFF2-40B4-BE49-F238E27FC236}">
                <a16:creationId xmlns:a16="http://schemas.microsoft.com/office/drawing/2014/main" id="{EDBE84D5-D7D5-4AD1-BEAC-5B31FD6CF74B}"/>
              </a:ext>
            </a:extLst>
          </p:cNvPr>
          <p:cNvSpPr txBox="1">
            <a:spLocks noChangeArrowheads="1"/>
          </p:cNvSpPr>
          <p:nvPr/>
        </p:nvSpPr>
        <p:spPr bwMode="auto">
          <a:xfrm>
            <a:off x="236637" y="1465989"/>
            <a:ext cx="3789666" cy="2308324"/>
          </a:xfrm>
          <a:prstGeom prst="rect">
            <a:avLst/>
          </a:prstGeom>
          <a:noFill/>
          <a:ln w="9525" algn="ctr">
            <a:noFill/>
            <a:miter lim="800000"/>
            <a:headEnd/>
            <a:tailEnd/>
          </a:ln>
        </p:spPr>
        <p:txBody>
          <a:bodyPr wrap="square">
            <a:spAutoFit/>
          </a:bodyPr>
          <a:lstStyle/>
          <a:p>
            <a:pPr eaLnBrk="0" fontAlgn="base" hangingPunct="0">
              <a:spcBef>
                <a:spcPct val="0"/>
              </a:spcBef>
              <a:spcAft>
                <a:spcPct val="0"/>
              </a:spcAft>
              <a:defRPr/>
            </a:pPr>
            <a:r>
              <a:rPr lang="en-US" dirty="0">
                <a:solidFill>
                  <a:srgbClr val="480818">
                    <a:lumMod val="75000"/>
                    <a:lumOff val="25000"/>
                  </a:srgbClr>
                </a:solidFill>
                <a:latin typeface="Arial" charset="0"/>
                <a:cs typeface="Arial" charset="0"/>
              </a:rPr>
              <a:t>6.4 seconds </a:t>
            </a:r>
            <a:r>
              <a:rPr lang="en-US" dirty="0">
                <a:solidFill>
                  <a:schemeClr val="tx1">
                    <a:lumMod val="95000"/>
                    <a:lumOff val="5000"/>
                  </a:schemeClr>
                </a:solidFill>
                <a:latin typeface="Arial" charset="0"/>
                <a:cs typeface="Arial" charset="0"/>
              </a:rPr>
              <a:t>of eye tracking in a patient with AMD</a:t>
            </a:r>
          </a:p>
          <a:p>
            <a:pPr marL="285750" indent="-285750" eaLnBrk="0" fontAlgn="base" hangingPunct="0">
              <a:spcBef>
                <a:spcPct val="0"/>
              </a:spcBef>
              <a:spcAft>
                <a:spcPct val="0"/>
              </a:spcAft>
              <a:buFont typeface="Wingdings" panose="05000000000000000000" pitchFamily="2" charset="2"/>
              <a:buChar char="§"/>
              <a:defRPr/>
            </a:pPr>
            <a:r>
              <a:rPr lang="en-US" dirty="0">
                <a:solidFill>
                  <a:schemeClr val="tx1">
                    <a:lumMod val="95000"/>
                    <a:lumOff val="5000"/>
                  </a:schemeClr>
                </a:solidFill>
                <a:latin typeface="Arial" charset="0"/>
                <a:cs typeface="Arial" charset="0"/>
              </a:rPr>
              <a:t>Most of the time the patient fixates &gt;100 µm outside of the fixational center.</a:t>
            </a:r>
          </a:p>
          <a:p>
            <a:pPr marL="285750" indent="-285750" eaLnBrk="0" fontAlgn="base" hangingPunct="0">
              <a:spcBef>
                <a:spcPct val="0"/>
              </a:spcBef>
              <a:spcAft>
                <a:spcPct val="0"/>
              </a:spcAft>
              <a:buFont typeface="Wingdings" panose="05000000000000000000" pitchFamily="2" charset="2"/>
              <a:buChar char="§"/>
              <a:defRPr/>
            </a:pPr>
            <a:r>
              <a:rPr lang="en-US" dirty="0">
                <a:solidFill>
                  <a:schemeClr val="tx1">
                    <a:lumMod val="95000"/>
                    <a:lumOff val="5000"/>
                  </a:schemeClr>
                </a:solidFill>
                <a:latin typeface="Arial" charset="0"/>
                <a:cs typeface="Arial" charset="0"/>
              </a:rPr>
              <a:t>The fixation rarely stays longer than 0.5 sec at the same position.   </a:t>
            </a:r>
          </a:p>
        </p:txBody>
      </p:sp>
      <p:grpSp>
        <p:nvGrpSpPr>
          <p:cNvPr id="25605" name="Group 5">
            <a:extLst>
              <a:ext uri="{FF2B5EF4-FFF2-40B4-BE49-F238E27FC236}">
                <a16:creationId xmlns:a16="http://schemas.microsoft.com/office/drawing/2014/main" id="{B6CD85D0-B87B-4F02-B992-C1B56BA38D10}"/>
              </a:ext>
            </a:extLst>
          </p:cNvPr>
          <p:cNvGrpSpPr>
            <a:grpSpLocks/>
          </p:cNvGrpSpPr>
          <p:nvPr/>
        </p:nvGrpSpPr>
        <p:grpSpPr bwMode="auto">
          <a:xfrm>
            <a:off x="4119665" y="1449386"/>
            <a:ext cx="5214937" cy="5220000"/>
            <a:chOff x="1728" y="816"/>
            <a:chExt cx="3519" cy="3456"/>
          </a:xfrm>
        </p:grpSpPr>
        <p:pic>
          <p:nvPicPr>
            <p:cNvPr id="25607" name="Picture 6" descr="Jared_Registration_WOB">
              <a:extLst>
                <a:ext uri="{FF2B5EF4-FFF2-40B4-BE49-F238E27FC236}">
                  <a16:creationId xmlns:a16="http://schemas.microsoft.com/office/drawing/2014/main" id="{E74E986A-F172-4774-AF02-E0AE91B34E03}"/>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1728" y="816"/>
              <a:ext cx="3456" cy="3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608" name="Text Box 7">
              <a:extLst>
                <a:ext uri="{FF2B5EF4-FFF2-40B4-BE49-F238E27FC236}">
                  <a16:creationId xmlns:a16="http://schemas.microsoft.com/office/drawing/2014/main" id="{D3F9E4C8-3CDD-4B40-9C53-17CD2B68F37B}"/>
                </a:ext>
              </a:extLst>
            </p:cNvPr>
            <p:cNvSpPr txBox="1">
              <a:spLocks noChangeArrowheads="1"/>
            </p:cNvSpPr>
            <p:nvPr/>
          </p:nvSpPr>
          <p:spPr bwMode="auto">
            <a:xfrm>
              <a:off x="3532" y="3143"/>
              <a:ext cx="624" cy="1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a:defRPr sz="1400">
                  <a:solidFill>
                    <a:schemeClr val="tx1"/>
                  </a:solidFill>
                  <a:latin typeface="Arial" panose="020B0604020202020204" pitchFamily="34" charset="0"/>
                  <a:cs typeface="Arial" panose="020B0604020202020204" pitchFamily="34" charset="0"/>
                </a:defRPr>
              </a:lvl1pPr>
              <a:lvl2pPr marL="742950" indent="-285750">
                <a:defRPr sz="1400">
                  <a:solidFill>
                    <a:schemeClr val="tx1"/>
                  </a:solidFill>
                  <a:latin typeface="Arial" panose="020B0604020202020204" pitchFamily="34" charset="0"/>
                  <a:cs typeface="Arial" panose="020B0604020202020204" pitchFamily="34" charset="0"/>
                </a:defRPr>
              </a:lvl2pPr>
              <a:lvl3pPr marL="1143000" indent="-228600">
                <a:defRPr sz="1400">
                  <a:solidFill>
                    <a:schemeClr val="tx1"/>
                  </a:solidFill>
                  <a:latin typeface="Arial" panose="020B0604020202020204" pitchFamily="34" charset="0"/>
                  <a:cs typeface="Arial" panose="020B0604020202020204" pitchFamily="34" charset="0"/>
                </a:defRPr>
              </a:lvl3pPr>
              <a:lvl4pPr marL="1600200" indent="-228600">
                <a:defRPr sz="1400">
                  <a:solidFill>
                    <a:schemeClr val="tx1"/>
                  </a:solidFill>
                  <a:latin typeface="Arial" panose="020B0604020202020204" pitchFamily="34" charset="0"/>
                  <a:cs typeface="Arial" panose="020B0604020202020204" pitchFamily="34" charset="0"/>
                </a:defRPr>
              </a:lvl4pPr>
              <a:lvl5pPr marL="2057400" indent="-228600">
                <a:defRPr sz="1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400">
                  <a:solidFill>
                    <a:schemeClr val="tx1"/>
                  </a:solidFill>
                  <a:latin typeface="Arial" panose="020B0604020202020204" pitchFamily="34" charset="0"/>
                  <a:cs typeface="Arial" panose="020B0604020202020204" pitchFamily="34" charset="0"/>
                </a:defRPr>
              </a:lvl9pPr>
            </a:lstStyle>
            <a:p>
              <a:pPr eaLnBrk="0" fontAlgn="base" hangingPunct="0">
                <a:spcBef>
                  <a:spcPct val="0"/>
                </a:spcBef>
                <a:spcAft>
                  <a:spcPct val="0"/>
                </a:spcAft>
              </a:pPr>
              <a:r>
                <a:rPr lang="en-US" altLang="de-DE" sz="1200">
                  <a:solidFill>
                    <a:srgbClr val="FFFFFF"/>
                  </a:solidFill>
                </a:rPr>
                <a:t>100 µm</a:t>
              </a:r>
            </a:p>
          </p:txBody>
        </p:sp>
        <p:sp>
          <p:nvSpPr>
            <p:cNvPr id="25609" name="Text Box 8">
              <a:extLst>
                <a:ext uri="{FF2B5EF4-FFF2-40B4-BE49-F238E27FC236}">
                  <a16:creationId xmlns:a16="http://schemas.microsoft.com/office/drawing/2014/main" id="{6F0AD388-134E-4C2E-A712-1DFC3DC34DE4}"/>
                </a:ext>
              </a:extLst>
            </p:cNvPr>
            <p:cNvSpPr txBox="1">
              <a:spLocks noChangeArrowheads="1"/>
            </p:cNvSpPr>
            <p:nvPr/>
          </p:nvSpPr>
          <p:spPr bwMode="auto">
            <a:xfrm>
              <a:off x="4080" y="3144"/>
              <a:ext cx="624" cy="1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a:defRPr sz="1400">
                  <a:solidFill>
                    <a:schemeClr val="tx1"/>
                  </a:solidFill>
                  <a:latin typeface="Arial" panose="020B0604020202020204" pitchFamily="34" charset="0"/>
                  <a:cs typeface="Arial" panose="020B0604020202020204" pitchFamily="34" charset="0"/>
                </a:defRPr>
              </a:lvl1pPr>
              <a:lvl2pPr marL="742950" indent="-285750">
                <a:defRPr sz="1400">
                  <a:solidFill>
                    <a:schemeClr val="tx1"/>
                  </a:solidFill>
                  <a:latin typeface="Arial" panose="020B0604020202020204" pitchFamily="34" charset="0"/>
                  <a:cs typeface="Arial" panose="020B0604020202020204" pitchFamily="34" charset="0"/>
                </a:defRPr>
              </a:lvl2pPr>
              <a:lvl3pPr marL="1143000" indent="-228600">
                <a:defRPr sz="1400">
                  <a:solidFill>
                    <a:schemeClr val="tx1"/>
                  </a:solidFill>
                  <a:latin typeface="Arial" panose="020B0604020202020204" pitchFamily="34" charset="0"/>
                  <a:cs typeface="Arial" panose="020B0604020202020204" pitchFamily="34" charset="0"/>
                </a:defRPr>
              </a:lvl3pPr>
              <a:lvl4pPr marL="1600200" indent="-228600">
                <a:defRPr sz="1400">
                  <a:solidFill>
                    <a:schemeClr val="tx1"/>
                  </a:solidFill>
                  <a:latin typeface="Arial" panose="020B0604020202020204" pitchFamily="34" charset="0"/>
                  <a:cs typeface="Arial" panose="020B0604020202020204" pitchFamily="34" charset="0"/>
                </a:defRPr>
              </a:lvl4pPr>
              <a:lvl5pPr marL="2057400" indent="-228600">
                <a:defRPr sz="1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400">
                  <a:solidFill>
                    <a:schemeClr val="tx1"/>
                  </a:solidFill>
                  <a:latin typeface="Arial" panose="020B0604020202020204" pitchFamily="34" charset="0"/>
                  <a:cs typeface="Arial" panose="020B0604020202020204" pitchFamily="34" charset="0"/>
                </a:defRPr>
              </a:lvl9pPr>
            </a:lstStyle>
            <a:p>
              <a:pPr eaLnBrk="0" fontAlgn="base" hangingPunct="0">
                <a:spcBef>
                  <a:spcPct val="0"/>
                </a:spcBef>
                <a:spcAft>
                  <a:spcPct val="0"/>
                </a:spcAft>
              </a:pPr>
              <a:r>
                <a:rPr lang="en-US" altLang="de-DE" sz="1200">
                  <a:solidFill>
                    <a:srgbClr val="FFFFFF"/>
                  </a:solidFill>
                </a:rPr>
                <a:t>200 µm</a:t>
              </a:r>
            </a:p>
          </p:txBody>
        </p:sp>
        <p:sp>
          <p:nvSpPr>
            <p:cNvPr id="25610" name="Text Box 9">
              <a:extLst>
                <a:ext uri="{FF2B5EF4-FFF2-40B4-BE49-F238E27FC236}">
                  <a16:creationId xmlns:a16="http://schemas.microsoft.com/office/drawing/2014/main" id="{E8A31B3D-79D0-44AD-BED6-5E22F78D4498}"/>
                </a:ext>
              </a:extLst>
            </p:cNvPr>
            <p:cNvSpPr txBox="1">
              <a:spLocks noChangeArrowheads="1"/>
            </p:cNvSpPr>
            <p:nvPr/>
          </p:nvSpPr>
          <p:spPr bwMode="auto">
            <a:xfrm>
              <a:off x="4622" y="3149"/>
              <a:ext cx="625" cy="1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a:defRPr sz="1400">
                  <a:solidFill>
                    <a:schemeClr val="tx1"/>
                  </a:solidFill>
                  <a:latin typeface="Arial" panose="020B0604020202020204" pitchFamily="34" charset="0"/>
                  <a:cs typeface="Arial" panose="020B0604020202020204" pitchFamily="34" charset="0"/>
                </a:defRPr>
              </a:lvl1pPr>
              <a:lvl2pPr marL="742950" indent="-285750">
                <a:defRPr sz="1400">
                  <a:solidFill>
                    <a:schemeClr val="tx1"/>
                  </a:solidFill>
                  <a:latin typeface="Arial" panose="020B0604020202020204" pitchFamily="34" charset="0"/>
                  <a:cs typeface="Arial" panose="020B0604020202020204" pitchFamily="34" charset="0"/>
                </a:defRPr>
              </a:lvl2pPr>
              <a:lvl3pPr marL="1143000" indent="-228600">
                <a:defRPr sz="1400">
                  <a:solidFill>
                    <a:schemeClr val="tx1"/>
                  </a:solidFill>
                  <a:latin typeface="Arial" panose="020B0604020202020204" pitchFamily="34" charset="0"/>
                  <a:cs typeface="Arial" panose="020B0604020202020204" pitchFamily="34" charset="0"/>
                </a:defRPr>
              </a:lvl3pPr>
              <a:lvl4pPr marL="1600200" indent="-228600">
                <a:defRPr sz="1400">
                  <a:solidFill>
                    <a:schemeClr val="tx1"/>
                  </a:solidFill>
                  <a:latin typeface="Arial" panose="020B0604020202020204" pitchFamily="34" charset="0"/>
                  <a:cs typeface="Arial" panose="020B0604020202020204" pitchFamily="34" charset="0"/>
                </a:defRPr>
              </a:lvl4pPr>
              <a:lvl5pPr marL="2057400" indent="-228600">
                <a:defRPr sz="1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400">
                  <a:solidFill>
                    <a:schemeClr val="tx1"/>
                  </a:solidFill>
                  <a:latin typeface="Arial" panose="020B0604020202020204" pitchFamily="34" charset="0"/>
                  <a:cs typeface="Arial" panose="020B0604020202020204" pitchFamily="34" charset="0"/>
                </a:defRPr>
              </a:lvl9pPr>
            </a:lstStyle>
            <a:p>
              <a:pPr eaLnBrk="0" fontAlgn="base" hangingPunct="0">
                <a:spcBef>
                  <a:spcPct val="0"/>
                </a:spcBef>
                <a:spcAft>
                  <a:spcPct val="0"/>
                </a:spcAft>
              </a:pPr>
              <a:r>
                <a:rPr lang="en-US" altLang="de-DE" sz="1200">
                  <a:solidFill>
                    <a:srgbClr val="FFFFFF"/>
                  </a:solidFill>
                </a:rPr>
                <a:t>300 µm</a:t>
              </a:r>
            </a:p>
          </p:txBody>
        </p:sp>
      </p:grpSp>
      <p:sp>
        <p:nvSpPr>
          <p:cNvPr id="25606" name="Text Box 5">
            <a:extLst>
              <a:ext uri="{FF2B5EF4-FFF2-40B4-BE49-F238E27FC236}">
                <a16:creationId xmlns:a16="http://schemas.microsoft.com/office/drawing/2014/main" id="{C35D4C68-A1FD-4C10-9EF7-B86B9C6E7059}"/>
              </a:ext>
            </a:extLst>
          </p:cNvPr>
          <p:cNvSpPr txBox="1">
            <a:spLocks noChangeArrowheads="1"/>
          </p:cNvSpPr>
          <p:nvPr/>
        </p:nvSpPr>
        <p:spPr bwMode="auto">
          <a:xfrm>
            <a:off x="0" y="6537687"/>
            <a:ext cx="2910774"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square">
            <a:spAutoFit/>
          </a:bodyPr>
          <a:lstStyle>
            <a:lvl1pPr>
              <a:defRPr sz="1400">
                <a:solidFill>
                  <a:schemeClr val="tx1"/>
                </a:solidFill>
                <a:latin typeface="Arial" panose="020B0604020202020204" pitchFamily="34" charset="0"/>
                <a:cs typeface="Arial" panose="020B0604020202020204" pitchFamily="34" charset="0"/>
              </a:defRPr>
            </a:lvl1pPr>
            <a:lvl2pPr marL="742950" indent="-285750">
              <a:defRPr sz="1400">
                <a:solidFill>
                  <a:schemeClr val="tx1"/>
                </a:solidFill>
                <a:latin typeface="Arial" panose="020B0604020202020204" pitchFamily="34" charset="0"/>
                <a:cs typeface="Arial" panose="020B0604020202020204" pitchFamily="34" charset="0"/>
              </a:defRPr>
            </a:lvl2pPr>
            <a:lvl3pPr marL="1143000" indent="-228600">
              <a:defRPr sz="1400">
                <a:solidFill>
                  <a:schemeClr val="tx1"/>
                </a:solidFill>
                <a:latin typeface="Arial" panose="020B0604020202020204" pitchFamily="34" charset="0"/>
                <a:cs typeface="Arial" panose="020B0604020202020204" pitchFamily="34" charset="0"/>
              </a:defRPr>
            </a:lvl3pPr>
            <a:lvl4pPr marL="1600200" indent="-228600">
              <a:defRPr sz="1400">
                <a:solidFill>
                  <a:schemeClr val="tx1"/>
                </a:solidFill>
                <a:latin typeface="Arial" panose="020B0604020202020204" pitchFamily="34" charset="0"/>
                <a:cs typeface="Arial" panose="020B0604020202020204" pitchFamily="34" charset="0"/>
              </a:defRPr>
            </a:lvl4pPr>
            <a:lvl5pPr marL="2057400" indent="-228600">
              <a:defRPr sz="1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400">
                <a:solidFill>
                  <a:schemeClr val="tx1"/>
                </a:solidFill>
                <a:latin typeface="Arial" panose="020B0604020202020204" pitchFamily="34" charset="0"/>
                <a:cs typeface="Arial" panose="020B0604020202020204" pitchFamily="34" charset="0"/>
              </a:defRPr>
            </a:lvl9pPr>
          </a:lstStyle>
          <a:p>
            <a:pPr fontAlgn="base">
              <a:spcBef>
                <a:spcPct val="50000"/>
              </a:spcBef>
              <a:spcAft>
                <a:spcPct val="0"/>
              </a:spcAft>
            </a:pPr>
            <a:r>
              <a:rPr lang="en-US" altLang="de-DE" sz="800" dirty="0">
                <a:solidFill>
                  <a:schemeClr val="tx1">
                    <a:lumMod val="95000"/>
                    <a:lumOff val="5000"/>
                  </a:schemeClr>
                </a:solidFill>
              </a:rPr>
              <a:t>Courtesy of Doheny Eye Institute, Los Angeles</a:t>
            </a:r>
          </a:p>
        </p:txBody>
      </p:sp>
    </p:spTree>
    <p:extLst>
      <p:ext uri="{BB962C8B-B14F-4D97-AF65-F5344CB8AC3E}">
        <p14:creationId xmlns:p14="http://schemas.microsoft.com/office/powerpoint/2010/main" val="965102467"/>
      </p:ext>
    </p:extLst>
  </p:cSld>
  <p:clrMapOvr>
    <a:masterClrMapping/>
  </p:clrMapOvr>
  <p:transition>
    <p:fade/>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435E41C4-9B0C-4956-BA49-F2676E6C605C}"/>
              </a:ext>
            </a:extLst>
          </p:cNvPr>
          <p:cNvSpPr>
            <a:spLocks noChangeArrowheads="1"/>
          </p:cNvSpPr>
          <p:nvPr/>
        </p:nvSpPr>
        <p:spPr bwMode="auto">
          <a:xfrm>
            <a:off x="1676769" y="2785682"/>
            <a:ext cx="8120062"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defRPr sz="3600">
                <a:solidFill>
                  <a:schemeClr val="tx1"/>
                </a:solidFill>
                <a:latin typeface="Arial" panose="020B0604020202020204" pitchFamily="34" charset="0"/>
              </a:defRPr>
            </a:lvl1pPr>
            <a:lvl2pPr>
              <a:defRPr sz="3600">
                <a:solidFill>
                  <a:schemeClr val="tx1"/>
                </a:solidFill>
                <a:latin typeface="Arial" panose="020B0604020202020204" pitchFamily="34" charset="0"/>
              </a:defRPr>
            </a:lvl2pPr>
            <a:lvl3pPr>
              <a:defRPr sz="3600">
                <a:solidFill>
                  <a:schemeClr val="tx1"/>
                </a:solidFill>
                <a:latin typeface="Arial" panose="020B0604020202020204" pitchFamily="34" charset="0"/>
              </a:defRPr>
            </a:lvl3pPr>
            <a:lvl4pPr>
              <a:defRPr sz="3600">
                <a:solidFill>
                  <a:schemeClr val="tx1"/>
                </a:solidFill>
                <a:latin typeface="Arial" panose="020B0604020202020204" pitchFamily="34" charset="0"/>
              </a:defRPr>
            </a:lvl4pPr>
            <a:lvl5pPr>
              <a:defRPr sz="3600">
                <a:solidFill>
                  <a:schemeClr val="tx1"/>
                </a:solidFill>
                <a:latin typeface="Arial" panose="020B0604020202020204" pitchFamily="34" charset="0"/>
              </a:defRPr>
            </a:lvl5pPr>
            <a:lvl6pPr marL="457200" eaLnBrk="0" fontAlgn="base" hangingPunct="0">
              <a:spcBef>
                <a:spcPct val="0"/>
              </a:spcBef>
              <a:spcAft>
                <a:spcPct val="0"/>
              </a:spcAft>
              <a:defRPr sz="3600">
                <a:solidFill>
                  <a:schemeClr val="tx1"/>
                </a:solidFill>
                <a:latin typeface="Arial" panose="020B0604020202020204" pitchFamily="34" charset="0"/>
              </a:defRPr>
            </a:lvl6pPr>
            <a:lvl7pPr marL="914400" eaLnBrk="0" fontAlgn="base" hangingPunct="0">
              <a:spcBef>
                <a:spcPct val="0"/>
              </a:spcBef>
              <a:spcAft>
                <a:spcPct val="0"/>
              </a:spcAft>
              <a:defRPr sz="3600">
                <a:solidFill>
                  <a:schemeClr val="tx1"/>
                </a:solidFill>
                <a:latin typeface="Arial" panose="020B0604020202020204" pitchFamily="34" charset="0"/>
              </a:defRPr>
            </a:lvl7pPr>
            <a:lvl8pPr marL="1371600" eaLnBrk="0" fontAlgn="base" hangingPunct="0">
              <a:spcBef>
                <a:spcPct val="0"/>
              </a:spcBef>
              <a:spcAft>
                <a:spcPct val="0"/>
              </a:spcAft>
              <a:defRPr sz="3600">
                <a:solidFill>
                  <a:schemeClr val="tx1"/>
                </a:solidFill>
                <a:latin typeface="Arial" panose="020B0604020202020204" pitchFamily="34" charset="0"/>
              </a:defRPr>
            </a:lvl8pPr>
            <a:lvl9pPr marL="1828800" eaLnBrk="0" fontAlgn="base" hangingPunct="0">
              <a:spcBef>
                <a:spcPct val="0"/>
              </a:spcBef>
              <a:spcAft>
                <a:spcPct val="0"/>
              </a:spcAft>
              <a:defRPr sz="3600">
                <a:solidFill>
                  <a:schemeClr val="tx1"/>
                </a:solidFill>
                <a:latin typeface="Arial" panose="020B0604020202020204" pitchFamily="34" charset="0"/>
              </a:defRPr>
            </a:lvl9pPr>
          </a:lstStyle>
          <a:p>
            <a:pPr eaLnBrk="0" fontAlgn="base" hangingPunct="0">
              <a:spcBef>
                <a:spcPct val="0"/>
              </a:spcBef>
              <a:spcAft>
                <a:spcPct val="0"/>
              </a:spcAft>
            </a:pPr>
            <a:endParaRPr lang="de-DE" altLang="de-DE">
              <a:solidFill>
                <a:srgbClr val="FFFFFF"/>
              </a:solidFill>
              <a:cs typeface="Arial" panose="020B0604020202020204" pitchFamily="34" charset="0"/>
            </a:endParaRPr>
          </a:p>
        </p:txBody>
      </p:sp>
      <p:sp>
        <p:nvSpPr>
          <p:cNvPr id="16388" name="Rectangle 4">
            <a:extLst>
              <a:ext uri="{FF2B5EF4-FFF2-40B4-BE49-F238E27FC236}">
                <a16:creationId xmlns:a16="http://schemas.microsoft.com/office/drawing/2014/main" id="{94A3D5B9-60D7-44F5-A874-93C25197055A}"/>
              </a:ext>
            </a:extLst>
          </p:cNvPr>
          <p:cNvSpPr>
            <a:spLocks noChangeArrowheads="1"/>
          </p:cNvSpPr>
          <p:nvPr/>
        </p:nvSpPr>
        <p:spPr bwMode="auto">
          <a:xfrm>
            <a:off x="234895" y="407877"/>
            <a:ext cx="11909953" cy="9142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40" tIns="45720" rIns="91440" bIns="45720" anchor="ctr"/>
          <a:lstStyle>
            <a:lvl1pPr>
              <a:defRPr sz="3600">
                <a:solidFill>
                  <a:schemeClr val="tx1"/>
                </a:solidFill>
                <a:latin typeface="Arial" panose="020B0604020202020204" pitchFamily="34" charset="0"/>
              </a:defRPr>
            </a:lvl1pPr>
            <a:lvl2pPr>
              <a:defRPr sz="3600">
                <a:solidFill>
                  <a:schemeClr val="tx1"/>
                </a:solidFill>
                <a:latin typeface="Arial" panose="020B0604020202020204" pitchFamily="34" charset="0"/>
              </a:defRPr>
            </a:lvl2pPr>
            <a:lvl3pPr>
              <a:defRPr sz="3600">
                <a:solidFill>
                  <a:schemeClr val="tx1"/>
                </a:solidFill>
                <a:latin typeface="Arial" panose="020B0604020202020204" pitchFamily="34" charset="0"/>
              </a:defRPr>
            </a:lvl3pPr>
            <a:lvl4pPr>
              <a:defRPr sz="3600">
                <a:solidFill>
                  <a:schemeClr val="tx1"/>
                </a:solidFill>
                <a:latin typeface="Arial" panose="020B0604020202020204" pitchFamily="34" charset="0"/>
              </a:defRPr>
            </a:lvl4pPr>
            <a:lvl5pPr>
              <a:defRPr sz="3600">
                <a:solidFill>
                  <a:schemeClr val="tx1"/>
                </a:solidFill>
                <a:latin typeface="Arial" panose="020B0604020202020204" pitchFamily="34" charset="0"/>
              </a:defRPr>
            </a:lvl5pPr>
            <a:lvl6pPr marL="457200" eaLnBrk="0" fontAlgn="base" hangingPunct="0">
              <a:spcBef>
                <a:spcPct val="0"/>
              </a:spcBef>
              <a:spcAft>
                <a:spcPct val="0"/>
              </a:spcAft>
              <a:defRPr sz="3600">
                <a:solidFill>
                  <a:schemeClr val="tx1"/>
                </a:solidFill>
                <a:latin typeface="Arial" panose="020B0604020202020204" pitchFamily="34" charset="0"/>
              </a:defRPr>
            </a:lvl6pPr>
            <a:lvl7pPr marL="914400" eaLnBrk="0" fontAlgn="base" hangingPunct="0">
              <a:spcBef>
                <a:spcPct val="0"/>
              </a:spcBef>
              <a:spcAft>
                <a:spcPct val="0"/>
              </a:spcAft>
              <a:defRPr sz="3600">
                <a:solidFill>
                  <a:schemeClr val="tx1"/>
                </a:solidFill>
                <a:latin typeface="Arial" panose="020B0604020202020204" pitchFamily="34" charset="0"/>
              </a:defRPr>
            </a:lvl7pPr>
            <a:lvl8pPr marL="1371600" eaLnBrk="0" fontAlgn="base" hangingPunct="0">
              <a:spcBef>
                <a:spcPct val="0"/>
              </a:spcBef>
              <a:spcAft>
                <a:spcPct val="0"/>
              </a:spcAft>
              <a:defRPr sz="3600">
                <a:solidFill>
                  <a:schemeClr val="tx1"/>
                </a:solidFill>
                <a:latin typeface="Arial" panose="020B0604020202020204" pitchFamily="34" charset="0"/>
              </a:defRPr>
            </a:lvl8pPr>
            <a:lvl9pPr marL="1828800" eaLnBrk="0" fontAlgn="base" hangingPunct="0">
              <a:spcBef>
                <a:spcPct val="0"/>
              </a:spcBef>
              <a:spcAft>
                <a:spcPct val="0"/>
              </a:spcAft>
              <a:defRPr sz="3600">
                <a:solidFill>
                  <a:schemeClr val="tx1"/>
                </a:solidFill>
                <a:latin typeface="Arial" panose="020B0604020202020204" pitchFamily="34" charset="0"/>
              </a:defRPr>
            </a:lvl9pPr>
          </a:lstStyle>
          <a:p>
            <a:pPr>
              <a:spcBef>
                <a:spcPct val="0"/>
              </a:spcBef>
              <a:spcAft>
                <a:spcPct val="0"/>
              </a:spcAft>
            </a:pPr>
            <a:r>
              <a:rPr lang="de-DE" sz="3200" dirty="0">
                <a:latin typeface="Arial"/>
                <a:cs typeface="Arial"/>
              </a:rPr>
              <a:t>SPECTRALIS</a:t>
            </a:r>
            <a:r>
              <a:rPr lang="de-DE" sz="3200" baseline="30000" dirty="0">
                <a:latin typeface="Arial"/>
                <a:cs typeface="Arial"/>
              </a:rPr>
              <a:t>®</a:t>
            </a:r>
            <a:r>
              <a:rPr lang="de-DE" sz="3200" dirty="0">
                <a:solidFill>
                  <a:srgbClr val="000000"/>
                </a:solidFill>
                <a:latin typeface="Arial"/>
                <a:cs typeface="Arial"/>
              </a:rPr>
              <a:t> </a:t>
            </a:r>
            <a:r>
              <a:rPr lang="de-DE" altLang="de-DE" sz="3200" dirty="0" err="1">
                <a:solidFill>
                  <a:schemeClr val="accent4">
                    <a:lumMod val="10000"/>
                  </a:schemeClr>
                </a:solidFill>
                <a:latin typeface="Arial"/>
                <a:cs typeface="Arial"/>
              </a:rPr>
              <a:t>TruTrack</a:t>
            </a:r>
            <a:r>
              <a:rPr lang="de-DE" altLang="de-DE" sz="3200" dirty="0">
                <a:solidFill>
                  <a:schemeClr val="accent4">
                    <a:lumMod val="10000"/>
                  </a:schemeClr>
                </a:solidFill>
                <a:latin typeface="Arial"/>
                <a:cs typeface="Arial"/>
              </a:rPr>
              <a:t> </a:t>
            </a:r>
            <a:r>
              <a:rPr lang="de-DE" altLang="de-DE" sz="3200" dirty="0" err="1">
                <a:solidFill>
                  <a:schemeClr val="accent4">
                    <a:lumMod val="10000"/>
                  </a:schemeClr>
                </a:solidFill>
                <a:latin typeface="Arial"/>
                <a:cs typeface="Arial"/>
              </a:rPr>
              <a:t>Active</a:t>
            </a:r>
            <a:r>
              <a:rPr lang="de-DE" altLang="de-DE" sz="3200" dirty="0">
                <a:solidFill>
                  <a:schemeClr val="accent4">
                    <a:lumMod val="10000"/>
                  </a:schemeClr>
                </a:solidFill>
                <a:latin typeface="Arial"/>
                <a:cs typeface="Arial"/>
              </a:rPr>
              <a:t> Eye Tracking: </a:t>
            </a:r>
            <a:r>
              <a:rPr lang="de-DE" altLang="de-DE" sz="3200" dirty="0" err="1">
                <a:solidFill>
                  <a:schemeClr val="accent4">
                    <a:lumMod val="10000"/>
                  </a:schemeClr>
                </a:solidFill>
                <a:latin typeface="Arial"/>
                <a:cs typeface="Arial"/>
              </a:rPr>
              <a:t>Exact</a:t>
            </a:r>
            <a:r>
              <a:rPr lang="de-DE" altLang="de-DE" sz="3200" dirty="0">
                <a:solidFill>
                  <a:schemeClr val="accent4">
                    <a:lumMod val="10000"/>
                  </a:schemeClr>
                </a:solidFill>
                <a:latin typeface="Arial"/>
                <a:cs typeface="Arial"/>
              </a:rPr>
              <a:t> Registration </a:t>
            </a:r>
            <a:r>
              <a:rPr lang="de-DE" altLang="de-DE" sz="3200" dirty="0" err="1">
                <a:solidFill>
                  <a:schemeClr val="accent4">
                    <a:lumMod val="10000"/>
                  </a:schemeClr>
                </a:solidFill>
                <a:latin typeface="Arial"/>
                <a:cs typeface="Arial"/>
              </a:rPr>
              <a:t>of</a:t>
            </a:r>
            <a:r>
              <a:rPr lang="de-DE" altLang="de-DE" sz="3200" dirty="0">
                <a:solidFill>
                  <a:schemeClr val="accent4">
                    <a:lumMod val="10000"/>
                  </a:schemeClr>
                </a:solidFill>
                <a:latin typeface="Arial"/>
                <a:cs typeface="Arial"/>
              </a:rPr>
              <a:t> OCT Scan and Fundus Image</a:t>
            </a:r>
            <a:endParaRPr lang="en-US" altLang="de-DE" sz="3200" dirty="0">
              <a:solidFill>
                <a:schemeClr val="accent4">
                  <a:lumMod val="10000"/>
                </a:schemeClr>
              </a:solidFill>
              <a:latin typeface="Arial"/>
              <a:cs typeface="Arial"/>
            </a:endParaRPr>
          </a:p>
        </p:txBody>
      </p:sp>
      <p:pic>
        <p:nvPicPr>
          <p:cNvPr id="16390" name="Picture 6">
            <a:extLst>
              <a:ext uri="{FF2B5EF4-FFF2-40B4-BE49-F238E27FC236}">
                <a16:creationId xmlns:a16="http://schemas.microsoft.com/office/drawing/2014/main" id="{8296E982-4DDE-444E-B827-41FA5E073707}"/>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1460869" y="2352296"/>
            <a:ext cx="8532812" cy="4141787"/>
          </a:xfrm>
          <a:prstGeom prst="rect">
            <a:avLst/>
          </a:prstGeom>
          <a:noFill/>
          <a:extLst>
            <a:ext uri="{909E8E84-426E-40DD-AFC4-6F175D3DCCD1}">
              <a14:hiddenFill xmlns:a14="http://schemas.microsoft.com/office/drawing/2010/main">
                <a:solidFill>
                  <a:srgbClr val="FFFFFF"/>
                </a:solidFill>
              </a14:hiddenFill>
            </a:ext>
          </a:extLst>
        </p:spPr>
      </p:pic>
      <p:pic>
        <p:nvPicPr>
          <p:cNvPr id="16391" name="Picture 7">
            <a:extLst>
              <a:ext uri="{FF2B5EF4-FFF2-40B4-BE49-F238E27FC236}">
                <a16:creationId xmlns:a16="http://schemas.microsoft.com/office/drawing/2014/main" id="{ADB4D6B3-4D27-4E40-B778-5E7A3565563F}"/>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6718670" y="3073021"/>
            <a:ext cx="1582737" cy="2016125"/>
          </a:xfrm>
          <a:prstGeom prst="rect">
            <a:avLst/>
          </a:prstGeom>
          <a:noFill/>
          <a:ln w="12700">
            <a:solidFill>
              <a:schemeClr val="bg1"/>
            </a:solidFill>
            <a:miter lim="800000"/>
            <a:headEnd/>
            <a:tailEnd/>
          </a:ln>
          <a:extLst>
            <a:ext uri="{909E8E84-426E-40DD-AFC4-6F175D3DCCD1}">
              <a14:hiddenFill xmlns:a14="http://schemas.microsoft.com/office/drawing/2010/main">
                <a:solidFill>
                  <a:srgbClr val="FFFFFF"/>
                </a:solidFill>
              </a14:hiddenFill>
            </a:ext>
          </a:extLst>
        </p:spPr>
      </p:pic>
      <p:sp>
        <p:nvSpPr>
          <p:cNvPr id="16392" name="Oval 8">
            <a:extLst>
              <a:ext uri="{FF2B5EF4-FFF2-40B4-BE49-F238E27FC236}">
                <a16:creationId xmlns:a16="http://schemas.microsoft.com/office/drawing/2014/main" id="{0A8E6D23-7804-4696-B1B4-CE0A25A9FFEE}"/>
              </a:ext>
            </a:extLst>
          </p:cNvPr>
          <p:cNvSpPr>
            <a:spLocks noChangeAspect="1" noChangeArrowheads="1"/>
          </p:cNvSpPr>
          <p:nvPr/>
        </p:nvSpPr>
        <p:spPr bwMode="auto">
          <a:xfrm>
            <a:off x="6550395" y="4370007"/>
            <a:ext cx="454025" cy="452438"/>
          </a:xfrm>
          <a:prstGeom prst="ellipse">
            <a:avLst/>
          </a:prstGeom>
          <a:noFill/>
          <a:ln w="15875">
            <a:solidFill>
              <a:srgbClr val="FFFF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de-DE" sz="1400">
              <a:solidFill>
                <a:srgbClr val="FFFFFF"/>
              </a:solidFill>
              <a:latin typeface="Arial" panose="020B0604020202020204" pitchFamily="34" charset="0"/>
              <a:cs typeface="Arial" panose="020B0604020202020204" pitchFamily="34" charset="0"/>
            </a:endParaRPr>
          </a:p>
        </p:txBody>
      </p:sp>
      <p:sp>
        <p:nvSpPr>
          <p:cNvPr id="16393" name="Oval 9">
            <a:extLst>
              <a:ext uri="{FF2B5EF4-FFF2-40B4-BE49-F238E27FC236}">
                <a16:creationId xmlns:a16="http://schemas.microsoft.com/office/drawing/2014/main" id="{BEA2F17B-7BAF-41C5-99C6-B95409CA6DA8}"/>
              </a:ext>
            </a:extLst>
          </p:cNvPr>
          <p:cNvSpPr>
            <a:spLocks noChangeAspect="1" noChangeArrowheads="1"/>
          </p:cNvSpPr>
          <p:nvPr/>
        </p:nvSpPr>
        <p:spPr bwMode="auto">
          <a:xfrm>
            <a:off x="7631482" y="4349371"/>
            <a:ext cx="454025" cy="452437"/>
          </a:xfrm>
          <a:prstGeom prst="ellipse">
            <a:avLst/>
          </a:prstGeom>
          <a:noFill/>
          <a:ln w="15875">
            <a:solidFill>
              <a:srgbClr val="FFFF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de-DE" sz="1400">
              <a:solidFill>
                <a:srgbClr val="FFFFFF"/>
              </a:solidFill>
              <a:latin typeface="Arial" panose="020B0604020202020204" pitchFamily="34" charset="0"/>
              <a:cs typeface="Arial" panose="020B0604020202020204" pitchFamily="34" charset="0"/>
            </a:endParaRPr>
          </a:p>
        </p:txBody>
      </p:sp>
      <p:grpSp>
        <p:nvGrpSpPr>
          <p:cNvPr id="16394" name="Group 10">
            <a:extLst>
              <a:ext uri="{FF2B5EF4-FFF2-40B4-BE49-F238E27FC236}">
                <a16:creationId xmlns:a16="http://schemas.microsoft.com/office/drawing/2014/main" id="{6B91C3E7-5B77-4BE3-A361-9238F858BC65}"/>
              </a:ext>
            </a:extLst>
          </p:cNvPr>
          <p:cNvGrpSpPr>
            <a:grpSpLocks/>
          </p:cNvGrpSpPr>
          <p:nvPr/>
        </p:nvGrpSpPr>
        <p:grpSpPr bwMode="auto">
          <a:xfrm>
            <a:off x="1268781" y="2634871"/>
            <a:ext cx="2030413" cy="3806826"/>
            <a:chOff x="174" y="1385"/>
            <a:chExt cx="1279" cy="2398"/>
          </a:xfrm>
        </p:grpSpPr>
        <p:sp>
          <p:nvSpPr>
            <p:cNvPr id="16395" name="Text Box 11">
              <a:extLst>
                <a:ext uri="{FF2B5EF4-FFF2-40B4-BE49-F238E27FC236}">
                  <a16:creationId xmlns:a16="http://schemas.microsoft.com/office/drawing/2014/main" id="{BE4B2E0A-5CE7-48F2-9F7D-7D3FFA84218A}"/>
                </a:ext>
              </a:extLst>
            </p:cNvPr>
            <p:cNvSpPr txBox="1">
              <a:spLocks noChangeArrowheads="1"/>
            </p:cNvSpPr>
            <p:nvPr/>
          </p:nvSpPr>
          <p:spPr bwMode="auto">
            <a:xfrm>
              <a:off x="174" y="3550"/>
              <a:ext cx="1279" cy="2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1440" tIns="45720" rIns="91440" bIns="45720" anchor="t">
              <a:spAutoFit/>
            </a:bodyPr>
            <a:lstStyle/>
            <a:p>
              <a:pPr algn="ctr" eaLnBrk="0" fontAlgn="base" hangingPunct="0">
                <a:spcBef>
                  <a:spcPct val="0"/>
                </a:spcBef>
                <a:spcAft>
                  <a:spcPct val="0"/>
                </a:spcAft>
              </a:pPr>
              <a:r>
                <a:rPr lang="de-DE" altLang="de-DE">
                  <a:solidFill>
                    <a:srgbClr val="FFFF00"/>
                  </a:solidFill>
                  <a:latin typeface="Arial"/>
                  <a:cs typeface="Arial"/>
                </a:rPr>
                <a:t>Fundus </a:t>
              </a:r>
              <a:r>
                <a:rPr lang="de-DE" altLang="de-DE" err="1">
                  <a:solidFill>
                    <a:srgbClr val="FFFF00"/>
                  </a:solidFill>
                  <a:latin typeface="Arial"/>
                  <a:cs typeface="Arial"/>
                </a:rPr>
                <a:t>image</a:t>
              </a:r>
              <a:endParaRPr lang="de-DE" altLang="de-DE">
                <a:solidFill>
                  <a:srgbClr val="FFFF00"/>
                </a:solidFill>
                <a:latin typeface="Arial"/>
                <a:cs typeface="Arial"/>
              </a:endParaRPr>
            </a:p>
          </p:txBody>
        </p:sp>
        <p:sp>
          <p:nvSpPr>
            <p:cNvPr id="16396" name="Text Box 12">
              <a:extLst>
                <a:ext uri="{FF2B5EF4-FFF2-40B4-BE49-F238E27FC236}">
                  <a16:creationId xmlns:a16="http://schemas.microsoft.com/office/drawing/2014/main" id="{7C4D64BF-227B-4B0E-B0F8-E47D91D6209D}"/>
                </a:ext>
              </a:extLst>
            </p:cNvPr>
            <p:cNvSpPr txBox="1">
              <a:spLocks noChangeArrowheads="1"/>
            </p:cNvSpPr>
            <p:nvPr/>
          </p:nvSpPr>
          <p:spPr bwMode="auto">
            <a:xfrm>
              <a:off x="555" y="1385"/>
              <a:ext cx="420"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0" fontAlgn="base" hangingPunct="0">
                <a:spcBef>
                  <a:spcPct val="0"/>
                </a:spcBef>
                <a:spcAft>
                  <a:spcPct val="0"/>
                </a:spcAft>
              </a:pPr>
              <a:r>
                <a:rPr lang="de-DE" altLang="de-DE">
                  <a:solidFill>
                    <a:srgbClr val="FFFF00"/>
                  </a:solidFill>
                  <a:latin typeface="Arial" panose="020B0604020202020204" pitchFamily="34" charset="0"/>
                  <a:cs typeface="Arial" panose="020B0604020202020204" pitchFamily="34" charset="0"/>
                </a:rPr>
                <a:t>OCT</a:t>
              </a:r>
            </a:p>
          </p:txBody>
        </p:sp>
      </p:grpSp>
      <p:pic>
        <p:nvPicPr>
          <p:cNvPr id="16397" name="Picture 13">
            <a:extLst>
              <a:ext uri="{FF2B5EF4-FFF2-40B4-BE49-F238E27FC236}">
                <a16:creationId xmlns:a16="http://schemas.microsoft.com/office/drawing/2014/main" id="{895790B0-9F47-4EC8-BDEB-C697B36D2686}"/>
              </a:ext>
            </a:extLst>
          </p:cNvPr>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2467344" y="3071433"/>
            <a:ext cx="2159000" cy="2017713"/>
          </a:xfrm>
          <a:prstGeom prst="rect">
            <a:avLst/>
          </a:prstGeom>
          <a:noFill/>
          <a:ln w="12700">
            <a:solidFill>
              <a:schemeClr val="bg1"/>
            </a:solidFill>
            <a:miter lim="800000"/>
            <a:headEnd/>
            <a:tailEnd/>
          </a:ln>
          <a:extLst>
            <a:ext uri="{909E8E84-426E-40DD-AFC4-6F175D3DCCD1}">
              <a14:hiddenFill xmlns:a14="http://schemas.microsoft.com/office/drawing/2010/main">
                <a:solidFill>
                  <a:srgbClr val="FFFFFF"/>
                </a:solidFill>
              </a14:hiddenFill>
            </a:ext>
          </a:extLst>
        </p:spPr>
      </p:pic>
      <p:sp>
        <p:nvSpPr>
          <p:cNvPr id="16399" name="Oval 15">
            <a:extLst>
              <a:ext uri="{FF2B5EF4-FFF2-40B4-BE49-F238E27FC236}">
                <a16:creationId xmlns:a16="http://schemas.microsoft.com/office/drawing/2014/main" id="{EE3AA2A4-8954-4CDA-9C39-2DA285069766}"/>
              </a:ext>
            </a:extLst>
          </p:cNvPr>
          <p:cNvSpPr>
            <a:spLocks noChangeAspect="1" noChangeArrowheads="1"/>
          </p:cNvSpPr>
          <p:nvPr/>
        </p:nvSpPr>
        <p:spPr bwMode="auto">
          <a:xfrm>
            <a:off x="2180006" y="4370010"/>
            <a:ext cx="454025" cy="452438"/>
          </a:xfrm>
          <a:prstGeom prst="ellipse">
            <a:avLst/>
          </a:prstGeom>
          <a:noFill/>
          <a:ln w="15875">
            <a:solidFill>
              <a:srgbClr val="FFFF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de-DE" sz="1400">
              <a:solidFill>
                <a:srgbClr val="FFFFFF"/>
              </a:solidFill>
              <a:latin typeface="Arial" panose="020B0604020202020204" pitchFamily="34" charset="0"/>
              <a:cs typeface="Arial" panose="020B0604020202020204" pitchFamily="34" charset="0"/>
            </a:endParaRPr>
          </a:p>
        </p:txBody>
      </p:sp>
      <p:sp>
        <p:nvSpPr>
          <p:cNvPr id="16401" name="Oval 17">
            <a:extLst>
              <a:ext uri="{FF2B5EF4-FFF2-40B4-BE49-F238E27FC236}">
                <a16:creationId xmlns:a16="http://schemas.microsoft.com/office/drawing/2014/main" id="{C408945A-0C48-462F-AE37-D64C988F92EA}"/>
              </a:ext>
            </a:extLst>
          </p:cNvPr>
          <p:cNvSpPr>
            <a:spLocks noChangeAspect="1" noChangeArrowheads="1"/>
          </p:cNvSpPr>
          <p:nvPr/>
        </p:nvSpPr>
        <p:spPr bwMode="auto">
          <a:xfrm>
            <a:off x="4462832" y="4370007"/>
            <a:ext cx="454025" cy="452438"/>
          </a:xfrm>
          <a:prstGeom prst="ellipse">
            <a:avLst/>
          </a:prstGeom>
          <a:noFill/>
          <a:ln w="15875">
            <a:solidFill>
              <a:srgbClr val="FFFF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de-DE" sz="1400">
              <a:solidFill>
                <a:srgbClr val="FFFFFF"/>
              </a:solidFill>
              <a:latin typeface="Arial" panose="020B0604020202020204" pitchFamily="34" charset="0"/>
              <a:cs typeface="Arial" panose="020B0604020202020204" pitchFamily="34" charset="0"/>
            </a:endParaRPr>
          </a:p>
        </p:txBody>
      </p:sp>
      <p:sp>
        <p:nvSpPr>
          <p:cNvPr id="16402" name="Oval 18">
            <a:extLst>
              <a:ext uri="{FF2B5EF4-FFF2-40B4-BE49-F238E27FC236}">
                <a16:creationId xmlns:a16="http://schemas.microsoft.com/office/drawing/2014/main" id="{D2AB4FA9-3101-4905-9340-FDEF1201E16D}"/>
              </a:ext>
            </a:extLst>
          </p:cNvPr>
          <p:cNvSpPr>
            <a:spLocks noChangeAspect="1" noChangeArrowheads="1"/>
          </p:cNvSpPr>
          <p:nvPr/>
        </p:nvSpPr>
        <p:spPr bwMode="auto">
          <a:xfrm>
            <a:off x="3188070" y="4370007"/>
            <a:ext cx="454025" cy="452438"/>
          </a:xfrm>
          <a:prstGeom prst="ellipse">
            <a:avLst/>
          </a:prstGeom>
          <a:noFill/>
          <a:ln w="15875">
            <a:solidFill>
              <a:srgbClr val="FFFF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de-DE" sz="1400">
              <a:solidFill>
                <a:srgbClr val="FFFFFF"/>
              </a:solidFill>
              <a:latin typeface="Arial" panose="020B0604020202020204" pitchFamily="34" charset="0"/>
              <a:cs typeface="Arial" panose="020B0604020202020204" pitchFamily="34" charset="0"/>
            </a:endParaRPr>
          </a:p>
        </p:txBody>
      </p:sp>
      <p:sp>
        <p:nvSpPr>
          <p:cNvPr id="2" name="Text Box 16">
            <a:extLst>
              <a:ext uri="{FF2B5EF4-FFF2-40B4-BE49-F238E27FC236}">
                <a16:creationId xmlns:a16="http://schemas.microsoft.com/office/drawing/2014/main" id="{56CA866E-2BC6-4BB3-877C-45806D75E706}"/>
              </a:ext>
            </a:extLst>
          </p:cNvPr>
          <p:cNvSpPr txBox="1">
            <a:spLocks noChangeArrowheads="1"/>
          </p:cNvSpPr>
          <p:nvPr/>
        </p:nvSpPr>
        <p:spPr bwMode="auto">
          <a:xfrm>
            <a:off x="234895" y="1619600"/>
            <a:ext cx="71056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0" fontAlgn="base" hangingPunct="0">
              <a:spcBef>
                <a:spcPct val="0"/>
              </a:spcBef>
              <a:spcAft>
                <a:spcPct val="0"/>
              </a:spcAft>
            </a:pPr>
            <a:r>
              <a:rPr lang="de-DE" altLang="de-DE">
                <a:solidFill>
                  <a:schemeClr val="tx1">
                    <a:lumMod val="95000"/>
                    <a:lumOff val="5000"/>
                  </a:schemeClr>
                </a:solidFill>
                <a:latin typeface="Arial" panose="020B0604020202020204" pitchFamily="34" charset="0"/>
                <a:cs typeface="Arial" panose="020B0604020202020204" pitchFamily="34" charset="0"/>
              </a:rPr>
              <a:t>Proof </a:t>
            </a:r>
            <a:r>
              <a:rPr lang="de-DE" altLang="de-DE" err="1">
                <a:solidFill>
                  <a:schemeClr val="tx1">
                    <a:lumMod val="95000"/>
                    <a:lumOff val="5000"/>
                  </a:schemeClr>
                </a:solidFill>
                <a:latin typeface="Arial" panose="020B0604020202020204" pitchFamily="34" charset="0"/>
                <a:cs typeface="Arial" panose="020B0604020202020204" pitchFamily="34" charset="0"/>
              </a:rPr>
              <a:t>of</a:t>
            </a:r>
            <a:r>
              <a:rPr lang="de-DE" altLang="de-DE">
                <a:solidFill>
                  <a:schemeClr val="tx1">
                    <a:lumMod val="95000"/>
                    <a:lumOff val="5000"/>
                  </a:schemeClr>
                </a:solidFill>
                <a:latin typeface="Arial" panose="020B0604020202020204" pitchFamily="34" charset="0"/>
                <a:cs typeface="Arial" panose="020B0604020202020204" pitchFamily="34" charset="0"/>
              </a:rPr>
              <a:t> </a:t>
            </a:r>
            <a:r>
              <a:rPr lang="de-DE" altLang="de-DE" err="1">
                <a:solidFill>
                  <a:schemeClr val="tx1">
                    <a:lumMod val="95000"/>
                    <a:lumOff val="5000"/>
                  </a:schemeClr>
                </a:solidFill>
                <a:latin typeface="Arial" panose="020B0604020202020204" pitchFamily="34" charset="0"/>
                <a:cs typeface="Arial" panose="020B0604020202020204" pitchFamily="34" charset="0"/>
              </a:rPr>
              <a:t>precise</a:t>
            </a:r>
            <a:r>
              <a:rPr lang="de-DE" altLang="de-DE">
                <a:solidFill>
                  <a:schemeClr val="tx1">
                    <a:lumMod val="95000"/>
                    <a:lumOff val="5000"/>
                  </a:schemeClr>
                </a:solidFill>
                <a:latin typeface="Arial" panose="020B0604020202020204" pitchFamily="34" charset="0"/>
                <a:cs typeface="Arial" panose="020B0604020202020204" pitchFamily="34" charset="0"/>
              </a:rPr>
              <a:t> </a:t>
            </a:r>
            <a:r>
              <a:rPr lang="de-DE" altLang="de-DE" err="1">
                <a:solidFill>
                  <a:schemeClr val="tx1">
                    <a:lumMod val="95000"/>
                    <a:lumOff val="5000"/>
                  </a:schemeClr>
                </a:solidFill>
                <a:latin typeface="Arial" panose="020B0604020202020204" pitchFamily="34" charset="0"/>
                <a:cs typeface="Arial" panose="020B0604020202020204" pitchFamily="34" charset="0"/>
              </a:rPr>
              <a:t>registration</a:t>
            </a:r>
            <a:r>
              <a:rPr lang="de-DE" altLang="de-DE">
                <a:solidFill>
                  <a:schemeClr val="tx1">
                    <a:lumMod val="95000"/>
                    <a:lumOff val="5000"/>
                  </a:schemeClr>
                </a:solidFill>
                <a:latin typeface="Arial" panose="020B0604020202020204" pitchFamily="34" charset="0"/>
                <a:cs typeface="Arial" panose="020B0604020202020204" pitchFamily="34" charset="0"/>
              </a:rPr>
              <a:t>: match </a:t>
            </a:r>
            <a:r>
              <a:rPr lang="de-DE" altLang="de-DE" err="1">
                <a:solidFill>
                  <a:schemeClr val="tx1">
                    <a:lumMod val="95000"/>
                    <a:lumOff val="5000"/>
                  </a:schemeClr>
                </a:solidFill>
                <a:latin typeface="Arial" panose="020B0604020202020204" pitchFamily="34" charset="0"/>
                <a:cs typeface="Arial" panose="020B0604020202020204" pitchFamily="34" charset="0"/>
              </a:rPr>
              <a:t>of</a:t>
            </a:r>
            <a:r>
              <a:rPr lang="de-DE" altLang="de-DE">
                <a:solidFill>
                  <a:schemeClr val="tx1">
                    <a:lumMod val="95000"/>
                    <a:lumOff val="5000"/>
                  </a:schemeClr>
                </a:solidFill>
                <a:latin typeface="Arial" panose="020B0604020202020204" pitchFamily="34" charset="0"/>
                <a:cs typeface="Arial" panose="020B0604020202020204" pitchFamily="34" charset="0"/>
              </a:rPr>
              <a:t> </a:t>
            </a:r>
            <a:r>
              <a:rPr lang="de-DE" altLang="de-DE" err="1">
                <a:solidFill>
                  <a:schemeClr val="tx1">
                    <a:lumMod val="95000"/>
                    <a:lumOff val="5000"/>
                  </a:schemeClr>
                </a:solidFill>
                <a:latin typeface="Arial" panose="020B0604020202020204" pitchFamily="34" charset="0"/>
                <a:cs typeface="Arial" panose="020B0604020202020204" pitchFamily="34" charset="0"/>
              </a:rPr>
              <a:t>blood</a:t>
            </a:r>
            <a:r>
              <a:rPr lang="de-DE" altLang="de-DE">
                <a:solidFill>
                  <a:schemeClr val="tx1">
                    <a:lumMod val="95000"/>
                    <a:lumOff val="5000"/>
                  </a:schemeClr>
                </a:solidFill>
                <a:latin typeface="Arial" panose="020B0604020202020204" pitchFamily="34" charset="0"/>
                <a:cs typeface="Arial" panose="020B0604020202020204" pitchFamily="34" charset="0"/>
              </a:rPr>
              <a:t> </a:t>
            </a:r>
            <a:r>
              <a:rPr lang="de-DE" altLang="de-DE" err="1">
                <a:solidFill>
                  <a:schemeClr val="tx1">
                    <a:lumMod val="95000"/>
                    <a:lumOff val="5000"/>
                  </a:schemeClr>
                </a:solidFill>
                <a:latin typeface="Arial" panose="020B0604020202020204" pitchFamily="34" charset="0"/>
                <a:cs typeface="Arial" panose="020B0604020202020204" pitchFamily="34" charset="0"/>
              </a:rPr>
              <a:t>vessels</a:t>
            </a:r>
            <a:r>
              <a:rPr lang="de-DE" altLang="de-DE">
                <a:solidFill>
                  <a:schemeClr val="tx1">
                    <a:lumMod val="95000"/>
                    <a:lumOff val="5000"/>
                  </a:schemeClr>
                </a:solidFill>
                <a:latin typeface="Arial" panose="020B0604020202020204" pitchFamily="34" charset="0"/>
                <a:cs typeface="Arial" panose="020B0604020202020204" pitchFamily="34" charset="0"/>
              </a:rPr>
              <a:t> in </a:t>
            </a:r>
            <a:r>
              <a:rPr lang="de-DE" altLang="de-DE" err="1">
                <a:solidFill>
                  <a:schemeClr val="tx1">
                    <a:lumMod val="95000"/>
                    <a:lumOff val="5000"/>
                  </a:schemeClr>
                </a:solidFill>
                <a:latin typeface="Arial" panose="020B0604020202020204" pitchFamily="34" charset="0"/>
                <a:cs typeface="Arial" panose="020B0604020202020204" pitchFamily="34" charset="0"/>
              </a:rPr>
              <a:t>both</a:t>
            </a:r>
            <a:r>
              <a:rPr lang="de-DE" altLang="de-DE">
                <a:solidFill>
                  <a:schemeClr val="tx1">
                    <a:lumMod val="95000"/>
                    <a:lumOff val="5000"/>
                  </a:schemeClr>
                </a:solidFill>
                <a:latin typeface="Arial" panose="020B0604020202020204" pitchFamily="34" charset="0"/>
                <a:cs typeface="Arial" panose="020B0604020202020204" pitchFamily="34" charset="0"/>
              </a:rPr>
              <a:t> </a:t>
            </a:r>
            <a:r>
              <a:rPr lang="de-DE" altLang="de-DE" err="1">
                <a:solidFill>
                  <a:schemeClr val="tx1">
                    <a:lumMod val="95000"/>
                    <a:lumOff val="5000"/>
                  </a:schemeClr>
                </a:solidFill>
                <a:latin typeface="Arial" panose="020B0604020202020204" pitchFamily="34" charset="0"/>
                <a:cs typeface="Arial" panose="020B0604020202020204" pitchFamily="34" charset="0"/>
              </a:rPr>
              <a:t>images</a:t>
            </a:r>
            <a:r>
              <a:rPr lang="de-DE" altLang="de-DE">
                <a:solidFill>
                  <a:schemeClr val="tx1">
                    <a:lumMod val="95000"/>
                    <a:lumOff val="5000"/>
                  </a:schemeClr>
                </a:solidFill>
                <a:latin typeface="Arial" panose="020B0604020202020204" pitchFamily="34" charset="0"/>
                <a:cs typeface="Arial" panose="020B0604020202020204" pitchFamily="34" charset="0"/>
              </a:rPr>
              <a:t>  </a:t>
            </a:r>
          </a:p>
        </p:txBody>
      </p:sp>
      <p:sp>
        <p:nvSpPr>
          <p:cNvPr id="3" name="TextBox 53">
            <a:extLst>
              <a:ext uri="{FF2B5EF4-FFF2-40B4-BE49-F238E27FC236}">
                <a16:creationId xmlns:a16="http://schemas.microsoft.com/office/drawing/2014/main" id="{F9064336-67BB-4979-A4B0-0CD3246C4059}"/>
              </a:ext>
            </a:extLst>
          </p:cNvPr>
          <p:cNvSpPr txBox="1"/>
          <p:nvPr/>
        </p:nvSpPr>
        <p:spPr>
          <a:xfrm>
            <a:off x="-3190" y="6536681"/>
            <a:ext cx="2145139" cy="215444"/>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noFill/>
                </a:ln>
                <a:effectLst/>
                <a:uLnTx/>
                <a:uFillTx/>
                <a:latin typeface="Arial" panose="020B0604020202020204" pitchFamily="34" charset="0"/>
                <a:cs typeface="Arial" panose="020B0604020202020204" pitchFamily="34" charset="0"/>
              </a:rPr>
              <a:t>Courtesy of </a:t>
            </a:r>
            <a:r>
              <a:rPr lang="en-US" sz="800">
                <a:latin typeface="Arial" panose="020B0604020202020204" pitchFamily="34" charset="0"/>
                <a:cs typeface="Arial" panose="020B0604020202020204" pitchFamily="34" charset="0"/>
              </a:rPr>
              <a:t>Heidelberg Engineering GmbH</a:t>
            </a:r>
            <a:endParaRPr kumimoji="0" lang="en-US" sz="800" b="0" i="0" u="none" strike="noStrike" kern="1200" cap="none" spc="0" normalizeH="0" baseline="0" noProof="0">
              <a:ln>
                <a:noFill/>
              </a:ln>
              <a:effectLst/>
              <a:uLnTx/>
              <a:uFillTx/>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2982333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afterEffect">
                                  <p:stCondLst>
                                    <p:cond delay="0"/>
                                  </p:stCondLst>
                                  <p:childTnLst>
                                    <p:set>
                                      <p:cBhvr>
                                        <p:cTn id="6" dur="1" fill="hold">
                                          <p:stCondLst>
                                            <p:cond delay="0"/>
                                          </p:stCondLst>
                                        </p:cTn>
                                        <p:tgtEl>
                                          <p:spTgt spid="16390"/>
                                        </p:tgtEl>
                                        <p:attrNameLst>
                                          <p:attrName>style.visibility</p:attrName>
                                        </p:attrNameLst>
                                      </p:cBhvr>
                                      <p:to>
                                        <p:strVal val="visible"/>
                                      </p:to>
                                    </p:set>
                                    <p:animEffect transition="in" filter="fade">
                                      <p:cBhvr>
                                        <p:cTn id="7" dur="1000"/>
                                        <p:tgtEl>
                                          <p:spTgt spid="1639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6394"/>
                                        </p:tgtEl>
                                        <p:attrNameLst>
                                          <p:attrName>style.visibility</p:attrName>
                                        </p:attrNameLst>
                                      </p:cBhvr>
                                      <p:to>
                                        <p:strVal val="visible"/>
                                      </p:to>
                                    </p:set>
                                    <p:animEffect transition="in" filter="fade">
                                      <p:cBhvr>
                                        <p:cTn id="12" dur="500"/>
                                        <p:tgtEl>
                                          <p:spTgt spid="16394"/>
                                        </p:tgtEl>
                                      </p:cBhvr>
                                    </p:animEffect>
                                  </p:childTnLst>
                                </p:cTn>
                              </p:par>
                            </p:childTnLst>
                          </p:cTn>
                        </p:par>
                        <p:par>
                          <p:cTn id="13" fill="hold" nodeType="afterGroup">
                            <p:stCondLst>
                              <p:cond delay="500"/>
                            </p:stCondLst>
                            <p:childTnLst>
                              <p:par>
                                <p:cTn id="14" presetID="10" presetClass="entr" presetSubtype="0" fill="hold" nodeType="afterEffect">
                                  <p:stCondLst>
                                    <p:cond delay="1000"/>
                                  </p:stCondLst>
                                  <p:childTnLst>
                                    <p:set>
                                      <p:cBhvr>
                                        <p:cTn id="15" dur="1" fill="hold">
                                          <p:stCondLst>
                                            <p:cond delay="0"/>
                                          </p:stCondLst>
                                        </p:cTn>
                                        <p:tgtEl>
                                          <p:spTgt spid="16397"/>
                                        </p:tgtEl>
                                        <p:attrNameLst>
                                          <p:attrName>style.visibility</p:attrName>
                                        </p:attrNameLst>
                                      </p:cBhvr>
                                      <p:to>
                                        <p:strVal val="visible"/>
                                      </p:to>
                                    </p:set>
                                    <p:animEffect transition="in" filter="fade">
                                      <p:cBhvr>
                                        <p:cTn id="16" dur="1000"/>
                                        <p:tgtEl>
                                          <p:spTgt spid="16397"/>
                                        </p:tgtEl>
                                      </p:cBhvr>
                                    </p:animEffect>
                                  </p:childTnLst>
                                </p:cTn>
                              </p:par>
                            </p:childTnLst>
                          </p:cTn>
                        </p:par>
                        <p:par>
                          <p:cTn id="17" fill="hold" nodeType="afterGroup">
                            <p:stCondLst>
                              <p:cond delay="2500"/>
                            </p:stCondLst>
                            <p:childTnLst>
                              <p:par>
                                <p:cTn id="18" presetID="6" presetClass="emph" presetSubtype="0" fill="hold" nodeType="afterEffect">
                                  <p:stCondLst>
                                    <p:cond delay="0"/>
                                  </p:stCondLst>
                                  <p:childTnLst>
                                    <p:animScale>
                                      <p:cBhvr>
                                        <p:cTn id="19" dur="1000" fill="hold"/>
                                        <p:tgtEl>
                                          <p:spTgt spid="16397"/>
                                        </p:tgtEl>
                                      </p:cBhvr>
                                      <p:by x="200000" y="200000"/>
                                    </p:animScale>
                                  </p:childTnLst>
                                </p:cTn>
                              </p:par>
                            </p:childTnLst>
                          </p:cTn>
                        </p:par>
                        <p:par>
                          <p:cTn id="20" fill="hold" nodeType="afterGroup">
                            <p:stCondLst>
                              <p:cond delay="3500"/>
                            </p:stCondLst>
                            <p:childTnLst>
                              <p:par>
                                <p:cTn id="21" presetID="10" presetClass="entr" presetSubtype="0" fill="hold" nodeType="afterEffect">
                                  <p:stCondLst>
                                    <p:cond delay="1000"/>
                                  </p:stCondLst>
                                  <p:childTnLst>
                                    <p:set>
                                      <p:cBhvr>
                                        <p:cTn id="22" dur="1" fill="hold">
                                          <p:stCondLst>
                                            <p:cond delay="0"/>
                                          </p:stCondLst>
                                        </p:cTn>
                                        <p:tgtEl>
                                          <p:spTgt spid="16391"/>
                                        </p:tgtEl>
                                        <p:attrNameLst>
                                          <p:attrName>style.visibility</p:attrName>
                                        </p:attrNameLst>
                                      </p:cBhvr>
                                      <p:to>
                                        <p:strVal val="visible"/>
                                      </p:to>
                                    </p:set>
                                    <p:animEffect transition="in" filter="fade">
                                      <p:cBhvr>
                                        <p:cTn id="23" dur="1000"/>
                                        <p:tgtEl>
                                          <p:spTgt spid="16391"/>
                                        </p:tgtEl>
                                      </p:cBhvr>
                                    </p:animEffect>
                                  </p:childTnLst>
                                </p:cTn>
                              </p:par>
                            </p:childTnLst>
                          </p:cTn>
                        </p:par>
                        <p:par>
                          <p:cTn id="24" fill="hold" nodeType="afterGroup">
                            <p:stCondLst>
                              <p:cond delay="5500"/>
                            </p:stCondLst>
                            <p:childTnLst>
                              <p:par>
                                <p:cTn id="25" presetID="6" presetClass="emph" presetSubtype="0" fill="hold" nodeType="afterEffect">
                                  <p:stCondLst>
                                    <p:cond delay="0"/>
                                  </p:stCondLst>
                                  <p:childTnLst>
                                    <p:animScale>
                                      <p:cBhvr>
                                        <p:cTn id="26" dur="1000" fill="hold"/>
                                        <p:tgtEl>
                                          <p:spTgt spid="16391"/>
                                        </p:tgtEl>
                                      </p:cBhvr>
                                      <p:by x="200000" y="200000"/>
                                    </p:animScale>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6399"/>
                                        </p:tgtEl>
                                        <p:attrNameLst>
                                          <p:attrName>style.visibility</p:attrName>
                                        </p:attrNameLst>
                                      </p:cBhvr>
                                      <p:to>
                                        <p:strVal val="visible"/>
                                      </p:to>
                                    </p:set>
                                  </p:childTnLst>
                                </p:cTn>
                              </p:par>
                              <p:par>
                                <p:cTn id="31" presetID="10" presetClass="entr" presetSubtype="0" fill="hold" nodeType="withEffect">
                                  <p:stCondLst>
                                    <p:cond delay="600"/>
                                  </p:stCondLst>
                                  <p:childTnLst>
                                    <p:set>
                                      <p:cBhvr>
                                        <p:cTn id="32" dur="1" fill="hold">
                                          <p:stCondLst>
                                            <p:cond delay="0"/>
                                          </p:stCondLst>
                                        </p:cTn>
                                        <p:tgtEl>
                                          <p:spTgt spid="16402"/>
                                        </p:tgtEl>
                                        <p:attrNameLst>
                                          <p:attrName>style.visibility</p:attrName>
                                        </p:attrNameLst>
                                      </p:cBhvr>
                                      <p:to>
                                        <p:strVal val="visible"/>
                                      </p:to>
                                    </p:set>
                                    <p:animEffect transition="in" filter="fade">
                                      <p:cBhvr>
                                        <p:cTn id="33" dur="2000"/>
                                        <p:tgtEl>
                                          <p:spTgt spid="16402"/>
                                        </p:tgtEl>
                                      </p:cBhvr>
                                    </p:animEffect>
                                  </p:childTnLst>
                                </p:cTn>
                              </p:par>
                              <p:par>
                                <p:cTn id="34" presetID="10" presetClass="entr" presetSubtype="0" fill="hold" nodeType="withEffect">
                                  <p:stCondLst>
                                    <p:cond delay="1600"/>
                                  </p:stCondLst>
                                  <p:childTnLst>
                                    <p:set>
                                      <p:cBhvr>
                                        <p:cTn id="35" dur="1" fill="hold">
                                          <p:stCondLst>
                                            <p:cond delay="0"/>
                                          </p:stCondLst>
                                        </p:cTn>
                                        <p:tgtEl>
                                          <p:spTgt spid="16401"/>
                                        </p:tgtEl>
                                        <p:attrNameLst>
                                          <p:attrName>style.visibility</p:attrName>
                                        </p:attrNameLst>
                                      </p:cBhvr>
                                      <p:to>
                                        <p:strVal val="visible"/>
                                      </p:to>
                                    </p:set>
                                    <p:animEffect transition="in" filter="fade">
                                      <p:cBhvr>
                                        <p:cTn id="36" dur="2000"/>
                                        <p:tgtEl>
                                          <p:spTgt spid="16401"/>
                                        </p:tgtEl>
                                      </p:cBhvr>
                                    </p:animEffect>
                                  </p:childTnLst>
                                </p:cTn>
                              </p:par>
                              <p:par>
                                <p:cTn id="37" presetID="10" presetClass="entr" presetSubtype="0" fill="hold" nodeType="withEffect">
                                  <p:stCondLst>
                                    <p:cond delay="2600"/>
                                  </p:stCondLst>
                                  <p:childTnLst>
                                    <p:set>
                                      <p:cBhvr>
                                        <p:cTn id="38" dur="1" fill="hold">
                                          <p:stCondLst>
                                            <p:cond delay="0"/>
                                          </p:stCondLst>
                                        </p:cTn>
                                        <p:tgtEl>
                                          <p:spTgt spid="16392"/>
                                        </p:tgtEl>
                                        <p:attrNameLst>
                                          <p:attrName>style.visibility</p:attrName>
                                        </p:attrNameLst>
                                      </p:cBhvr>
                                      <p:to>
                                        <p:strVal val="visible"/>
                                      </p:to>
                                    </p:set>
                                    <p:animEffect transition="in" filter="fade">
                                      <p:cBhvr>
                                        <p:cTn id="39" dur="2000"/>
                                        <p:tgtEl>
                                          <p:spTgt spid="16392"/>
                                        </p:tgtEl>
                                      </p:cBhvr>
                                    </p:animEffect>
                                  </p:childTnLst>
                                </p:cTn>
                              </p:par>
                              <p:par>
                                <p:cTn id="40" presetID="10" presetClass="entr" presetSubtype="0" fill="hold" nodeType="withEffect">
                                  <p:stCondLst>
                                    <p:cond delay="3600"/>
                                  </p:stCondLst>
                                  <p:childTnLst>
                                    <p:set>
                                      <p:cBhvr>
                                        <p:cTn id="41" dur="1" fill="hold">
                                          <p:stCondLst>
                                            <p:cond delay="0"/>
                                          </p:stCondLst>
                                        </p:cTn>
                                        <p:tgtEl>
                                          <p:spTgt spid="16393"/>
                                        </p:tgtEl>
                                        <p:attrNameLst>
                                          <p:attrName>style.visibility</p:attrName>
                                        </p:attrNameLst>
                                      </p:cBhvr>
                                      <p:to>
                                        <p:strVal val="visible"/>
                                      </p:to>
                                    </p:set>
                                    <p:animEffect transition="in" filter="fade">
                                      <p:cBhvr>
                                        <p:cTn id="42" dur="2000"/>
                                        <p:tgtEl>
                                          <p:spTgt spid="1639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99"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7DCA98E-A8F6-4ED3-8895-7C6CA8B265D2}"/>
              </a:ext>
            </a:extLst>
          </p:cNvPr>
          <p:cNvPicPr>
            <a:picLocks noChangeAspect="1"/>
          </p:cNvPicPr>
          <p:nvPr/>
        </p:nvPicPr>
        <p:blipFill>
          <a:blip r:embed="rId2"/>
          <a:stretch>
            <a:fillRect/>
          </a:stretch>
        </p:blipFill>
        <p:spPr>
          <a:xfrm>
            <a:off x="238285" y="1825072"/>
            <a:ext cx="9145163" cy="4500000"/>
          </a:xfrm>
          <a:prstGeom prst="rect">
            <a:avLst/>
          </a:prstGeom>
        </p:spPr>
      </p:pic>
      <p:pic>
        <p:nvPicPr>
          <p:cNvPr id="6" name="Picture 5" descr="A picture containing indoor, sitting&#10;&#10;Description automatically generated">
            <a:extLst>
              <a:ext uri="{FF2B5EF4-FFF2-40B4-BE49-F238E27FC236}">
                <a16:creationId xmlns:a16="http://schemas.microsoft.com/office/drawing/2014/main" id="{0E557409-42E1-4C85-B6F2-9E5E7D1B3C44}"/>
              </a:ext>
            </a:extLst>
          </p:cNvPr>
          <p:cNvPicPr>
            <a:picLocks noChangeAspect="1"/>
          </p:cNvPicPr>
          <p:nvPr/>
        </p:nvPicPr>
        <p:blipFill>
          <a:blip r:embed="rId3"/>
          <a:stretch>
            <a:fillRect/>
          </a:stretch>
        </p:blipFill>
        <p:spPr>
          <a:xfrm>
            <a:off x="227016" y="1829755"/>
            <a:ext cx="9145163" cy="4500000"/>
          </a:xfrm>
          <a:prstGeom prst="rect">
            <a:avLst/>
          </a:prstGeom>
        </p:spPr>
      </p:pic>
      <p:pic>
        <p:nvPicPr>
          <p:cNvPr id="8" name="Picture 7" descr="A picture containing indoor, sitting&#10;&#10;Description automatically generated">
            <a:extLst>
              <a:ext uri="{FF2B5EF4-FFF2-40B4-BE49-F238E27FC236}">
                <a16:creationId xmlns:a16="http://schemas.microsoft.com/office/drawing/2014/main" id="{810C9B9D-5669-448D-83BB-4F4D1918E2E6}"/>
              </a:ext>
            </a:extLst>
          </p:cNvPr>
          <p:cNvPicPr>
            <a:picLocks noChangeAspect="1"/>
          </p:cNvPicPr>
          <p:nvPr/>
        </p:nvPicPr>
        <p:blipFill>
          <a:blip r:embed="rId4"/>
          <a:stretch>
            <a:fillRect/>
          </a:stretch>
        </p:blipFill>
        <p:spPr>
          <a:xfrm>
            <a:off x="248777" y="1813005"/>
            <a:ext cx="9145163" cy="4500000"/>
          </a:xfrm>
          <a:prstGeom prst="rect">
            <a:avLst/>
          </a:prstGeom>
        </p:spPr>
      </p:pic>
      <p:pic>
        <p:nvPicPr>
          <p:cNvPr id="10" name="Picture 9" descr="A picture containing indoor, sitting&#10;&#10;Description automatically generated">
            <a:extLst>
              <a:ext uri="{FF2B5EF4-FFF2-40B4-BE49-F238E27FC236}">
                <a16:creationId xmlns:a16="http://schemas.microsoft.com/office/drawing/2014/main" id="{99F767A2-D2D2-4BA6-A072-F3DDD69A5D2A}"/>
              </a:ext>
            </a:extLst>
          </p:cNvPr>
          <p:cNvPicPr>
            <a:picLocks noChangeAspect="1"/>
          </p:cNvPicPr>
          <p:nvPr/>
        </p:nvPicPr>
        <p:blipFill>
          <a:blip r:embed="rId5"/>
          <a:stretch>
            <a:fillRect/>
          </a:stretch>
        </p:blipFill>
        <p:spPr>
          <a:xfrm>
            <a:off x="256947" y="1808163"/>
            <a:ext cx="9145163" cy="4500000"/>
          </a:xfrm>
          <a:prstGeom prst="rect">
            <a:avLst/>
          </a:prstGeom>
        </p:spPr>
      </p:pic>
      <p:sp>
        <p:nvSpPr>
          <p:cNvPr id="11" name="TextBox 10">
            <a:extLst>
              <a:ext uri="{FF2B5EF4-FFF2-40B4-BE49-F238E27FC236}">
                <a16:creationId xmlns:a16="http://schemas.microsoft.com/office/drawing/2014/main" id="{B374E347-8762-7C45-9F04-A8E8849F03CF}"/>
              </a:ext>
            </a:extLst>
          </p:cNvPr>
          <p:cNvSpPr txBox="1"/>
          <p:nvPr/>
        </p:nvSpPr>
        <p:spPr>
          <a:xfrm>
            <a:off x="235682" y="1456772"/>
            <a:ext cx="10632141" cy="369332"/>
          </a:xfrm>
          <a:prstGeom prst="rect">
            <a:avLst/>
          </a:prstGeom>
          <a:noFill/>
        </p:spPr>
        <p:txBody>
          <a:bodyPr wrap="square" rtlCol="0">
            <a:spAutoFit/>
          </a:bodyPr>
          <a:lstStyle/>
          <a:p>
            <a:pPr defTabSz="457200"/>
            <a:r>
              <a:rPr kumimoji="0" lang="en-US" b="0" i="0" u="none" strike="noStrike" kern="1200" cap="none" spc="0" normalizeH="0" baseline="0" noProof="0" dirty="0" err="1">
                <a:ln>
                  <a:noFill/>
                </a:ln>
                <a:effectLst/>
                <a:uLnTx/>
                <a:uFillTx/>
                <a:latin typeface="Arial" panose="020B0604020202020204" pitchFamily="34" charset="0"/>
                <a:ea typeface="+mn-ea"/>
                <a:cs typeface="Arial" panose="020B0604020202020204" pitchFamily="34" charset="0"/>
              </a:rPr>
              <a:t>TruTrack</a:t>
            </a:r>
            <a:r>
              <a:rPr kumimoji="0" lang="en-US"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Active Eye Tracking is also available when using the 55º lens</a:t>
            </a:r>
            <a:endParaRPr lang="de-DE" altLang="de-DE" dirty="0">
              <a:latin typeface="Arial" panose="020B0604020202020204" pitchFamily="34" charset="0"/>
              <a:cs typeface="Arial" panose="020B0604020202020204" pitchFamily="34" charset="0"/>
            </a:endParaRPr>
          </a:p>
        </p:txBody>
      </p:sp>
      <p:sp>
        <p:nvSpPr>
          <p:cNvPr id="2" name="TextBox 53">
            <a:extLst>
              <a:ext uri="{FF2B5EF4-FFF2-40B4-BE49-F238E27FC236}">
                <a16:creationId xmlns:a16="http://schemas.microsoft.com/office/drawing/2014/main" id="{74B73F21-6025-46C5-981A-A10805BA101E}"/>
              </a:ext>
            </a:extLst>
          </p:cNvPr>
          <p:cNvSpPr txBox="1"/>
          <p:nvPr/>
        </p:nvSpPr>
        <p:spPr>
          <a:xfrm>
            <a:off x="0" y="6536679"/>
            <a:ext cx="1742785" cy="215444"/>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effectLst/>
                <a:uLnTx/>
                <a:uFillTx/>
                <a:latin typeface="Arial" panose="020B0604020202020204" pitchFamily="34" charset="0"/>
                <a:cs typeface="Arial" panose="020B0604020202020204" pitchFamily="34" charset="0"/>
              </a:rPr>
              <a:t>Courtesy of Dr. R. Gallego-</a:t>
            </a:r>
            <a:r>
              <a:rPr kumimoji="0" lang="en-US" sz="800" b="0" i="0" u="none" strike="noStrike" kern="1200" cap="none" spc="0" normalizeH="0" baseline="0" noProof="0" dirty="0" err="1">
                <a:ln>
                  <a:noFill/>
                </a:ln>
                <a:effectLst/>
                <a:uLnTx/>
                <a:uFillTx/>
                <a:latin typeface="Arial" panose="020B0604020202020204" pitchFamily="34" charset="0"/>
                <a:cs typeface="Arial" panose="020B0604020202020204" pitchFamily="34" charset="0"/>
              </a:rPr>
              <a:t>Pinazo</a:t>
            </a:r>
            <a:endParaRPr kumimoji="0" lang="en-US" sz="800" b="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p:txBody>
      </p:sp>
      <p:sp>
        <p:nvSpPr>
          <p:cNvPr id="3" name="TextBox 12">
            <a:extLst>
              <a:ext uri="{FF2B5EF4-FFF2-40B4-BE49-F238E27FC236}">
                <a16:creationId xmlns:a16="http://schemas.microsoft.com/office/drawing/2014/main" id="{A26EE6AE-C3B7-46AA-9DF9-F852A19B8FE1}"/>
              </a:ext>
            </a:extLst>
          </p:cNvPr>
          <p:cNvSpPr txBox="1"/>
          <p:nvPr/>
        </p:nvSpPr>
        <p:spPr>
          <a:xfrm>
            <a:off x="234828" y="325365"/>
            <a:ext cx="9986132" cy="646331"/>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320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SPECTRALIS</a:t>
            </a:r>
            <a:r>
              <a:rPr lang="en-US" sz="3200" baseline="30000" dirty="0">
                <a:effectLst/>
                <a:latin typeface="Arial" panose="020B0604020202020204" pitchFamily="34" charset="0"/>
                <a:ea typeface="Times New Roman" panose="02020603050405020304" pitchFamily="18" charset="0"/>
                <a:cs typeface="Times New Roman" panose="02020603050405020304" pitchFamily="18" charset="0"/>
              </a:rPr>
              <a:t>®</a:t>
            </a:r>
            <a:r>
              <a:rPr kumimoji="0" lang="en-US" sz="320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Core Technologies </a:t>
            </a:r>
          </a:p>
        </p:txBody>
      </p:sp>
      <p:sp>
        <p:nvSpPr>
          <p:cNvPr id="5" name="Rectangle 11">
            <a:extLst>
              <a:ext uri="{FF2B5EF4-FFF2-40B4-BE49-F238E27FC236}">
                <a16:creationId xmlns:a16="http://schemas.microsoft.com/office/drawing/2014/main" id="{4BDEA619-143A-4FB8-9D09-34CFC4089874}"/>
              </a:ext>
            </a:extLst>
          </p:cNvPr>
          <p:cNvSpPr/>
          <p:nvPr/>
        </p:nvSpPr>
        <p:spPr>
          <a:xfrm>
            <a:off x="2465349" y="6379070"/>
            <a:ext cx="5019323" cy="369332"/>
          </a:xfrm>
          <a:prstGeom prst="rect">
            <a:avLst/>
          </a:prstGeom>
        </p:spPr>
        <p:txBody>
          <a:bodyPr wrap="none" lIns="91440" tIns="45720" rIns="91440" bIns="45720" anchor="t">
            <a:spAutoFit/>
          </a:bodyPr>
          <a:lstStyle/>
          <a:p>
            <a:r>
              <a:rPr lang="en-US" dirty="0">
                <a:latin typeface="Arial"/>
                <a:cs typeface="Arial"/>
              </a:rPr>
              <a:t>32-year-old male with type 1 diabetes and PDR</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948841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750"/>
                                        <p:tgtEl>
                                          <p:spTgt spid="6"/>
                                        </p:tgtEl>
                                      </p:cBhvr>
                                    </p:animEffect>
                                  </p:childTnLst>
                                </p:cTn>
                              </p:par>
                            </p:childTnLst>
                          </p:cTn>
                        </p:par>
                        <p:par>
                          <p:cTn id="8" fill="hold">
                            <p:stCondLst>
                              <p:cond delay="750"/>
                            </p:stCondLst>
                            <p:childTnLst>
                              <p:par>
                                <p:cTn id="9" presetID="10" presetClass="entr" presetSubtype="0" fill="hold" nodeType="afterEffect">
                                  <p:stCondLst>
                                    <p:cond delay="750"/>
                                  </p:stCondLst>
                                  <p:childTnLst>
                                    <p:set>
                                      <p:cBhvr>
                                        <p:cTn id="10" dur="1" fill="hold">
                                          <p:stCondLst>
                                            <p:cond delay="0"/>
                                          </p:stCondLst>
                                        </p:cTn>
                                        <p:tgtEl>
                                          <p:spTgt spid="8"/>
                                        </p:tgtEl>
                                        <p:attrNameLst>
                                          <p:attrName>style.visibility</p:attrName>
                                        </p:attrNameLst>
                                      </p:cBhvr>
                                      <p:to>
                                        <p:strVal val="visible"/>
                                      </p:to>
                                    </p:set>
                                    <p:animEffect transition="in" filter="fade">
                                      <p:cBhvr>
                                        <p:cTn id="11" dur="750"/>
                                        <p:tgtEl>
                                          <p:spTgt spid="8"/>
                                        </p:tgtEl>
                                      </p:cBhvr>
                                    </p:animEffect>
                                  </p:childTnLst>
                                </p:cTn>
                              </p:par>
                            </p:childTnLst>
                          </p:cTn>
                        </p:par>
                        <p:par>
                          <p:cTn id="12" fill="hold">
                            <p:stCondLst>
                              <p:cond delay="2250"/>
                            </p:stCondLst>
                            <p:childTnLst>
                              <p:par>
                                <p:cTn id="13" presetID="10" presetClass="entr" presetSubtype="0" fill="hold" nodeType="afterEffect">
                                  <p:stCondLst>
                                    <p:cond delay="750"/>
                                  </p:stCondLst>
                                  <p:childTnLst>
                                    <p:set>
                                      <p:cBhvr>
                                        <p:cTn id="14" dur="1" fill="hold">
                                          <p:stCondLst>
                                            <p:cond delay="0"/>
                                          </p:stCondLst>
                                        </p:cTn>
                                        <p:tgtEl>
                                          <p:spTgt spid="10"/>
                                        </p:tgtEl>
                                        <p:attrNameLst>
                                          <p:attrName>style.visibility</p:attrName>
                                        </p:attrNameLst>
                                      </p:cBhvr>
                                      <p:to>
                                        <p:strVal val="visible"/>
                                      </p:to>
                                    </p:set>
                                    <p:animEffect transition="in" filter="fade">
                                      <p:cBhvr>
                                        <p:cTn id="15" dur="75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A9797151-CF57-4FB6-B697-65F951307AD9}"/>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5682237" y="1494066"/>
            <a:ext cx="4656623" cy="4680000"/>
          </a:xfrm>
          <a:prstGeom prst="rect">
            <a:avLst/>
          </a:prstGeom>
          <a:ln w="28575">
            <a:solidFill>
              <a:srgbClr val="C00000"/>
            </a:solidFill>
          </a:ln>
        </p:spPr>
      </p:pic>
      <p:pic>
        <p:nvPicPr>
          <p:cNvPr id="12" name="Picture 11" descr="A close up of a door&#10;&#10;Description automatically generated">
            <a:extLst>
              <a:ext uri="{FF2B5EF4-FFF2-40B4-BE49-F238E27FC236}">
                <a16:creationId xmlns:a16="http://schemas.microsoft.com/office/drawing/2014/main" id="{B10C4440-4FE0-4012-BDA0-E01F99537A9C}"/>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5682238" y="1489234"/>
            <a:ext cx="4711201" cy="4680000"/>
          </a:xfrm>
          <a:prstGeom prst="rect">
            <a:avLst/>
          </a:prstGeom>
          <a:ln w="28575">
            <a:solidFill>
              <a:srgbClr val="C00000"/>
            </a:solidFill>
          </a:ln>
        </p:spPr>
      </p:pic>
      <p:pic>
        <p:nvPicPr>
          <p:cNvPr id="10" name="Picture 9" descr="A picture containing indoor, sitting&#10;&#10;Description automatically generated">
            <a:extLst>
              <a:ext uri="{FF2B5EF4-FFF2-40B4-BE49-F238E27FC236}">
                <a16:creationId xmlns:a16="http://schemas.microsoft.com/office/drawing/2014/main" id="{6102C969-0FE0-445B-967E-1A0DA0134659}"/>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5682238" y="1498898"/>
            <a:ext cx="4711201" cy="4680000"/>
          </a:xfrm>
          <a:prstGeom prst="rect">
            <a:avLst/>
          </a:prstGeom>
          <a:ln w="28575">
            <a:solidFill>
              <a:srgbClr val="C00000"/>
            </a:solidFill>
          </a:ln>
        </p:spPr>
      </p:pic>
      <p:pic>
        <p:nvPicPr>
          <p:cNvPr id="13" name="Picture 12">
            <a:extLst>
              <a:ext uri="{FF2B5EF4-FFF2-40B4-BE49-F238E27FC236}">
                <a16:creationId xmlns:a16="http://schemas.microsoft.com/office/drawing/2014/main" id="{8137FCB1-A22D-4DC9-B51A-7A930DFADB23}"/>
              </a:ext>
            </a:extLst>
          </p:cNvPr>
          <p:cNvPicPr>
            <a:picLocks noChangeAspect="1"/>
          </p:cNvPicPr>
          <p:nvPr/>
        </p:nvPicPr>
        <p:blipFill rotWithShape="1">
          <a:blip r:embed="rId5" cstate="screen">
            <a:extLst>
              <a:ext uri="{BEBA8EAE-BF5A-486C-A8C5-ECC9F3942E4B}">
                <a14:imgProps xmlns:a14="http://schemas.microsoft.com/office/drawing/2010/main">
                  <a14:imgLayer r:embed="rId6">
                    <a14:imgEffect>
                      <a14:brightnessContrast bright="40000"/>
                    </a14:imgEffect>
                  </a14:imgLayer>
                </a14:imgProps>
              </a:ext>
              <a:ext uri="{28A0092B-C50C-407E-A947-70E740481C1C}">
                <a14:useLocalDpi xmlns:a14="http://schemas.microsoft.com/office/drawing/2010/main"/>
              </a:ext>
            </a:extLst>
          </a:blip>
          <a:srcRect t="-626" r="-3" b="-489"/>
          <a:stretch/>
        </p:blipFill>
        <p:spPr>
          <a:xfrm>
            <a:off x="1360771" y="2258025"/>
            <a:ext cx="3877733" cy="3920873"/>
          </a:xfrm>
          <a:prstGeom prst="rect">
            <a:avLst/>
          </a:prstGeom>
        </p:spPr>
      </p:pic>
      <p:sp>
        <p:nvSpPr>
          <p:cNvPr id="14" name="Oval 13">
            <a:extLst>
              <a:ext uri="{FF2B5EF4-FFF2-40B4-BE49-F238E27FC236}">
                <a16:creationId xmlns:a16="http://schemas.microsoft.com/office/drawing/2014/main" id="{0264C565-1071-48E5-955C-668D66C684C5}"/>
              </a:ext>
            </a:extLst>
          </p:cNvPr>
          <p:cNvSpPr/>
          <p:nvPr/>
        </p:nvSpPr>
        <p:spPr>
          <a:xfrm rot="1494178">
            <a:off x="4040398" y="4463412"/>
            <a:ext cx="971019" cy="1460408"/>
          </a:xfrm>
          <a:prstGeom prst="ellipse">
            <a:avLst/>
          </a:prstGeom>
          <a:noFill/>
          <a:ln w="762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1" name="TextBox 10">
            <a:extLst>
              <a:ext uri="{FF2B5EF4-FFF2-40B4-BE49-F238E27FC236}">
                <a16:creationId xmlns:a16="http://schemas.microsoft.com/office/drawing/2014/main" id="{C590336E-311D-EC4E-BE67-85999460BC41}"/>
              </a:ext>
            </a:extLst>
          </p:cNvPr>
          <p:cNvSpPr txBox="1"/>
          <p:nvPr/>
        </p:nvSpPr>
        <p:spPr>
          <a:xfrm>
            <a:off x="236537" y="1460798"/>
            <a:ext cx="5243177" cy="646331"/>
          </a:xfrm>
          <a:prstGeom prst="rect">
            <a:avLst/>
          </a:prstGeom>
          <a:noFill/>
        </p:spPr>
        <p:txBody>
          <a:bodyPr wrap="square" rtlCol="0">
            <a:spAutoFit/>
          </a:bodyPr>
          <a:lstStyle/>
          <a:p>
            <a:pPr defTabSz="457200"/>
            <a:r>
              <a:rPr kumimoji="0" lang="en-US" b="0" i="0" u="none" strike="noStrike" kern="1200" cap="none" spc="0" normalizeH="0" baseline="0" noProof="0" dirty="0" err="1">
                <a:ln>
                  <a:noFill/>
                </a:ln>
                <a:effectLst/>
                <a:uLnTx/>
                <a:uFillTx/>
                <a:latin typeface="Arial" panose="020B0604020202020204" pitchFamily="34" charset="0"/>
                <a:ea typeface="+mn-ea"/>
                <a:cs typeface="Arial" panose="020B0604020202020204" pitchFamily="34" charset="0"/>
              </a:rPr>
              <a:t>TruTrack</a:t>
            </a:r>
            <a:r>
              <a:rPr kumimoji="0" lang="en-US"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Active </a:t>
            </a:r>
            <a:r>
              <a:rPr lang="en-US" dirty="0">
                <a:latin typeface="Arial" panose="020B0604020202020204" pitchFamily="34" charset="0"/>
                <a:cs typeface="Arial" panose="020B0604020202020204" pitchFamily="34" charset="0"/>
              </a:rPr>
              <a:t>E</a:t>
            </a:r>
            <a:r>
              <a:rPr kumimoji="0" lang="en-US"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ye Tracking allows to precisely follow-up our patients with OCTA</a:t>
            </a:r>
          </a:p>
        </p:txBody>
      </p:sp>
      <p:sp>
        <p:nvSpPr>
          <p:cNvPr id="2" name="TextBox 53">
            <a:extLst>
              <a:ext uri="{FF2B5EF4-FFF2-40B4-BE49-F238E27FC236}">
                <a16:creationId xmlns:a16="http://schemas.microsoft.com/office/drawing/2014/main" id="{938435B0-EDD3-4387-A6A8-704D1A7F2C9E}"/>
              </a:ext>
            </a:extLst>
          </p:cNvPr>
          <p:cNvSpPr txBox="1"/>
          <p:nvPr/>
        </p:nvSpPr>
        <p:spPr>
          <a:xfrm>
            <a:off x="-3190" y="6536781"/>
            <a:ext cx="1742785" cy="215444"/>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noFill/>
                </a:ln>
                <a:effectLst/>
                <a:uLnTx/>
                <a:uFillTx/>
                <a:latin typeface="Arial" panose="020B0604020202020204" pitchFamily="34" charset="0"/>
                <a:cs typeface="Arial" panose="020B0604020202020204" pitchFamily="34" charset="0"/>
              </a:rPr>
              <a:t>Courtesy of Dr. R. Gallego-</a:t>
            </a:r>
            <a:r>
              <a:rPr kumimoji="0" lang="en-US" sz="800" b="0" i="0" u="none" strike="noStrike" kern="1200" cap="none" spc="0" normalizeH="0" baseline="0" noProof="0" err="1">
                <a:ln>
                  <a:noFill/>
                </a:ln>
                <a:effectLst/>
                <a:uLnTx/>
                <a:uFillTx/>
                <a:latin typeface="Arial" panose="020B0604020202020204" pitchFamily="34" charset="0"/>
                <a:cs typeface="Arial" panose="020B0604020202020204" pitchFamily="34" charset="0"/>
              </a:rPr>
              <a:t>Pinazo</a:t>
            </a:r>
            <a:endParaRPr kumimoji="0" lang="en-US" sz="800" b="0" i="0" u="none" strike="noStrike" kern="1200" cap="none" spc="0" normalizeH="0" baseline="0" noProof="0">
              <a:ln>
                <a:noFill/>
              </a:ln>
              <a:effectLst/>
              <a:uLnTx/>
              <a:uFillTx/>
              <a:latin typeface="Arial" panose="020B0604020202020204" pitchFamily="34" charset="0"/>
              <a:cs typeface="Arial" panose="020B0604020202020204" pitchFamily="34" charset="0"/>
            </a:endParaRPr>
          </a:p>
        </p:txBody>
      </p:sp>
      <p:sp>
        <p:nvSpPr>
          <p:cNvPr id="3" name="TextBox 12">
            <a:extLst>
              <a:ext uri="{FF2B5EF4-FFF2-40B4-BE49-F238E27FC236}">
                <a16:creationId xmlns:a16="http://schemas.microsoft.com/office/drawing/2014/main" id="{1D8C702A-B88F-430B-8AE9-D116D1B84E1C}"/>
              </a:ext>
            </a:extLst>
          </p:cNvPr>
          <p:cNvSpPr txBox="1"/>
          <p:nvPr/>
        </p:nvSpPr>
        <p:spPr>
          <a:xfrm>
            <a:off x="234828" y="325366"/>
            <a:ext cx="9986132" cy="646331"/>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320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SPECTRALIS</a:t>
            </a:r>
            <a:r>
              <a:rPr lang="en-US" sz="3200" baseline="30000" dirty="0">
                <a:effectLst/>
                <a:latin typeface="Arial" panose="020B0604020202020204" pitchFamily="34" charset="0"/>
                <a:ea typeface="Times New Roman" panose="02020603050405020304" pitchFamily="18" charset="0"/>
                <a:cs typeface="Times New Roman" panose="02020603050405020304" pitchFamily="18" charset="0"/>
              </a:rPr>
              <a:t>®</a:t>
            </a:r>
            <a:r>
              <a:rPr kumimoji="0" lang="en-US" sz="320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Core Technologies </a:t>
            </a:r>
          </a:p>
        </p:txBody>
      </p:sp>
      <p:sp>
        <p:nvSpPr>
          <p:cNvPr id="4" name="Rectangle 11">
            <a:extLst>
              <a:ext uri="{FF2B5EF4-FFF2-40B4-BE49-F238E27FC236}">
                <a16:creationId xmlns:a16="http://schemas.microsoft.com/office/drawing/2014/main" id="{E223EE5B-1E1C-4F00-B93B-4912477118CE}"/>
              </a:ext>
            </a:extLst>
          </p:cNvPr>
          <p:cNvSpPr/>
          <p:nvPr/>
        </p:nvSpPr>
        <p:spPr>
          <a:xfrm>
            <a:off x="3585434" y="6379070"/>
            <a:ext cx="5019323" cy="369332"/>
          </a:xfrm>
          <a:prstGeom prst="rect">
            <a:avLst/>
          </a:prstGeom>
        </p:spPr>
        <p:txBody>
          <a:bodyPr wrap="none" lIns="91440" tIns="45720" rIns="91440" bIns="45720" anchor="t">
            <a:spAutoFit/>
          </a:bodyPr>
          <a:lstStyle/>
          <a:p>
            <a:r>
              <a:rPr lang="en-US" dirty="0">
                <a:latin typeface="Arial"/>
                <a:cs typeface="Arial"/>
              </a:rPr>
              <a:t>32-year-old male with type 1 diabetes and PDR</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252914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1000"/>
                                        <p:tgtEl>
                                          <p:spTgt spid="12"/>
                                        </p:tgtEl>
                                      </p:cBhvr>
                                    </p:animEffect>
                                  </p:childTnLst>
                                </p:cTn>
                              </p:par>
                            </p:childTnLst>
                          </p:cTn>
                        </p:par>
                        <p:par>
                          <p:cTn id="8" fill="hold">
                            <p:stCondLst>
                              <p:cond delay="1000"/>
                            </p:stCondLst>
                            <p:childTnLst>
                              <p:par>
                                <p:cTn id="9" presetID="10" presetClass="entr" presetSubtype="0" fill="hold" nodeType="afterEffect">
                                  <p:stCondLst>
                                    <p:cond delay="1000"/>
                                  </p:stCondLst>
                                  <p:childTnLst>
                                    <p:set>
                                      <p:cBhvr>
                                        <p:cTn id="10" dur="1" fill="hold">
                                          <p:stCondLst>
                                            <p:cond delay="0"/>
                                          </p:stCondLst>
                                        </p:cTn>
                                        <p:tgtEl>
                                          <p:spTgt spid="10"/>
                                        </p:tgtEl>
                                        <p:attrNameLst>
                                          <p:attrName>style.visibility</p:attrName>
                                        </p:attrNameLst>
                                      </p:cBhvr>
                                      <p:to>
                                        <p:strVal val="visible"/>
                                      </p:to>
                                    </p:set>
                                    <p:animEffect transition="in" filter="fade">
                                      <p:cBhvr>
                                        <p:cTn id="11" dur="1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85191C95-B243-4542-8A28-66ABC07A814B}"/>
              </a:ext>
            </a:extLst>
          </p:cNvPr>
          <p:cNvSpPr>
            <a:spLocks noChangeArrowheads="1"/>
          </p:cNvSpPr>
          <p:nvPr/>
        </p:nvSpPr>
        <p:spPr bwMode="auto">
          <a:xfrm>
            <a:off x="233175" y="163420"/>
            <a:ext cx="8120063" cy="9122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40" tIns="45720" rIns="91440" bIns="45720" anchor="ctr"/>
          <a:lstStyle>
            <a:lvl1pPr>
              <a:defRPr sz="3600">
                <a:solidFill>
                  <a:schemeClr val="tx1"/>
                </a:solidFill>
                <a:latin typeface="Arial" panose="020B0604020202020204" pitchFamily="34" charset="0"/>
              </a:defRPr>
            </a:lvl1pPr>
            <a:lvl2pPr>
              <a:defRPr sz="3600">
                <a:solidFill>
                  <a:schemeClr val="tx1"/>
                </a:solidFill>
                <a:latin typeface="Arial" panose="020B0604020202020204" pitchFamily="34" charset="0"/>
              </a:defRPr>
            </a:lvl2pPr>
            <a:lvl3pPr>
              <a:defRPr sz="3600">
                <a:solidFill>
                  <a:schemeClr val="tx1"/>
                </a:solidFill>
                <a:latin typeface="Arial" panose="020B0604020202020204" pitchFamily="34" charset="0"/>
              </a:defRPr>
            </a:lvl3pPr>
            <a:lvl4pPr>
              <a:defRPr sz="3600">
                <a:solidFill>
                  <a:schemeClr val="tx1"/>
                </a:solidFill>
                <a:latin typeface="Arial" panose="020B0604020202020204" pitchFamily="34" charset="0"/>
              </a:defRPr>
            </a:lvl4pPr>
            <a:lvl5pPr>
              <a:defRPr sz="3600">
                <a:solidFill>
                  <a:schemeClr val="tx1"/>
                </a:solidFill>
                <a:latin typeface="Arial" panose="020B0604020202020204" pitchFamily="34" charset="0"/>
              </a:defRPr>
            </a:lvl5pPr>
            <a:lvl6pPr marL="457200" eaLnBrk="0" fontAlgn="base" hangingPunct="0">
              <a:spcBef>
                <a:spcPct val="0"/>
              </a:spcBef>
              <a:spcAft>
                <a:spcPct val="0"/>
              </a:spcAft>
              <a:defRPr sz="3600">
                <a:solidFill>
                  <a:schemeClr val="tx1"/>
                </a:solidFill>
                <a:latin typeface="Arial" panose="020B0604020202020204" pitchFamily="34" charset="0"/>
              </a:defRPr>
            </a:lvl6pPr>
            <a:lvl7pPr marL="914400" eaLnBrk="0" fontAlgn="base" hangingPunct="0">
              <a:spcBef>
                <a:spcPct val="0"/>
              </a:spcBef>
              <a:spcAft>
                <a:spcPct val="0"/>
              </a:spcAft>
              <a:defRPr sz="3600">
                <a:solidFill>
                  <a:schemeClr val="tx1"/>
                </a:solidFill>
                <a:latin typeface="Arial" panose="020B0604020202020204" pitchFamily="34" charset="0"/>
              </a:defRPr>
            </a:lvl7pPr>
            <a:lvl8pPr marL="1371600" eaLnBrk="0" fontAlgn="base" hangingPunct="0">
              <a:spcBef>
                <a:spcPct val="0"/>
              </a:spcBef>
              <a:spcAft>
                <a:spcPct val="0"/>
              </a:spcAft>
              <a:defRPr sz="3600">
                <a:solidFill>
                  <a:schemeClr val="tx1"/>
                </a:solidFill>
                <a:latin typeface="Arial" panose="020B0604020202020204" pitchFamily="34" charset="0"/>
              </a:defRPr>
            </a:lvl8pPr>
            <a:lvl9pPr marL="1828800" eaLnBrk="0" fontAlgn="base" hangingPunct="0">
              <a:spcBef>
                <a:spcPct val="0"/>
              </a:spcBef>
              <a:spcAft>
                <a:spcPct val="0"/>
              </a:spcAft>
              <a:defRPr sz="3600">
                <a:solidFill>
                  <a:schemeClr val="tx1"/>
                </a:solidFill>
                <a:latin typeface="Arial" panose="020B0604020202020204" pitchFamily="34" charset="0"/>
              </a:defRPr>
            </a:lvl9pPr>
          </a:lstStyle>
          <a:p>
            <a:pPr>
              <a:spcBef>
                <a:spcPct val="0"/>
              </a:spcBef>
              <a:spcAft>
                <a:spcPct val="0"/>
              </a:spcAft>
            </a:pPr>
            <a:r>
              <a:rPr lang="de-DE" sz="3200" dirty="0">
                <a:latin typeface="Arial"/>
                <a:cs typeface="Arial"/>
              </a:rPr>
              <a:t>SPECTRALIS</a:t>
            </a:r>
            <a:r>
              <a:rPr lang="de-DE" sz="3200" baseline="30000" dirty="0">
                <a:latin typeface="Arial"/>
                <a:cs typeface="Arial"/>
              </a:rPr>
              <a:t>®</a:t>
            </a:r>
            <a:r>
              <a:rPr lang="de-DE" sz="3200" dirty="0">
                <a:solidFill>
                  <a:srgbClr val="000000"/>
                </a:solidFill>
                <a:latin typeface="Arial"/>
                <a:cs typeface="Arial"/>
              </a:rPr>
              <a:t> </a:t>
            </a:r>
            <a:r>
              <a:rPr lang="en-US" altLang="de-DE" sz="3200" dirty="0" err="1">
                <a:solidFill>
                  <a:schemeClr val="accent4">
                    <a:lumMod val="10000"/>
                  </a:schemeClr>
                </a:solidFill>
                <a:latin typeface="Arial"/>
                <a:cs typeface="Arial"/>
              </a:rPr>
              <a:t>AutoRescan</a:t>
            </a:r>
            <a:endParaRPr lang="en-US" altLang="de-DE" sz="3200" dirty="0">
              <a:solidFill>
                <a:schemeClr val="accent4">
                  <a:lumMod val="10000"/>
                </a:schemeClr>
              </a:solidFill>
              <a:latin typeface="Arial"/>
              <a:cs typeface="Arial"/>
            </a:endParaRPr>
          </a:p>
        </p:txBody>
      </p:sp>
      <p:sp>
        <p:nvSpPr>
          <p:cNvPr id="2" name="Textfeld 1">
            <a:extLst>
              <a:ext uri="{FF2B5EF4-FFF2-40B4-BE49-F238E27FC236}">
                <a16:creationId xmlns:a16="http://schemas.microsoft.com/office/drawing/2014/main" id="{F0D28BEC-66A7-4861-A099-BC5E072CB296}"/>
              </a:ext>
            </a:extLst>
          </p:cNvPr>
          <p:cNvSpPr txBox="1"/>
          <p:nvPr/>
        </p:nvSpPr>
        <p:spPr>
          <a:xfrm>
            <a:off x="236638" y="1459013"/>
            <a:ext cx="9507370" cy="2108269"/>
          </a:xfrm>
          <a:prstGeom prst="rect">
            <a:avLst/>
          </a:prstGeom>
          <a:noFill/>
        </p:spPr>
        <p:txBody>
          <a:bodyPr wrap="square" lIns="91440" tIns="45720" rIns="91440" bIns="45720" rtlCol="0" anchor="t">
            <a:spAutoFit/>
          </a:bodyPr>
          <a:lstStyle/>
          <a:p>
            <a:pPr>
              <a:spcBef>
                <a:spcPts val="600"/>
              </a:spcBef>
              <a:spcAft>
                <a:spcPts val="600"/>
              </a:spcAft>
            </a:pPr>
            <a:r>
              <a:rPr lang="en-US" sz="1800">
                <a:effectLst/>
                <a:latin typeface="Arial" panose="020B0604020202020204" pitchFamily="34" charset="0"/>
                <a:ea typeface="Times New Roman" panose="02020603050405020304" pitchFamily="18" charset="0"/>
                <a:cs typeface="Times New Roman" panose="02020603050405020304" pitchFamily="18" charset="0"/>
              </a:rPr>
              <a:t>Using the SPECTRALIS</a:t>
            </a:r>
            <a:r>
              <a:rPr lang="en-US" sz="1800" baseline="30000">
                <a:effectLst/>
                <a:latin typeface="Arial" panose="020B0604020202020204" pitchFamily="34" charset="0"/>
                <a:ea typeface="Times New Roman" panose="02020603050405020304" pitchFamily="18" charset="0"/>
                <a:cs typeface="Times New Roman" panose="02020603050405020304" pitchFamily="18" charset="0"/>
              </a:rPr>
              <a:t>®</a:t>
            </a:r>
            <a:r>
              <a:rPr lang="en-US" sz="1800">
                <a:effectLst/>
                <a:latin typeface="Arial" panose="020B0604020202020204" pitchFamily="34" charset="0"/>
                <a:ea typeface="Times New Roman" panose="02020603050405020304" pitchFamily="18" charset="0"/>
                <a:cs typeface="Times New Roman" panose="02020603050405020304" pitchFamily="18" charset="0"/>
              </a:rPr>
              <a:t> fundus image like a map, the </a:t>
            </a:r>
            <a:r>
              <a:rPr lang="en-US" sz="1800" err="1">
                <a:effectLst/>
                <a:latin typeface="Arial" panose="020B0604020202020204" pitchFamily="34" charset="0"/>
                <a:ea typeface="Times New Roman" panose="02020603050405020304" pitchFamily="18" charset="0"/>
                <a:cs typeface="Times New Roman" panose="02020603050405020304" pitchFamily="18" charset="0"/>
              </a:rPr>
              <a:t>AutoRescan</a:t>
            </a:r>
            <a:r>
              <a:rPr lang="en-US" sz="1800">
                <a:effectLst/>
                <a:latin typeface="Arial" panose="020B0604020202020204" pitchFamily="34" charset="0"/>
                <a:ea typeface="Times New Roman" panose="02020603050405020304" pitchFamily="18" charset="0"/>
                <a:cs typeface="Times New Roman" panose="02020603050405020304" pitchFamily="18" charset="0"/>
              </a:rPr>
              <a:t> function automatically places follow-up scans in precisely the same position visit after visit. Accurate, automatic placement of follow-up scans is important for optimizing patient flow and for confident recognition of the small structural changes that are critical to the effective management of many ophthalmic conditions. </a:t>
            </a:r>
            <a:endParaRPr lang="de-DE" sz="1800">
              <a:effectLst/>
              <a:latin typeface="Arial" panose="020B0604020202020204" pitchFamily="34" charset="0"/>
              <a:ea typeface="Times New Roman" panose="02020603050405020304" pitchFamily="18" charset="0"/>
              <a:cs typeface="Times New Roman" panose="02020603050405020304" pitchFamily="18" charset="0"/>
            </a:endParaRPr>
          </a:p>
          <a:p>
            <a:r>
              <a:rPr lang="en-US" sz="1800">
                <a:effectLst/>
                <a:latin typeface="Arial"/>
                <a:ea typeface="Times New Roman" panose="02020603050405020304" pitchFamily="18" charset="0"/>
                <a:cs typeface="Times New Roman"/>
              </a:rPr>
              <a:t>Studies have shown that SPECTRALIS with </a:t>
            </a:r>
            <a:r>
              <a:rPr lang="en-US" sz="1800" err="1">
                <a:effectLst/>
                <a:latin typeface="Arial"/>
                <a:ea typeface="Times New Roman" panose="02020603050405020304" pitchFamily="18" charset="0"/>
                <a:cs typeface="Times New Roman"/>
              </a:rPr>
              <a:t>AutoRescan</a:t>
            </a:r>
            <a:r>
              <a:rPr lang="en-US" sz="1800">
                <a:effectLst/>
                <a:latin typeface="Arial"/>
                <a:ea typeface="Times New Roman" panose="02020603050405020304" pitchFamily="18" charset="0"/>
                <a:cs typeface="Times New Roman"/>
              </a:rPr>
              <a:t> technology can reliably measure changes in central retinal thickness as small as 1 </a:t>
            </a:r>
            <a:r>
              <a:rPr lang="en-US">
                <a:latin typeface="Arial"/>
                <a:ea typeface="Times New Roman" panose="02020603050405020304" pitchFamily="18" charset="0"/>
                <a:cs typeface="Times New Roman"/>
              </a:rPr>
              <a:t>micron</a:t>
            </a:r>
            <a:r>
              <a:rPr lang="en-US" baseline="30000">
                <a:latin typeface="Arial"/>
                <a:ea typeface="Times New Roman" panose="02020603050405020304" pitchFamily="18" charset="0"/>
                <a:cs typeface="Times New Roman"/>
              </a:rPr>
              <a:t>1</a:t>
            </a:r>
            <a:r>
              <a:rPr lang="en-US" sz="1800">
                <a:effectLst/>
                <a:latin typeface="Arial"/>
                <a:ea typeface="Times New Roman" panose="02020603050405020304" pitchFamily="18" charset="0"/>
                <a:cs typeface="Times New Roman"/>
              </a:rPr>
              <a:t>.</a:t>
            </a:r>
            <a:endParaRPr lang="de-DE">
              <a:latin typeface="Arial"/>
              <a:cs typeface="Times New Roman"/>
            </a:endParaRPr>
          </a:p>
        </p:txBody>
      </p:sp>
      <p:sp>
        <p:nvSpPr>
          <p:cNvPr id="3" name="Fußzeilenplatzhalter 2">
            <a:extLst>
              <a:ext uri="{FF2B5EF4-FFF2-40B4-BE49-F238E27FC236}">
                <a16:creationId xmlns:a16="http://schemas.microsoft.com/office/drawing/2014/main" id="{1B2EB9AA-0AAB-4AB4-872C-EBCACC0E3D18}"/>
              </a:ext>
            </a:extLst>
          </p:cNvPr>
          <p:cNvSpPr>
            <a:spLocks noGrp="1"/>
          </p:cNvSpPr>
          <p:nvPr>
            <p:ph type="ftr" sz="quarter" idx="11"/>
          </p:nvPr>
        </p:nvSpPr>
        <p:spPr>
          <a:xfrm>
            <a:off x="-14" y="6546853"/>
            <a:ext cx="8529650" cy="220659"/>
          </a:xfrm>
        </p:spPr>
        <p:txBody>
          <a:bodyPr/>
          <a:lstStyle/>
          <a:p>
            <a:pPr algn="l"/>
            <a:r>
              <a:rPr lang="de-DE" sz="800" dirty="0">
                <a:solidFill>
                  <a:schemeClr val="tx1"/>
                </a:solidFill>
                <a:latin typeface="Arial" panose="020B0604020202020204" pitchFamily="34" charset="0"/>
                <a:cs typeface="Arial" panose="020B0604020202020204" pitchFamily="34" charset="0"/>
              </a:rPr>
              <a:t>1 Wolf-Schnurrbusch UE et al. </a:t>
            </a:r>
            <a:r>
              <a:rPr lang="de-DE" sz="800" dirty="0" err="1">
                <a:solidFill>
                  <a:schemeClr val="tx1"/>
                </a:solidFill>
                <a:latin typeface="Arial" panose="020B0604020202020204" pitchFamily="34" charset="0"/>
                <a:cs typeface="Arial" panose="020B0604020202020204" pitchFamily="34" charset="0"/>
              </a:rPr>
              <a:t>Macular</a:t>
            </a:r>
            <a:r>
              <a:rPr lang="de-DE" sz="800" dirty="0">
                <a:solidFill>
                  <a:schemeClr val="tx1"/>
                </a:solidFill>
                <a:latin typeface="Arial" panose="020B0604020202020204" pitchFamily="34" charset="0"/>
                <a:cs typeface="Arial" panose="020B0604020202020204" pitchFamily="34" charset="0"/>
              </a:rPr>
              <a:t> </a:t>
            </a:r>
            <a:r>
              <a:rPr lang="de-DE" sz="800" dirty="0" err="1">
                <a:solidFill>
                  <a:schemeClr val="tx1"/>
                </a:solidFill>
                <a:latin typeface="Arial" panose="020B0604020202020204" pitchFamily="34" charset="0"/>
                <a:cs typeface="Arial" panose="020B0604020202020204" pitchFamily="34" charset="0"/>
              </a:rPr>
              <a:t>Thickness</a:t>
            </a:r>
            <a:r>
              <a:rPr lang="de-DE" sz="800" dirty="0">
                <a:solidFill>
                  <a:schemeClr val="tx1"/>
                </a:solidFill>
                <a:latin typeface="Arial" panose="020B0604020202020204" pitchFamily="34" charset="0"/>
                <a:cs typeface="Arial" panose="020B0604020202020204" pitchFamily="34" charset="0"/>
              </a:rPr>
              <a:t> </a:t>
            </a:r>
            <a:r>
              <a:rPr lang="de-DE" sz="800" dirty="0" err="1">
                <a:solidFill>
                  <a:schemeClr val="tx1"/>
                </a:solidFill>
                <a:latin typeface="Arial" panose="020B0604020202020204" pitchFamily="34" charset="0"/>
                <a:cs typeface="Arial" panose="020B0604020202020204" pitchFamily="34" charset="0"/>
              </a:rPr>
              <a:t>Measurements</a:t>
            </a:r>
            <a:r>
              <a:rPr lang="de-DE" sz="800" dirty="0">
                <a:solidFill>
                  <a:schemeClr val="tx1"/>
                </a:solidFill>
                <a:latin typeface="Arial" panose="020B0604020202020204" pitchFamily="34" charset="0"/>
                <a:cs typeface="Arial" panose="020B0604020202020204" pitchFamily="34" charset="0"/>
              </a:rPr>
              <a:t> in </a:t>
            </a:r>
            <a:r>
              <a:rPr lang="de-DE" sz="800" dirty="0" err="1">
                <a:solidFill>
                  <a:schemeClr val="tx1"/>
                </a:solidFill>
                <a:latin typeface="Arial" panose="020B0604020202020204" pitchFamily="34" charset="0"/>
                <a:cs typeface="Arial" panose="020B0604020202020204" pitchFamily="34" charset="0"/>
              </a:rPr>
              <a:t>Healthy</a:t>
            </a:r>
            <a:r>
              <a:rPr lang="de-DE" sz="800" dirty="0">
                <a:solidFill>
                  <a:schemeClr val="tx1"/>
                </a:solidFill>
                <a:latin typeface="Arial" panose="020B0604020202020204" pitchFamily="34" charset="0"/>
                <a:cs typeface="Arial" panose="020B0604020202020204" pitchFamily="34" charset="0"/>
              </a:rPr>
              <a:t> Eyes </a:t>
            </a:r>
            <a:r>
              <a:rPr lang="de-DE" sz="800" dirty="0" err="1">
                <a:solidFill>
                  <a:schemeClr val="tx1"/>
                </a:solidFill>
                <a:latin typeface="Arial" panose="020B0604020202020204" pitchFamily="34" charset="0"/>
                <a:cs typeface="Arial" panose="020B0604020202020204" pitchFamily="34" charset="0"/>
              </a:rPr>
              <a:t>Using</a:t>
            </a:r>
            <a:r>
              <a:rPr lang="de-DE" sz="800" dirty="0">
                <a:solidFill>
                  <a:schemeClr val="tx1"/>
                </a:solidFill>
                <a:latin typeface="Arial" panose="020B0604020202020204" pitchFamily="34" charset="0"/>
                <a:cs typeface="Arial" panose="020B0604020202020204" pitchFamily="34" charset="0"/>
              </a:rPr>
              <a:t> Six Different Optical </a:t>
            </a:r>
            <a:r>
              <a:rPr lang="de-DE" sz="800" dirty="0" err="1">
                <a:solidFill>
                  <a:schemeClr val="tx1"/>
                </a:solidFill>
                <a:latin typeface="Arial" panose="020B0604020202020204" pitchFamily="34" charset="0"/>
                <a:cs typeface="Arial" panose="020B0604020202020204" pitchFamily="34" charset="0"/>
              </a:rPr>
              <a:t>Coherence</a:t>
            </a:r>
            <a:r>
              <a:rPr lang="de-DE" sz="800" dirty="0">
                <a:solidFill>
                  <a:schemeClr val="tx1"/>
                </a:solidFill>
                <a:latin typeface="Arial" panose="020B0604020202020204" pitchFamily="34" charset="0"/>
                <a:cs typeface="Arial" panose="020B0604020202020204" pitchFamily="34" charset="0"/>
              </a:rPr>
              <a:t> </a:t>
            </a:r>
            <a:r>
              <a:rPr lang="de-DE" sz="800" dirty="0" err="1">
                <a:solidFill>
                  <a:schemeClr val="tx1"/>
                </a:solidFill>
                <a:latin typeface="Arial" panose="020B0604020202020204" pitchFamily="34" charset="0"/>
                <a:cs typeface="Arial" panose="020B0604020202020204" pitchFamily="34" charset="0"/>
              </a:rPr>
              <a:t>Tomography</a:t>
            </a:r>
            <a:r>
              <a:rPr lang="de-DE" sz="800" dirty="0">
                <a:solidFill>
                  <a:schemeClr val="tx1"/>
                </a:solidFill>
                <a:latin typeface="Arial" panose="020B0604020202020204" pitchFamily="34" charset="0"/>
                <a:cs typeface="Arial" panose="020B0604020202020204" pitchFamily="34" charset="0"/>
              </a:rPr>
              <a:t> Instruments. IOVS 2009; 50:3432-3437.</a:t>
            </a:r>
          </a:p>
        </p:txBody>
      </p:sp>
    </p:spTree>
    <p:extLst>
      <p:ext uri="{BB962C8B-B14F-4D97-AF65-F5344CB8AC3E}">
        <p14:creationId xmlns:p14="http://schemas.microsoft.com/office/powerpoint/2010/main" val="306922212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85191C95-B243-4542-8A28-66ABC07A814B}"/>
              </a:ext>
            </a:extLst>
          </p:cNvPr>
          <p:cNvSpPr>
            <a:spLocks noChangeArrowheads="1"/>
          </p:cNvSpPr>
          <p:nvPr/>
        </p:nvSpPr>
        <p:spPr bwMode="auto">
          <a:xfrm>
            <a:off x="233175" y="401958"/>
            <a:ext cx="11750275" cy="9122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40" tIns="45720" rIns="91440" bIns="45720" anchor="ctr"/>
          <a:lstStyle>
            <a:lvl1pPr>
              <a:defRPr sz="3600">
                <a:solidFill>
                  <a:schemeClr val="tx1"/>
                </a:solidFill>
                <a:latin typeface="Arial" panose="020B0604020202020204" pitchFamily="34" charset="0"/>
              </a:defRPr>
            </a:lvl1pPr>
            <a:lvl2pPr>
              <a:defRPr sz="3600">
                <a:solidFill>
                  <a:schemeClr val="tx1"/>
                </a:solidFill>
                <a:latin typeface="Arial" panose="020B0604020202020204" pitchFamily="34" charset="0"/>
              </a:defRPr>
            </a:lvl2pPr>
            <a:lvl3pPr>
              <a:defRPr sz="3600">
                <a:solidFill>
                  <a:schemeClr val="tx1"/>
                </a:solidFill>
                <a:latin typeface="Arial" panose="020B0604020202020204" pitchFamily="34" charset="0"/>
              </a:defRPr>
            </a:lvl3pPr>
            <a:lvl4pPr>
              <a:defRPr sz="3600">
                <a:solidFill>
                  <a:schemeClr val="tx1"/>
                </a:solidFill>
                <a:latin typeface="Arial" panose="020B0604020202020204" pitchFamily="34" charset="0"/>
              </a:defRPr>
            </a:lvl4pPr>
            <a:lvl5pPr>
              <a:defRPr sz="3600">
                <a:solidFill>
                  <a:schemeClr val="tx1"/>
                </a:solidFill>
                <a:latin typeface="Arial" panose="020B0604020202020204" pitchFamily="34" charset="0"/>
              </a:defRPr>
            </a:lvl5pPr>
            <a:lvl6pPr marL="457200" eaLnBrk="0" fontAlgn="base" hangingPunct="0">
              <a:spcBef>
                <a:spcPct val="0"/>
              </a:spcBef>
              <a:spcAft>
                <a:spcPct val="0"/>
              </a:spcAft>
              <a:defRPr sz="3600">
                <a:solidFill>
                  <a:schemeClr val="tx1"/>
                </a:solidFill>
                <a:latin typeface="Arial" panose="020B0604020202020204" pitchFamily="34" charset="0"/>
              </a:defRPr>
            </a:lvl6pPr>
            <a:lvl7pPr marL="914400" eaLnBrk="0" fontAlgn="base" hangingPunct="0">
              <a:spcBef>
                <a:spcPct val="0"/>
              </a:spcBef>
              <a:spcAft>
                <a:spcPct val="0"/>
              </a:spcAft>
              <a:defRPr sz="3600">
                <a:solidFill>
                  <a:schemeClr val="tx1"/>
                </a:solidFill>
                <a:latin typeface="Arial" panose="020B0604020202020204" pitchFamily="34" charset="0"/>
              </a:defRPr>
            </a:lvl7pPr>
            <a:lvl8pPr marL="1371600" eaLnBrk="0" fontAlgn="base" hangingPunct="0">
              <a:spcBef>
                <a:spcPct val="0"/>
              </a:spcBef>
              <a:spcAft>
                <a:spcPct val="0"/>
              </a:spcAft>
              <a:defRPr sz="3600">
                <a:solidFill>
                  <a:schemeClr val="tx1"/>
                </a:solidFill>
                <a:latin typeface="Arial" panose="020B0604020202020204" pitchFamily="34" charset="0"/>
              </a:defRPr>
            </a:lvl8pPr>
            <a:lvl9pPr marL="1828800" eaLnBrk="0" fontAlgn="base" hangingPunct="0">
              <a:spcBef>
                <a:spcPct val="0"/>
              </a:spcBef>
              <a:spcAft>
                <a:spcPct val="0"/>
              </a:spcAft>
              <a:defRPr sz="3600">
                <a:solidFill>
                  <a:schemeClr val="tx1"/>
                </a:solidFill>
                <a:latin typeface="Arial" panose="020B0604020202020204" pitchFamily="34" charset="0"/>
              </a:defRPr>
            </a:lvl9pPr>
          </a:lstStyle>
          <a:p>
            <a:pPr>
              <a:spcBef>
                <a:spcPct val="0"/>
              </a:spcBef>
              <a:spcAft>
                <a:spcPct val="0"/>
              </a:spcAft>
            </a:pPr>
            <a:r>
              <a:rPr lang="de-DE" sz="2800" dirty="0">
                <a:latin typeface="Arial"/>
                <a:cs typeface="Arial"/>
              </a:rPr>
              <a:t>SPECTRALIS</a:t>
            </a:r>
            <a:r>
              <a:rPr lang="de-DE" sz="2800" baseline="30000" dirty="0">
                <a:latin typeface="Arial"/>
                <a:cs typeface="Arial"/>
              </a:rPr>
              <a:t>®</a:t>
            </a:r>
            <a:r>
              <a:rPr lang="de-DE" sz="2800" dirty="0">
                <a:solidFill>
                  <a:srgbClr val="000000"/>
                </a:solidFill>
                <a:latin typeface="Arial"/>
                <a:cs typeface="Arial"/>
              </a:rPr>
              <a:t> </a:t>
            </a:r>
            <a:r>
              <a:rPr lang="en-US" altLang="de-DE" sz="2800" dirty="0">
                <a:solidFill>
                  <a:schemeClr val="accent4">
                    <a:lumMod val="10000"/>
                  </a:schemeClr>
                </a:solidFill>
                <a:latin typeface="Arial"/>
                <a:cs typeface="Arial"/>
              </a:rPr>
              <a:t>Reliable Follow-Up Examinations with </a:t>
            </a:r>
            <a:r>
              <a:rPr lang="en-US" altLang="de-DE" sz="2800" dirty="0" err="1">
                <a:solidFill>
                  <a:schemeClr val="accent4">
                    <a:lumMod val="10000"/>
                  </a:schemeClr>
                </a:solidFill>
                <a:latin typeface="Arial"/>
                <a:cs typeface="Arial"/>
              </a:rPr>
              <a:t>AutoRescan</a:t>
            </a:r>
            <a:endParaRPr lang="en-US" altLang="de-DE" sz="2800" dirty="0">
              <a:solidFill>
                <a:schemeClr val="accent4">
                  <a:lumMod val="10000"/>
                </a:schemeClr>
              </a:solidFill>
              <a:latin typeface="Arial"/>
              <a:cs typeface="Arial"/>
            </a:endParaRPr>
          </a:p>
        </p:txBody>
      </p:sp>
      <p:sp>
        <p:nvSpPr>
          <p:cNvPr id="22535" name="Rectangle 7">
            <a:extLst>
              <a:ext uri="{FF2B5EF4-FFF2-40B4-BE49-F238E27FC236}">
                <a16:creationId xmlns:a16="http://schemas.microsoft.com/office/drawing/2014/main" id="{FC43639F-3178-457F-82D5-34CC2E2E0156}"/>
              </a:ext>
            </a:extLst>
          </p:cNvPr>
          <p:cNvSpPr>
            <a:spLocks noChangeArrowheads="1"/>
          </p:cNvSpPr>
          <p:nvPr/>
        </p:nvSpPr>
        <p:spPr bwMode="auto">
          <a:xfrm>
            <a:off x="849002" y="2324894"/>
            <a:ext cx="1767738" cy="36933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pPr fontAlgn="base">
              <a:spcBef>
                <a:spcPct val="0"/>
              </a:spcBef>
              <a:spcAft>
                <a:spcPct val="0"/>
              </a:spcAft>
            </a:pPr>
            <a:r>
              <a:rPr lang="de-DE" altLang="de-DE" dirty="0">
                <a:solidFill>
                  <a:schemeClr val="tx1">
                    <a:lumMod val="95000"/>
                    <a:lumOff val="5000"/>
                  </a:schemeClr>
                </a:solidFill>
                <a:latin typeface="Arial" panose="020B0604020202020204" pitchFamily="34" charset="0"/>
                <a:cs typeface="Arial" panose="020B0604020202020204" pitchFamily="34" charset="0"/>
              </a:rPr>
              <a:t>Baseline </a:t>
            </a:r>
            <a:r>
              <a:rPr lang="de-DE" altLang="de-DE" dirty="0" err="1">
                <a:solidFill>
                  <a:schemeClr val="tx1">
                    <a:lumMod val="95000"/>
                    <a:lumOff val="5000"/>
                  </a:schemeClr>
                </a:solidFill>
                <a:latin typeface="Arial" panose="020B0604020202020204" pitchFamily="34" charset="0"/>
                <a:cs typeface="Arial" panose="020B0604020202020204" pitchFamily="34" charset="0"/>
              </a:rPr>
              <a:t>exam</a:t>
            </a:r>
            <a:endParaRPr lang="de-DE" altLang="de-DE" dirty="0">
              <a:solidFill>
                <a:schemeClr val="tx1">
                  <a:lumMod val="95000"/>
                  <a:lumOff val="5000"/>
                </a:schemeClr>
              </a:solidFill>
              <a:latin typeface="Arial" panose="020B0604020202020204" pitchFamily="34" charset="0"/>
              <a:cs typeface="Arial" panose="020B0604020202020204" pitchFamily="34" charset="0"/>
            </a:endParaRPr>
          </a:p>
        </p:txBody>
      </p:sp>
      <p:pic>
        <p:nvPicPr>
          <p:cNvPr id="22536" name="Picture 8">
            <a:extLst>
              <a:ext uri="{FF2B5EF4-FFF2-40B4-BE49-F238E27FC236}">
                <a16:creationId xmlns:a16="http://schemas.microsoft.com/office/drawing/2014/main" id="{E83B7A16-0773-4DAE-B5D1-EF7FDE26205D}"/>
              </a:ext>
            </a:extLst>
          </p:cNvPr>
          <p:cNvPicPr>
            <a:picLocks noChangeAspect="1" noChangeArrowheads="1"/>
          </p:cNvPicPr>
          <p:nvPr/>
        </p:nvPicPr>
        <p:blipFill rotWithShape="1">
          <a:blip r:embed="rId3" cstate="screen">
            <a:extLst>
              <a:ext uri="{28A0092B-C50C-407E-A947-70E740481C1C}">
                <a14:useLocalDpi xmlns:a14="http://schemas.microsoft.com/office/drawing/2010/main"/>
              </a:ext>
            </a:extLst>
          </a:blip>
          <a:srcRect/>
          <a:stretch/>
        </p:blipFill>
        <p:spPr bwMode="auto">
          <a:xfrm>
            <a:off x="3908986" y="1628776"/>
            <a:ext cx="5427662" cy="1762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538" name="Rectangle 10">
            <a:extLst>
              <a:ext uri="{FF2B5EF4-FFF2-40B4-BE49-F238E27FC236}">
                <a16:creationId xmlns:a16="http://schemas.microsoft.com/office/drawing/2014/main" id="{67275667-8BB9-475C-B83F-293A36B485CC}"/>
              </a:ext>
            </a:extLst>
          </p:cNvPr>
          <p:cNvSpPr>
            <a:spLocks noChangeArrowheads="1"/>
          </p:cNvSpPr>
          <p:nvPr/>
        </p:nvSpPr>
        <p:spPr bwMode="auto">
          <a:xfrm>
            <a:off x="848026" y="3927753"/>
            <a:ext cx="2910643" cy="36933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pPr fontAlgn="base">
              <a:spcBef>
                <a:spcPct val="0"/>
              </a:spcBef>
              <a:spcAft>
                <a:spcPct val="0"/>
              </a:spcAft>
            </a:pPr>
            <a:r>
              <a:rPr lang="de-DE" altLang="de-DE">
                <a:solidFill>
                  <a:schemeClr val="tx1">
                    <a:lumMod val="95000"/>
                    <a:lumOff val="5000"/>
                  </a:schemeClr>
                </a:solidFill>
                <a:latin typeface="Arial" panose="020B0604020202020204" pitchFamily="34" charset="0"/>
                <a:cs typeface="Arial" panose="020B0604020202020204" pitchFamily="34" charset="0"/>
              </a:rPr>
              <a:t>6 </a:t>
            </a:r>
            <a:r>
              <a:rPr lang="de-DE" altLang="de-DE" err="1">
                <a:solidFill>
                  <a:schemeClr val="tx1">
                    <a:lumMod val="95000"/>
                    <a:lumOff val="5000"/>
                  </a:schemeClr>
                </a:solidFill>
                <a:latin typeface="Arial" panose="020B0604020202020204" pitchFamily="34" charset="0"/>
                <a:cs typeface="Arial" panose="020B0604020202020204" pitchFamily="34" charset="0"/>
              </a:rPr>
              <a:t>week</a:t>
            </a:r>
            <a:r>
              <a:rPr lang="de-DE" altLang="de-DE">
                <a:solidFill>
                  <a:schemeClr val="tx1">
                    <a:lumMod val="95000"/>
                    <a:lumOff val="5000"/>
                  </a:schemeClr>
                </a:solidFill>
                <a:latin typeface="Arial" panose="020B0604020202020204" pitchFamily="34" charset="0"/>
                <a:cs typeface="Arial" panose="020B0604020202020204" pitchFamily="34" charset="0"/>
              </a:rPr>
              <a:t> anti-VEGF </a:t>
            </a:r>
            <a:r>
              <a:rPr lang="de-DE" altLang="de-DE" err="1">
                <a:solidFill>
                  <a:schemeClr val="tx1">
                    <a:lumMod val="95000"/>
                    <a:lumOff val="5000"/>
                  </a:schemeClr>
                </a:solidFill>
                <a:latin typeface="Arial" panose="020B0604020202020204" pitchFamily="34" charset="0"/>
                <a:cs typeface="Arial" panose="020B0604020202020204" pitchFamily="34" charset="0"/>
              </a:rPr>
              <a:t>therapy</a:t>
            </a:r>
            <a:endParaRPr lang="de-DE" altLang="de-DE">
              <a:solidFill>
                <a:schemeClr val="tx1">
                  <a:lumMod val="95000"/>
                  <a:lumOff val="5000"/>
                </a:schemeClr>
              </a:solidFill>
              <a:latin typeface="Arial" panose="020B0604020202020204" pitchFamily="34" charset="0"/>
              <a:cs typeface="Arial" panose="020B0604020202020204" pitchFamily="34" charset="0"/>
            </a:endParaRPr>
          </a:p>
        </p:txBody>
      </p:sp>
      <p:pic>
        <p:nvPicPr>
          <p:cNvPr id="22539" name="Picture 11">
            <a:extLst>
              <a:ext uri="{FF2B5EF4-FFF2-40B4-BE49-F238E27FC236}">
                <a16:creationId xmlns:a16="http://schemas.microsoft.com/office/drawing/2014/main" id="{A37BFA5F-4E0D-4F6E-81DB-EFB2D2A2AEF3}"/>
              </a:ext>
            </a:extLst>
          </p:cNvPr>
          <p:cNvPicPr>
            <a:picLocks noChangeAspect="1" noChangeArrowheads="1"/>
          </p:cNvPicPr>
          <p:nvPr/>
        </p:nvPicPr>
        <p:blipFill rotWithShape="1">
          <a:blip r:embed="rId4" cstate="screen">
            <a:extLst>
              <a:ext uri="{28A0092B-C50C-407E-A947-70E740481C1C}">
                <a14:useLocalDpi xmlns:a14="http://schemas.microsoft.com/office/drawing/2010/main"/>
              </a:ext>
            </a:extLst>
          </a:blip>
          <a:srcRect/>
          <a:stretch/>
        </p:blipFill>
        <p:spPr bwMode="auto">
          <a:xfrm>
            <a:off x="3908987" y="3357564"/>
            <a:ext cx="5427663" cy="1393825"/>
          </a:xfrm>
          <a:prstGeom prst="rect">
            <a:avLst/>
          </a:prstGeom>
          <a:noFill/>
          <a:extLst>
            <a:ext uri="{909E8E84-426E-40DD-AFC4-6F175D3DCCD1}">
              <a14:hiddenFill xmlns:a14="http://schemas.microsoft.com/office/drawing/2010/main">
                <a:solidFill>
                  <a:srgbClr val="FFFFFF"/>
                </a:solidFill>
              </a14:hiddenFill>
            </a:ext>
          </a:extLst>
        </p:spPr>
      </p:pic>
      <p:sp>
        <p:nvSpPr>
          <p:cNvPr id="22541" name="Rectangle 13">
            <a:extLst>
              <a:ext uri="{FF2B5EF4-FFF2-40B4-BE49-F238E27FC236}">
                <a16:creationId xmlns:a16="http://schemas.microsoft.com/office/drawing/2014/main" id="{172CFA16-A4CB-44D6-BA25-E2AD8FC5F351}"/>
              </a:ext>
            </a:extLst>
          </p:cNvPr>
          <p:cNvSpPr>
            <a:spLocks noChangeArrowheads="1"/>
          </p:cNvSpPr>
          <p:nvPr/>
        </p:nvSpPr>
        <p:spPr bwMode="auto">
          <a:xfrm>
            <a:off x="848026" y="5366028"/>
            <a:ext cx="3061383" cy="36933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pPr fontAlgn="base">
              <a:spcBef>
                <a:spcPct val="0"/>
              </a:spcBef>
              <a:spcAft>
                <a:spcPct val="0"/>
              </a:spcAft>
            </a:pPr>
            <a:r>
              <a:rPr lang="de-DE" altLang="de-DE">
                <a:solidFill>
                  <a:schemeClr val="tx1">
                    <a:lumMod val="95000"/>
                    <a:lumOff val="5000"/>
                  </a:schemeClr>
                </a:solidFill>
                <a:latin typeface="Arial" panose="020B0604020202020204" pitchFamily="34" charset="0"/>
                <a:cs typeface="Arial" panose="020B0604020202020204" pitchFamily="34" charset="0"/>
              </a:rPr>
              <a:t>12 </a:t>
            </a:r>
            <a:r>
              <a:rPr lang="de-DE" altLang="de-DE" err="1">
                <a:solidFill>
                  <a:schemeClr val="tx1">
                    <a:lumMod val="95000"/>
                    <a:lumOff val="5000"/>
                  </a:schemeClr>
                </a:solidFill>
                <a:latin typeface="Arial" panose="020B0604020202020204" pitchFamily="34" charset="0"/>
                <a:cs typeface="Arial" panose="020B0604020202020204" pitchFamily="34" charset="0"/>
              </a:rPr>
              <a:t>week</a:t>
            </a:r>
            <a:r>
              <a:rPr lang="de-DE" altLang="de-DE">
                <a:solidFill>
                  <a:schemeClr val="tx1">
                    <a:lumMod val="95000"/>
                    <a:lumOff val="5000"/>
                  </a:schemeClr>
                </a:solidFill>
                <a:latin typeface="Arial" panose="020B0604020202020204" pitchFamily="34" charset="0"/>
                <a:cs typeface="Arial" panose="020B0604020202020204" pitchFamily="34" charset="0"/>
              </a:rPr>
              <a:t> anti-VEGF </a:t>
            </a:r>
            <a:r>
              <a:rPr lang="de-DE" altLang="de-DE" err="1">
                <a:solidFill>
                  <a:schemeClr val="tx1">
                    <a:lumMod val="95000"/>
                    <a:lumOff val="5000"/>
                  </a:schemeClr>
                </a:solidFill>
                <a:latin typeface="Arial" panose="020B0604020202020204" pitchFamily="34" charset="0"/>
                <a:cs typeface="Arial" panose="020B0604020202020204" pitchFamily="34" charset="0"/>
              </a:rPr>
              <a:t>therapy</a:t>
            </a:r>
            <a:endParaRPr lang="de-DE" altLang="de-DE">
              <a:solidFill>
                <a:schemeClr val="tx1">
                  <a:lumMod val="95000"/>
                  <a:lumOff val="5000"/>
                </a:schemeClr>
              </a:solidFill>
              <a:latin typeface="Arial" panose="020B0604020202020204" pitchFamily="34" charset="0"/>
              <a:cs typeface="Arial" panose="020B0604020202020204" pitchFamily="34" charset="0"/>
            </a:endParaRPr>
          </a:p>
        </p:txBody>
      </p:sp>
      <p:pic>
        <p:nvPicPr>
          <p:cNvPr id="22542" name="Picture 14">
            <a:extLst>
              <a:ext uri="{FF2B5EF4-FFF2-40B4-BE49-F238E27FC236}">
                <a16:creationId xmlns:a16="http://schemas.microsoft.com/office/drawing/2014/main" id="{BFD8FFCF-C8E2-4CBB-9DAF-485639F09FB3}"/>
              </a:ext>
            </a:extLst>
          </p:cNvPr>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3908988" y="4724400"/>
            <a:ext cx="5427663" cy="1652588"/>
          </a:xfrm>
          <a:prstGeom prst="rect">
            <a:avLst/>
          </a:prstGeom>
          <a:noFill/>
          <a:extLst>
            <a:ext uri="{909E8E84-426E-40DD-AFC4-6F175D3DCCD1}">
              <a14:hiddenFill xmlns:a14="http://schemas.microsoft.com/office/drawing/2010/main">
                <a:solidFill>
                  <a:srgbClr val="FFFFFF"/>
                </a:solidFill>
              </a14:hiddenFill>
            </a:ext>
          </a:extLst>
        </p:spPr>
      </p:pic>
      <p:sp>
        <p:nvSpPr>
          <p:cNvPr id="22543" name="Line 15">
            <a:extLst>
              <a:ext uri="{FF2B5EF4-FFF2-40B4-BE49-F238E27FC236}">
                <a16:creationId xmlns:a16="http://schemas.microsoft.com/office/drawing/2014/main" id="{BFF7E27C-CD85-41F9-A24C-15EE703C90F9}"/>
              </a:ext>
            </a:extLst>
          </p:cNvPr>
          <p:cNvSpPr>
            <a:spLocks noChangeShapeType="1"/>
          </p:cNvSpPr>
          <p:nvPr/>
        </p:nvSpPr>
        <p:spPr bwMode="auto">
          <a:xfrm>
            <a:off x="4370769" y="1916113"/>
            <a:ext cx="0" cy="4392612"/>
          </a:xfrm>
          <a:prstGeom prst="line">
            <a:avLst/>
          </a:prstGeom>
          <a:noFill/>
          <a:ln w="22225">
            <a:solidFill>
              <a:srgbClr val="FFFF00"/>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de-DE" sz="1400">
              <a:solidFill>
                <a:srgbClr val="FFFFFF"/>
              </a:solidFill>
              <a:latin typeface="Arial" panose="020B0604020202020204" pitchFamily="34" charset="0"/>
              <a:cs typeface="Arial" panose="020B0604020202020204" pitchFamily="34" charset="0"/>
            </a:endParaRPr>
          </a:p>
        </p:txBody>
      </p:sp>
      <p:sp>
        <p:nvSpPr>
          <p:cNvPr id="22544" name="Line 16">
            <a:extLst>
              <a:ext uri="{FF2B5EF4-FFF2-40B4-BE49-F238E27FC236}">
                <a16:creationId xmlns:a16="http://schemas.microsoft.com/office/drawing/2014/main" id="{29732A64-8B1E-40CB-B514-7913B6E02292}"/>
              </a:ext>
            </a:extLst>
          </p:cNvPr>
          <p:cNvSpPr>
            <a:spLocks noChangeShapeType="1"/>
          </p:cNvSpPr>
          <p:nvPr/>
        </p:nvSpPr>
        <p:spPr bwMode="auto">
          <a:xfrm>
            <a:off x="5094849" y="1916113"/>
            <a:ext cx="0" cy="4392612"/>
          </a:xfrm>
          <a:prstGeom prst="line">
            <a:avLst/>
          </a:prstGeom>
          <a:noFill/>
          <a:ln w="25400">
            <a:solidFill>
              <a:srgbClr val="FFFF00"/>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de-DE" sz="1400">
              <a:solidFill>
                <a:srgbClr val="FFFFFF"/>
              </a:solidFill>
              <a:latin typeface="Arial" panose="020B0604020202020204" pitchFamily="34" charset="0"/>
              <a:cs typeface="Arial" panose="020B0604020202020204" pitchFamily="34" charset="0"/>
            </a:endParaRPr>
          </a:p>
        </p:txBody>
      </p:sp>
      <p:sp>
        <p:nvSpPr>
          <p:cNvPr id="22545" name="Line 17">
            <a:extLst>
              <a:ext uri="{FF2B5EF4-FFF2-40B4-BE49-F238E27FC236}">
                <a16:creationId xmlns:a16="http://schemas.microsoft.com/office/drawing/2014/main" id="{9FC07800-65F3-4943-ACEB-77377DD49AF5}"/>
              </a:ext>
            </a:extLst>
          </p:cNvPr>
          <p:cNvSpPr>
            <a:spLocks noChangeShapeType="1"/>
          </p:cNvSpPr>
          <p:nvPr/>
        </p:nvSpPr>
        <p:spPr bwMode="auto">
          <a:xfrm>
            <a:off x="5493312" y="1916113"/>
            <a:ext cx="0" cy="4392612"/>
          </a:xfrm>
          <a:prstGeom prst="line">
            <a:avLst/>
          </a:prstGeom>
          <a:noFill/>
          <a:ln w="25400">
            <a:solidFill>
              <a:srgbClr val="FFFF00"/>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de-DE" sz="1400">
              <a:solidFill>
                <a:srgbClr val="FFFFFF"/>
              </a:solidFill>
              <a:latin typeface="Arial" panose="020B0604020202020204" pitchFamily="34" charset="0"/>
              <a:cs typeface="Arial" panose="020B0604020202020204" pitchFamily="34" charset="0"/>
            </a:endParaRPr>
          </a:p>
        </p:txBody>
      </p:sp>
      <p:sp>
        <p:nvSpPr>
          <p:cNvPr id="2" name="TextBox 53">
            <a:extLst>
              <a:ext uri="{FF2B5EF4-FFF2-40B4-BE49-F238E27FC236}">
                <a16:creationId xmlns:a16="http://schemas.microsoft.com/office/drawing/2014/main" id="{6001DBEA-ED99-4986-BE65-D88BD114CA2D}"/>
              </a:ext>
            </a:extLst>
          </p:cNvPr>
          <p:cNvSpPr txBox="1"/>
          <p:nvPr/>
        </p:nvSpPr>
        <p:spPr>
          <a:xfrm>
            <a:off x="-3190" y="6536680"/>
            <a:ext cx="2145139" cy="215444"/>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effectLst/>
                <a:uLnTx/>
                <a:uFillTx/>
                <a:latin typeface="Arial" panose="020B0604020202020204" pitchFamily="34" charset="0"/>
                <a:cs typeface="Arial" panose="020B0604020202020204" pitchFamily="34" charset="0"/>
              </a:rPr>
              <a:t>Courtesy of </a:t>
            </a:r>
            <a:r>
              <a:rPr lang="en-US" sz="800" dirty="0">
                <a:latin typeface="Arial" panose="020B0604020202020204" pitchFamily="34" charset="0"/>
                <a:cs typeface="Arial" panose="020B0604020202020204" pitchFamily="34" charset="0"/>
              </a:rPr>
              <a:t>Heidelberg Engineering GmbH</a:t>
            </a:r>
            <a:endParaRPr kumimoji="0" lang="en-US" sz="800" b="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2264271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8" presetClass="entr" presetSubtype="12" fill="hold" nodeType="afterEffect">
                                  <p:stCondLst>
                                    <p:cond delay="3000"/>
                                  </p:stCondLst>
                                  <p:childTnLst>
                                    <p:set>
                                      <p:cBhvr>
                                        <p:cTn id="6" dur="1" fill="hold">
                                          <p:stCondLst>
                                            <p:cond delay="0"/>
                                          </p:stCondLst>
                                        </p:cTn>
                                        <p:tgtEl>
                                          <p:spTgt spid="22543"/>
                                        </p:tgtEl>
                                        <p:attrNameLst>
                                          <p:attrName>style.visibility</p:attrName>
                                        </p:attrNameLst>
                                      </p:cBhvr>
                                      <p:to>
                                        <p:strVal val="visible"/>
                                      </p:to>
                                    </p:set>
                                    <p:animEffect transition="in" filter="strips(downLeft)">
                                      <p:cBhvr>
                                        <p:cTn id="7" dur="5000"/>
                                        <p:tgtEl>
                                          <p:spTgt spid="22543"/>
                                        </p:tgtEl>
                                      </p:cBhvr>
                                    </p:animEffect>
                                  </p:childTnLst>
                                </p:cTn>
                              </p:par>
                            </p:childTnLst>
                          </p:cTn>
                        </p:par>
                        <p:par>
                          <p:cTn id="8" fill="hold" nodeType="afterGroup">
                            <p:stCondLst>
                              <p:cond delay="8000"/>
                            </p:stCondLst>
                            <p:childTnLst>
                              <p:par>
                                <p:cTn id="9" presetID="18" presetClass="entr" presetSubtype="12" fill="hold" nodeType="afterEffect">
                                  <p:stCondLst>
                                    <p:cond delay="0"/>
                                  </p:stCondLst>
                                  <p:childTnLst>
                                    <p:set>
                                      <p:cBhvr>
                                        <p:cTn id="10" dur="1" fill="hold">
                                          <p:stCondLst>
                                            <p:cond delay="0"/>
                                          </p:stCondLst>
                                        </p:cTn>
                                        <p:tgtEl>
                                          <p:spTgt spid="22544"/>
                                        </p:tgtEl>
                                        <p:attrNameLst>
                                          <p:attrName>style.visibility</p:attrName>
                                        </p:attrNameLst>
                                      </p:cBhvr>
                                      <p:to>
                                        <p:strVal val="visible"/>
                                      </p:to>
                                    </p:set>
                                    <p:animEffect transition="in" filter="strips(downLeft)">
                                      <p:cBhvr>
                                        <p:cTn id="11" dur="5000"/>
                                        <p:tgtEl>
                                          <p:spTgt spid="22544"/>
                                        </p:tgtEl>
                                      </p:cBhvr>
                                    </p:animEffect>
                                  </p:childTnLst>
                                </p:cTn>
                              </p:par>
                            </p:childTnLst>
                          </p:cTn>
                        </p:par>
                        <p:par>
                          <p:cTn id="12" fill="hold" nodeType="afterGroup">
                            <p:stCondLst>
                              <p:cond delay="13000"/>
                            </p:stCondLst>
                            <p:childTnLst>
                              <p:par>
                                <p:cTn id="13" presetID="18" presetClass="entr" presetSubtype="12" fill="hold" nodeType="afterEffect">
                                  <p:stCondLst>
                                    <p:cond delay="0"/>
                                  </p:stCondLst>
                                  <p:childTnLst>
                                    <p:set>
                                      <p:cBhvr>
                                        <p:cTn id="14" dur="1" fill="hold">
                                          <p:stCondLst>
                                            <p:cond delay="0"/>
                                          </p:stCondLst>
                                        </p:cTn>
                                        <p:tgtEl>
                                          <p:spTgt spid="22545"/>
                                        </p:tgtEl>
                                        <p:attrNameLst>
                                          <p:attrName>style.visibility</p:attrName>
                                        </p:attrNameLst>
                                      </p:cBhvr>
                                      <p:to>
                                        <p:strVal val="visible"/>
                                      </p:to>
                                    </p:set>
                                    <p:animEffect transition="in" filter="strips(downLeft)">
                                      <p:cBhvr>
                                        <p:cTn id="15" dur="5000"/>
                                        <p:tgtEl>
                                          <p:spTgt spid="2254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485E785-6A7B-4CE0-AAAF-1904D79335BB}"/>
              </a:ext>
            </a:extLst>
          </p:cNvPr>
          <p:cNvSpPr>
            <a:spLocks noChangeArrowheads="1"/>
          </p:cNvSpPr>
          <p:nvPr/>
        </p:nvSpPr>
        <p:spPr bwMode="auto">
          <a:xfrm>
            <a:off x="232513" y="405901"/>
            <a:ext cx="11735518" cy="9162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40" tIns="45720" rIns="91440" bIns="45720" anchor="ctr"/>
          <a:lstStyle>
            <a:lvl1pPr>
              <a:defRPr sz="3600">
                <a:solidFill>
                  <a:schemeClr val="tx1"/>
                </a:solidFill>
                <a:latin typeface="Arial" panose="020B0604020202020204" pitchFamily="34" charset="0"/>
              </a:defRPr>
            </a:lvl1pPr>
            <a:lvl2pPr>
              <a:defRPr sz="3600">
                <a:solidFill>
                  <a:schemeClr val="tx1"/>
                </a:solidFill>
                <a:latin typeface="Arial" panose="020B0604020202020204" pitchFamily="34" charset="0"/>
              </a:defRPr>
            </a:lvl2pPr>
            <a:lvl3pPr>
              <a:defRPr sz="3600">
                <a:solidFill>
                  <a:schemeClr val="tx1"/>
                </a:solidFill>
                <a:latin typeface="Arial" panose="020B0604020202020204" pitchFamily="34" charset="0"/>
              </a:defRPr>
            </a:lvl3pPr>
            <a:lvl4pPr>
              <a:defRPr sz="3600">
                <a:solidFill>
                  <a:schemeClr val="tx1"/>
                </a:solidFill>
                <a:latin typeface="Arial" panose="020B0604020202020204" pitchFamily="34" charset="0"/>
              </a:defRPr>
            </a:lvl4pPr>
            <a:lvl5pPr>
              <a:defRPr sz="3600">
                <a:solidFill>
                  <a:schemeClr val="tx1"/>
                </a:solidFill>
                <a:latin typeface="Arial" panose="020B0604020202020204" pitchFamily="34" charset="0"/>
              </a:defRPr>
            </a:lvl5pPr>
            <a:lvl6pPr marL="457200" eaLnBrk="0" fontAlgn="base" hangingPunct="0">
              <a:spcBef>
                <a:spcPct val="0"/>
              </a:spcBef>
              <a:spcAft>
                <a:spcPct val="0"/>
              </a:spcAft>
              <a:defRPr sz="3600">
                <a:solidFill>
                  <a:schemeClr val="tx1"/>
                </a:solidFill>
                <a:latin typeface="Arial" panose="020B0604020202020204" pitchFamily="34" charset="0"/>
              </a:defRPr>
            </a:lvl6pPr>
            <a:lvl7pPr marL="914400" eaLnBrk="0" fontAlgn="base" hangingPunct="0">
              <a:spcBef>
                <a:spcPct val="0"/>
              </a:spcBef>
              <a:spcAft>
                <a:spcPct val="0"/>
              </a:spcAft>
              <a:defRPr sz="3600">
                <a:solidFill>
                  <a:schemeClr val="tx1"/>
                </a:solidFill>
                <a:latin typeface="Arial" panose="020B0604020202020204" pitchFamily="34" charset="0"/>
              </a:defRPr>
            </a:lvl7pPr>
            <a:lvl8pPr marL="1371600" eaLnBrk="0" fontAlgn="base" hangingPunct="0">
              <a:spcBef>
                <a:spcPct val="0"/>
              </a:spcBef>
              <a:spcAft>
                <a:spcPct val="0"/>
              </a:spcAft>
              <a:defRPr sz="3600">
                <a:solidFill>
                  <a:schemeClr val="tx1"/>
                </a:solidFill>
                <a:latin typeface="Arial" panose="020B0604020202020204" pitchFamily="34" charset="0"/>
              </a:defRPr>
            </a:lvl8pPr>
            <a:lvl9pPr marL="1828800" eaLnBrk="0" fontAlgn="base" hangingPunct="0">
              <a:spcBef>
                <a:spcPct val="0"/>
              </a:spcBef>
              <a:spcAft>
                <a:spcPct val="0"/>
              </a:spcAft>
              <a:defRPr sz="3600">
                <a:solidFill>
                  <a:schemeClr val="tx1"/>
                </a:solidFill>
                <a:latin typeface="Arial" panose="020B0604020202020204" pitchFamily="34" charset="0"/>
              </a:defRPr>
            </a:lvl9pPr>
          </a:lstStyle>
          <a:p>
            <a:pPr eaLnBrk="0" fontAlgn="base" hangingPunct="0">
              <a:spcBef>
                <a:spcPct val="0"/>
              </a:spcBef>
              <a:spcAft>
                <a:spcPct val="0"/>
              </a:spcAft>
            </a:pPr>
            <a:r>
              <a:rPr lang="en-US" altLang="de-DE" sz="3200" dirty="0">
                <a:solidFill>
                  <a:schemeClr val="accent4">
                    <a:lumMod val="10000"/>
                  </a:schemeClr>
                </a:solidFill>
                <a:latin typeface="Arial"/>
                <a:cs typeface="Arial"/>
              </a:rPr>
              <a:t>Reliable Follow-Up Examinations with </a:t>
            </a:r>
            <a:r>
              <a:rPr lang="de-DE" sz="3200" dirty="0">
                <a:latin typeface="Arial"/>
                <a:cs typeface="Arial"/>
              </a:rPr>
              <a:t>SPECTRALIS</a:t>
            </a:r>
            <a:r>
              <a:rPr lang="de-DE" sz="3200" baseline="30000" dirty="0">
                <a:latin typeface="Arial"/>
                <a:cs typeface="Arial"/>
              </a:rPr>
              <a:t>®</a:t>
            </a:r>
            <a:r>
              <a:rPr lang="de-DE" sz="3200" dirty="0">
                <a:solidFill>
                  <a:srgbClr val="000000"/>
                </a:solidFill>
                <a:latin typeface="Arial"/>
                <a:cs typeface="Arial"/>
              </a:rPr>
              <a:t> </a:t>
            </a:r>
            <a:r>
              <a:rPr lang="en-US" altLang="de-DE" sz="3200" dirty="0" err="1">
                <a:solidFill>
                  <a:schemeClr val="accent4">
                    <a:lumMod val="10000"/>
                  </a:schemeClr>
                </a:solidFill>
                <a:latin typeface="Arial"/>
                <a:cs typeface="Arial"/>
              </a:rPr>
              <a:t>TruTrack</a:t>
            </a:r>
            <a:r>
              <a:rPr lang="en-US" altLang="de-DE" sz="3200" dirty="0">
                <a:solidFill>
                  <a:schemeClr val="accent4">
                    <a:lumMod val="10000"/>
                  </a:schemeClr>
                </a:solidFill>
                <a:latin typeface="Arial"/>
                <a:cs typeface="Arial"/>
              </a:rPr>
              <a:t> Active Eye Tracking and </a:t>
            </a:r>
            <a:r>
              <a:rPr lang="en-US" altLang="de-DE" sz="3200" dirty="0" err="1">
                <a:solidFill>
                  <a:schemeClr val="accent4">
                    <a:lumMod val="10000"/>
                  </a:schemeClr>
                </a:solidFill>
                <a:latin typeface="Arial"/>
                <a:cs typeface="Arial"/>
              </a:rPr>
              <a:t>AutoRescan</a:t>
            </a:r>
            <a:endParaRPr lang="en-US" altLang="de-DE" sz="3200" dirty="0">
              <a:solidFill>
                <a:schemeClr val="accent4">
                  <a:lumMod val="10000"/>
                </a:schemeClr>
              </a:solidFill>
              <a:latin typeface="Arial"/>
              <a:cs typeface="Arial"/>
            </a:endParaRPr>
          </a:p>
        </p:txBody>
      </p:sp>
      <p:sp>
        <p:nvSpPr>
          <p:cNvPr id="4" name="TextBox 3">
            <a:extLst>
              <a:ext uri="{FF2B5EF4-FFF2-40B4-BE49-F238E27FC236}">
                <a16:creationId xmlns:a16="http://schemas.microsoft.com/office/drawing/2014/main" id="{47DA7F72-1DDD-4EFF-9309-4F069813E5E6}"/>
              </a:ext>
            </a:extLst>
          </p:cNvPr>
          <p:cNvSpPr txBox="1"/>
          <p:nvPr/>
        </p:nvSpPr>
        <p:spPr>
          <a:xfrm>
            <a:off x="227012" y="1570026"/>
            <a:ext cx="4335259" cy="1200329"/>
          </a:xfrm>
          <a:prstGeom prst="rect">
            <a:avLst/>
          </a:prstGeom>
          <a:noFill/>
        </p:spPr>
        <p:txBody>
          <a:bodyPr wrap="square" lIns="91440" tIns="45720" rIns="91440" bIns="45720" rtlCol="0" anchor="t">
            <a:spAutoFit/>
          </a:bodyPr>
          <a:lstStyle/>
          <a:p>
            <a:r>
              <a:rPr lang="en-US" dirty="0">
                <a:solidFill>
                  <a:schemeClr val="accent4">
                    <a:lumMod val="10000"/>
                  </a:schemeClr>
                </a:solidFill>
                <a:latin typeface="Arial" panose="020B0604020202020204" pitchFamily="34" charset="0"/>
                <a:cs typeface="Arial" panose="020B0604020202020204" pitchFamily="34" charset="0"/>
              </a:rPr>
              <a:t>Even in cases of…</a:t>
            </a:r>
            <a:endParaRPr lang="de-DE" dirty="0">
              <a:solidFill>
                <a:schemeClr val="accent4">
                  <a:lumMod val="10000"/>
                </a:schemeClr>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de-DE" dirty="0">
                <a:solidFill>
                  <a:schemeClr val="accent4">
                    <a:lumMod val="10000"/>
                  </a:schemeClr>
                </a:solidFill>
                <a:latin typeface="Arial" panose="020B0604020202020204" pitchFamily="34" charset="0"/>
                <a:cs typeface="Arial" panose="020B0604020202020204" pitchFamily="34" charset="0"/>
              </a:rPr>
              <a:t>Pan-</a:t>
            </a:r>
            <a:r>
              <a:rPr lang="de-DE" dirty="0" err="1">
                <a:solidFill>
                  <a:schemeClr val="accent4">
                    <a:lumMod val="10000"/>
                  </a:schemeClr>
                </a:solidFill>
                <a:latin typeface="Arial" panose="020B0604020202020204" pitchFamily="34" charset="0"/>
                <a:cs typeface="Arial" panose="020B0604020202020204" pitchFamily="34" charset="0"/>
              </a:rPr>
              <a:t>uveitis</a:t>
            </a:r>
            <a:endParaRPr lang="de-DE" dirty="0">
              <a:solidFill>
                <a:schemeClr val="accent4">
                  <a:lumMod val="10000"/>
                </a:schemeClr>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de-DE" dirty="0" err="1">
                <a:solidFill>
                  <a:schemeClr val="accent4">
                    <a:lumMod val="10000"/>
                  </a:schemeClr>
                </a:solidFill>
                <a:latin typeface="Arial" panose="020B0604020202020204" pitchFamily="34" charset="0"/>
                <a:cs typeface="Arial" panose="020B0604020202020204" pitchFamily="34" charset="0"/>
              </a:rPr>
              <a:t>Vitreous</a:t>
            </a:r>
            <a:r>
              <a:rPr lang="de-DE" dirty="0">
                <a:solidFill>
                  <a:schemeClr val="accent4">
                    <a:lumMod val="10000"/>
                  </a:schemeClr>
                </a:solidFill>
                <a:latin typeface="Arial" panose="020B0604020202020204" pitchFamily="34" charset="0"/>
                <a:cs typeface="Arial" panose="020B0604020202020204" pitchFamily="34" charset="0"/>
              </a:rPr>
              <a:t> </a:t>
            </a:r>
            <a:r>
              <a:rPr lang="de-DE" dirty="0" err="1">
                <a:solidFill>
                  <a:schemeClr val="accent4">
                    <a:lumMod val="10000"/>
                  </a:schemeClr>
                </a:solidFill>
                <a:latin typeface="Arial" panose="020B0604020202020204" pitchFamily="34" charset="0"/>
                <a:cs typeface="Arial" panose="020B0604020202020204" pitchFamily="34" charset="0"/>
              </a:rPr>
              <a:t>hemorrhage</a:t>
            </a:r>
            <a:endParaRPr lang="de-DE" dirty="0">
              <a:solidFill>
                <a:schemeClr val="accent4">
                  <a:lumMod val="10000"/>
                </a:schemeClr>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de-DE" dirty="0" err="1">
                <a:solidFill>
                  <a:schemeClr val="accent4">
                    <a:lumMod val="10000"/>
                  </a:schemeClr>
                </a:solidFill>
                <a:latin typeface="Arial"/>
                <a:cs typeface="Arial"/>
              </a:rPr>
              <a:t>Gross</a:t>
            </a:r>
            <a:r>
              <a:rPr lang="de-DE" dirty="0">
                <a:solidFill>
                  <a:schemeClr val="accent4">
                    <a:lumMod val="10000"/>
                  </a:schemeClr>
                </a:solidFill>
                <a:latin typeface="Arial"/>
                <a:cs typeface="Arial"/>
              </a:rPr>
              <a:t> </a:t>
            </a:r>
            <a:r>
              <a:rPr lang="de-DE" dirty="0" err="1">
                <a:solidFill>
                  <a:schemeClr val="accent4">
                    <a:lumMod val="10000"/>
                  </a:schemeClr>
                </a:solidFill>
                <a:latin typeface="Arial"/>
                <a:cs typeface="Arial"/>
              </a:rPr>
              <a:t>distortions</a:t>
            </a:r>
            <a:r>
              <a:rPr lang="de-DE" dirty="0">
                <a:solidFill>
                  <a:schemeClr val="accent4">
                    <a:lumMod val="10000"/>
                  </a:schemeClr>
                </a:solidFill>
                <a:latin typeface="Arial"/>
                <a:cs typeface="Arial"/>
              </a:rPr>
              <a:t> </a:t>
            </a:r>
            <a:r>
              <a:rPr lang="de-DE" dirty="0" err="1">
                <a:solidFill>
                  <a:schemeClr val="accent4">
                    <a:lumMod val="10000"/>
                  </a:schemeClr>
                </a:solidFill>
                <a:latin typeface="Arial"/>
                <a:cs typeface="Arial"/>
              </a:rPr>
              <a:t>of</a:t>
            </a:r>
            <a:r>
              <a:rPr lang="de-DE" dirty="0">
                <a:solidFill>
                  <a:schemeClr val="accent4">
                    <a:lumMod val="10000"/>
                  </a:schemeClr>
                </a:solidFill>
                <a:latin typeface="Arial"/>
                <a:cs typeface="Arial"/>
              </a:rPr>
              <a:t> retinal </a:t>
            </a:r>
            <a:r>
              <a:rPr lang="de-DE" dirty="0" err="1">
                <a:solidFill>
                  <a:schemeClr val="accent4">
                    <a:lumMod val="10000"/>
                  </a:schemeClr>
                </a:solidFill>
                <a:latin typeface="Arial"/>
                <a:cs typeface="Arial"/>
              </a:rPr>
              <a:t>anatomy</a:t>
            </a:r>
            <a:r>
              <a:rPr lang="de-DE" dirty="0">
                <a:solidFill>
                  <a:schemeClr val="accent4">
                    <a:lumMod val="10000"/>
                  </a:schemeClr>
                </a:solidFill>
                <a:latin typeface="Arial"/>
                <a:cs typeface="Arial"/>
              </a:rPr>
              <a:t> </a:t>
            </a:r>
          </a:p>
        </p:txBody>
      </p:sp>
      <p:pic>
        <p:nvPicPr>
          <p:cNvPr id="2" name="Grafik 5" descr="Ein Bild, das sitzend, stehend, groß, Spiel enthält.&#10;&#10;Beschreibung automatisch generiert.">
            <a:extLst>
              <a:ext uri="{FF2B5EF4-FFF2-40B4-BE49-F238E27FC236}">
                <a16:creationId xmlns:a16="http://schemas.microsoft.com/office/drawing/2014/main" id="{F7627FE0-E0FE-4651-BAEB-FF19C1DEA07F}"/>
              </a:ext>
            </a:extLst>
          </p:cNvPr>
          <p:cNvPicPr>
            <a:picLocks noChangeAspect="1"/>
          </p:cNvPicPr>
          <p:nvPr/>
        </p:nvPicPr>
        <p:blipFill>
          <a:blip r:embed="rId2"/>
          <a:stretch>
            <a:fillRect/>
          </a:stretch>
        </p:blipFill>
        <p:spPr>
          <a:xfrm>
            <a:off x="1577084" y="3053366"/>
            <a:ext cx="8735112" cy="3420000"/>
          </a:xfrm>
          <a:prstGeom prst="rect">
            <a:avLst/>
          </a:prstGeom>
        </p:spPr>
      </p:pic>
      <p:pic>
        <p:nvPicPr>
          <p:cNvPr id="6" name="Grafik 6" descr="Ein Bild, das Foto, suchend, sitzend, groß enthält.&#10;&#10;Beschreibung automatisch generiert.">
            <a:extLst>
              <a:ext uri="{FF2B5EF4-FFF2-40B4-BE49-F238E27FC236}">
                <a16:creationId xmlns:a16="http://schemas.microsoft.com/office/drawing/2014/main" id="{D3517365-A97A-4D4C-BE8C-1B7C7803144C}"/>
              </a:ext>
            </a:extLst>
          </p:cNvPr>
          <p:cNvPicPr>
            <a:picLocks noChangeAspect="1"/>
          </p:cNvPicPr>
          <p:nvPr/>
        </p:nvPicPr>
        <p:blipFill>
          <a:blip r:embed="rId3"/>
          <a:stretch>
            <a:fillRect/>
          </a:stretch>
        </p:blipFill>
        <p:spPr>
          <a:xfrm>
            <a:off x="1574695" y="3047354"/>
            <a:ext cx="8717026" cy="3420000"/>
          </a:xfrm>
          <a:prstGeom prst="rect">
            <a:avLst/>
          </a:prstGeom>
        </p:spPr>
      </p:pic>
      <p:sp>
        <p:nvSpPr>
          <p:cNvPr id="7" name="TextBox 53">
            <a:extLst>
              <a:ext uri="{FF2B5EF4-FFF2-40B4-BE49-F238E27FC236}">
                <a16:creationId xmlns:a16="http://schemas.microsoft.com/office/drawing/2014/main" id="{F0C42D4A-FFB6-4415-B482-238582CC5D96}"/>
              </a:ext>
            </a:extLst>
          </p:cNvPr>
          <p:cNvSpPr txBox="1"/>
          <p:nvPr/>
        </p:nvSpPr>
        <p:spPr>
          <a:xfrm>
            <a:off x="-3190" y="6536677"/>
            <a:ext cx="1561646" cy="215444"/>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noFill/>
                </a:ln>
                <a:effectLst/>
                <a:uLnTx/>
                <a:uFillTx/>
                <a:latin typeface="Arial" panose="020B0604020202020204" pitchFamily="34" charset="0"/>
                <a:cs typeface="Arial" panose="020B0604020202020204" pitchFamily="34" charset="0"/>
              </a:rPr>
              <a:t>Courtesy of Dr. R. </a:t>
            </a:r>
            <a:r>
              <a:rPr lang="en-US" sz="800" err="1">
                <a:latin typeface="Arial" panose="020B0604020202020204" pitchFamily="34" charset="0"/>
                <a:cs typeface="Arial" panose="020B0604020202020204" pitchFamily="34" charset="0"/>
              </a:rPr>
              <a:t>Dolz</a:t>
            </a:r>
            <a:r>
              <a:rPr kumimoji="0" lang="en-US" sz="800" b="0" i="0" u="none" strike="noStrike" kern="1200" cap="none" spc="0" normalizeH="0" baseline="0" noProof="0">
                <a:ln>
                  <a:noFill/>
                </a:ln>
                <a:effectLst/>
                <a:uLnTx/>
                <a:uFillTx/>
                <a:latin typeface="Arial" panose="020B0604020202020204" pitchFamily="34" charset="0"/>
                <a:cs typeface="Arial" panose="020B0604020202020204" pitchFamily="34" charset="0"/>
              </a:rPr>
              <a:t>-Marco</a:t>
            </a:r>
          </a:p>
        </p:txBody>
      </p:sp>
      <p:sp>
        <p:nvSpPr>
          <p:cNvPr id="5" name="Textfeld 4">
            <a:extLst>
              <a:ext uri="{FF2B5EF4-FFF2-40B4-BE49-F238E27FC236}">
                <a16:creationId xmlns:a16="http://schemas.microsoft.com/office/drawing/2014/main" id="{DC5E7AE8-7727-4C5C-96C5-CE3B688B0CC8}"/>
              </a:ext>
            </a:extLst>
          </p:cNvPr>
          <p:cNvSpPr txBox="1"/>
          <p:nvPr/>
        </p:nvSpPr>
        <p:spPr>
          <a:xfrm>
            <a:off x="9200319" y="6110046"/>
            <a:ext cx="111187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de-DE" b="0" i="0" u="none" strike="noStrike" dirty="0">
                <a:solidFill>
                  <a:srgbClr val="FFFF00"/>
                </a:solidFill>
                <a:latin typeface="Arial"/>
                <a:ea typeface="Arial"/>
                <a:cs typeface="Arial"/>
              </a:rPr>
              <a:t>55° OCT</a:t>
            </a:r>
            <a:endParaRPr lang="de-DE" dirty="0">
              <a:solidFill>
                <a:srgbClr val="FFFF00"/>
              </a:solidFill>
            </a:endParaRPr>
          </a:p>
        </p:txBody>
      </p:sp>
    </p:spTree>
    <p:extLst>
      <p:ext uri="{BB962C8B-B14F-4D97-AF65-F5344CB8AC3E}">
        <p14:creationId xmlns:p14="http://schemas.microsoft.com/office/powerpoint/2010/main" val="2108825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500"/>
                                        <p:tgtEl>
                                          <p:spTgt spid="6"/>
                                        </p:tgtEl>
                                      </p:cBhvr>
                                    </p:animEffect>
                                    <p:set>
                                      <p:cBhvr>
                                        <p:cTn id="7" dur="1" fill="hold">
                                          <p:stCondLst>
                                            <p:cond delay="4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BD48D300-2069-40EB-9B12-86075F10E904}"/>
              </a:ext>
            </a:extLst>
          </p:cNvPr>
          <p:cNvSpPr>
            <a:spLocks noChangeArrowheads="1"/>
          </p:cNvSpPr>
          <p:nvPr/>
        </p:nvSpPr>
        <p:spPr bwMode="auto">
          <a:xfrm>
            <a:off x="234195" y="161155"/>
            <a:ext cx="11277620" cy="9145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40" tIns="45720" rIns="91440" bIns="45720" anchor="ctr"/>
          <a:lstStyle>
            <a:lvl1pPr>
              <a:defRPr sz="3600">
                <a:solidFill>
                  <a:schemeClr val="tx1"/>
                </a:solidFill>
                <a:latin typeface="Arial" panose="020B0604020202020204" pitchFamily="34" charset="0"/>
              </a:defRPr>
            </a:lvl1pPr>
            <a:lvl2pPr>
              <a:defRPr sz="3600">
                <a:solidFill>
                  <a:schemeClr val="tx1"/>
                </a:solidFill>
                <a:latin typeface="Arial" panose="020B0604020202020204" pitchFamily="34" charset="0"/>
              </a:defRPr>
            </a:lvl2pPr>
            <a:lvl3pPr>
              <a:defRPr sz="3600">
                <a:solidFill>
                  <a:schemeClr val="tx1"/>
                </a:solidFill>
                <a:latin typeface="Arial" panose="020B0604020202020204" pitchFamily="34" charset="0"/>
              </a:defRPr>
            </a:lvl3pPr>
            <a:lvl4pPr>
              <a:defRPr sz="3600">
                <a:solidFill>
                  <a:schemeClr val="tx1"/>
                </a:solidFill>
                <a:latin typeface="Arial" panose="020B0604020202020204" pitchFamily="34" charset="0"/>
              </a:defRPr>
            </a:lvl4pPr>
            <a:lvl5pPr>
              <a:defRPr sz="3600">
                <a:solidFill>
                  <a:schemeClr val="tx1"/>
                </a:solidFill>
                <a:latin typeface="Arial" panose="020B0604020202020204" pitchFamily="34" charset="0"/>
              </a:defRPr>
            </a:lvl5pPr>
            <a:lvl6pPr marL="457200" eaLnBrk="0" fontAlgn="base" hangingPunct="0">
              <a:spcBef>
                <a:spcPct val="0"/>
              </a:spcBef>
              <a:spcAft>
                <a:spcPct val="0"/>
              </a:spcAft>
              <a:defRPr sz="3600">
                <a:solidFill>
                  <a:schemeClr val="tx1"/>
                </a:solidFill>
                <a:latin typeface="Arial" panose="020B0604020202020204" pitchFamily="34" charset="0"/>
              </a:defRPr>
            </a:lvl6pPr>
            <a:lvl7pPr marL="914400" eaLnBrk="0" fontAlgn="base" hangingPunct="0">
              <a:spcBef>
                <a:spcPct val="0"/>
              </a:spcBef>
              <a:spcAft>
                <a:spcPct val="0"/>
              </a:spcAft>
              <a:defRPr sz="3600">
                <a:solidFill>
                  <a:schemeClr val="tx1"/>
                </a:solidFill>
                <a:latin typeface="Arial" panose="020B0604020202020204" pitchFamily="34" charset="0"/>
              </a:defRPr>
            </a:lvl7pPr>
            <a:lvl8pPr marL="1371600" eaLnBrk="0" fontAlgn="base" hangingPunct="0">
              <a:spcBef>
                <a:spcPct val="0"/>
              </a:spcBef>
              <a:spcAft>
                <a:spcPct val="0"/>
              </a:spcAft>
              <a:defRPr sz="3600">
                <a:solidFill>
                  <a:schemeClr val="tx1"/>
                </a:solidFill>
                <a:latin typeface="Arial" panose="020B0604020202020204" pitchFamily="34" charset="0"/>
              </a:defRPr>
            </a:lvl8pPr>
            <a:lvl9pPr marL="1828800" eaLnBrk="0" fontAlgn="base" hangingPunct="0">
              <a:spcBef>
                <a:spcPct val="0"/>
              </a:spcBef>
              <a:spcAft>
                <a:spcPct val="0"/>
              </a:spcAft>
              <a:defRPr sz="3600">
                <a:solidFill>
                  <a:schemeClr val="tx1"/>
                </a:solidFill>
                <a:latin typeface="Arial" panose="020B0604020202020204" pitchFamily="34" charset="0"/>
              </a:defRPr>
            </a:lvl9pPr>
          </a:lstStyle>
          <a:p>
            <a:pPr>
              <a:spcBef>
                <a:spcPct val="0"/>
              </a:spcBef>
              <a:spcAft>
                <a:spcPct val="0"/>
              </a:spcAft>
            </a:pPr>
            <a:r>
              <a:rPr lang="de-DE" sz="3200" dirty="0">
                <a:latin typeface="Arial"/>
                <a:cs typeface="Arial"/>
              </a:rPr>
              <a:t>SPECTRALIS</a:t>
            </a:r>
            <a:r>
              <a:rPr lang="de-DE" sz="3200" baseline="30000" dirty="0">
                <a:latin typeface="Arial"/>
                <a:cs typeface="Arial"/>
              </a:rPr>
              <a:t>®</a:t>
            </a:r>
            <a:r>
              <a:rPr lang="de-DE" sz="3200" dirty="0">
                <a:solidFill>
                  <a:srgbClr val="000000"/>
                </a:solidFill>
                <a:latin typeface="Arial"/>
                <a:cs typeface="Arial"/>
              </a:rPr>
              <a:t> </a:t>
            </a:r>
            <a:r>
              <a:rPr lang="en-US" altLang="de-DE" sz="3200" dirty="0">
                <a:solidFill>
                  <a:schemeClr val="accent4">
                    <a:lumMod val="10000"/>
                  </a:schemeClr>
                </a:solidFill>
                <a:latin typeface="Arial"/>
                <a:cs typeface="Arial"/>
              </a:rPr>
              <a:t>Noise Reduction</a:t>
            </a:r>
            <a:endParaRPr lang="de-DE" sz="3200" dirty="0">
              <a:solidFill>
                <a:schemeClr val="accent4">
                  <a:lumMod val="10000"/>
                </a:schemeClr>
              </a:solidFill>
              <a:latin typeface="Arial"/>
              <a:cs typeface="Arial"/>
            </a:endParaRPr>
          </a:p>
        </p:txBody>
      </p:sp>
      <p:sp>
        <p:nvSpPr>
          <p:cNvPr id="6" name="Textfeld 5">
            <a:extLst>
              <a:ext uri="{FF2B5EF4-FFF2-40B4-BE49-F238E27FC236}">
                <a16:creationId xmlns:a16="http://schemas.microsoft.com/office/drawing/2014/main" id="{42B457D4-4F9F-48DB-A7C4-E9A5CA119056}"/>
              </a:ext>
            </a:extLst>
          </p:cNvPr>
          <p:cNvSpPr txBox="1"/>
          <p:nvPr/>
        </p:nvSpPr>
        <p:spPr>
          <a:xfrm>
            <a:off x="243819" y="1459013"/>
            <a:ext cx="11277619" cy="2108269"/>
          </a:xfrm>
          <a:prstGeom prst="rect">
            <a:avLst/>
          </a:prstGeom>
          <a:noFill/>
        </p:spPr>
        <p:txBody>
          <a:bodyPr wrap="square" rtlCol="0">
            <a:spAutoFit/>
          </a:bodyPr>
          <a:lstStyle/>
          <a:p>
            <a:pPr>
              <a:spcBef>
                <a:spcPts val="600"/>
              </a:spcBef>
              <a:spcAft>
                <a:spcPts val="600"/>
              </a:spcAft>
            </a:pPr>
            <a:r>
              <a:rPr lang="en-US" sz="1800" dirty="0">
                <a:effectLst/>
                <a:latin typeface="Arial" panose="020B0604020202020204" pitchFamily="34" charset="0"/>
                <a:ea typeface="Times New Roman" panose="02020603050405020304" pitchFamily="18" charset="0"/>
                <a:cs typeface="Times New Roman" panose="02020603050405020304" pitchFamily="18" charset="0"/>
              </a:rPr>
              <a:t>SPECTRALIS</a:t>
            </a:r>
            <a:r>
              <a:rPr lang="en-US" sz="1800" baseline="30000" dirty="0">
                <a:effectLst/>
                <a:latin typeface="Arial" panose="020B0604020202020204" pitchFamily="34" charset="0"/>
                <a:ea typeface="Times New Roman" panose="02020603050405020304" pitchFamily="18" charset="0"/>
                <a:cs typeface="Times New Roman" panose="02020603050405020304" pitchFamily="18" charset="0"/>
              </a:rPr>
              <a:t>®</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a:t>
            </a:r>
            <a:r>
              <a:rPr lang="en-US" sz="1800" dirty="0">
                <a:effectLst/>
                <a:latin typeface="Arial" panose="020B0604020202020204" pitchFamily="34" charset="0"/>
                <a:ea typeface="Calibri" panose="020F0502020204030204" pitchFamily="34" charset="0"/>
                <a:cs typeface="Times New Roman" panose="02020603050405020304" pitchFamily="18" charset="0"/>
              </a:rPr>
              <a:t>Noise Reduction is a proprietary technology that reduces noise inherent in OCT and scanning laser imaging. By capturing multiple images in the exact same location this technology is able to differentiate structural information from noise and then effectively reduce noise.</a:t>
            </a:r>
            <a:endParaRPr lang="de-DE" sz="1800" dirty="0">
              <a:effectLst/>
              <a:latin typeface="Arial" panose="020B0604020202020204" pitchFamily="34" charset="0"/>
              <a:ea typeface="Times New Roman" panose="02020603050405020304" pitchFamily="18" charset="0"/>
              <a:cs typeface="Times New Roman" panose="02020603050405020304" pitchFamily="18" charset="0"/>
            </a:endParaRPr>
          </a:p>
          <a:p>
            <a:r>
              <a:rPr lang="en-US" sz="1800" dirty="0">
                <a:effectLst/>
                <a:latin typeface="Arial" panose="020B0604020202020204" pitchFamily="34" charset="0"/>
                <a:ea typeface="Calibri" panose="020F0502020204030204" pitchFamily="34" charset="0"/>
                <a:cs typeface="Times New Roman" panose="02020603050405020304" pitchFamily="18" charset="0"/>
              </a:rPr>
              <a:t>The resulting images</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a:t>
            </a:r>
            <a:r>
              <a:rPr lang="en-US" sz="1800" dirty="0">
                <a:effectLst/>
                <a:latin typeface="Arial" panose="020B0604020202020204" pitchFamily="34" charset="0"/>
                <a:ea typeface="Calibri" panose="020F0502020204030204" pitchFamily="34" charset="0"/>
                <a:cs typeface="Times New Roman" panose="02020603050405020304" pitchFamily="18" charset="0"/>
              </a:rPr>
              <a:t>from vitreous through choroid and across the entire posterior pole are of high contrast and exceptional detail. SPECTRALIS Noise Reduction technology is powered by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TruTrack</a:t>
            </a:r>
            <a:r>
              <a:rPr lang="en-US" sz="1800" dirty="0">
                <a:effectLst/>
                <a:latin typeface="Arial" panose="020B0604020202020204" pitchFamily="34" charset="0"/>
                <a:ea typeface="Calibri" panose="020F0502020204030204" pitchFamily="34" charset="0"/>
                <a:cs typeface="Times New Roman" panose="02020603050405020304" pitchFamily="18" charset="0"/>
              </a:rPr>
              <a:t> Active Eye Tracking, which allows accurate capture of multiple images in the same anatomical spot </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a:t>
            </a:r>
            <a:r>
              <a:rPr lang="en-US" sz="1800" dirty="0">
                <a:effectLst/>
                <a:latin typeface="Arial" panose="020B0604020202020204" pitchFamily="34" charset="0"/>
                <a:ea typeface="Calibri" panose="020F0502020204030204" pitchFamily="34" charset="0"/>
                <a:cs typeface="Times New Roman" panose="02020603050405020304" pitchFamily="18" charset="0"/>
              </a:rPr>
              <a:t> the critical element for effective noise reduction.</a:t>
            </a:r>
            <a:endParaRPr lang="de-DE" dirty="0"/>
          </a:p>
        </p:txBody>
      </p:sp>
    </p:spTree>
    <p:extLst>
      <p:ext uri="{BB962C8B-B14F-4D97-AF65-F5344CB8AC3E}">
        <p14:creationId xmlns:p14="http://schemas.microsoft.com/office/powerpoint/2010/main" val="394287296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BD48D300-2069-40EB-9B12-86075F10E904}"/>
              </a:ext>
            </a:extLst>
          </p:cNvPr>
          <p:cNvSpPr>
            <a:spLocks noChangeArrowheads="1"/>
          </p:cNvSpPr>
          <p:nvPr/>
        </p:nvSpPr>
        <p:spPr bwMode="auto">
          <a:xfrm>
            <a:off x="234195" y="161154"/>
            <a:ext cx="11277620" cy="9145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40" tIns="45720" rIns="91440" bIns="45720" anchor="ctr"/>
          <a:lstStyle>
            <a:lvl1pPr>
              <a:defRPr sz="3600">
                <a:solidFill>
                  <a:schemeClr val="tx1"/>
                </a:solidFill>
                <a:latin typeface="Arial" panose="020B0604020202020204" pitchFamily="34" charset="0"/>
              </a:defRPr>
            </a:lvl1pPr>
            <a:lvl2pPr>
              <a:defRPr sz="3600">
                <a:solidFill>
                  <a:schemeClr val="tx1"/>
                </a:solidFill>
                <a:latin typeface="Arial" panose="020B0604020202020204" pitchFamily="34" charset="0"/>
              </a:defRPr>
            </a:lvl2pPr>
            <a:lvl3pPr>
              <a:defRPr sz="3600">
                <a:solidFill>
                  <a:schemeClr val="tx1"/>
                </a:solidFill>
                <a:latin typeface="Arial" panose="020B0604020202020204" pitchFamily="34" charset="0"/>
              </a:defRPr>
            </a:lvl3pPr>
            <a:lvl4pPr>
              <a:defRPr sz="3600">
                <a:solidFill>
                  <a:schemeClr val="tx1"/>
                </a:solidFill>
                <a:latin typeface="Arial" panose="020B0604020202020204" pitchFamily="34" charset="0"/>
              </a:defRPr>
            </a:lvl4pPr>
            <a:lvl5pPr>
              <a:defRPr sz="3600">
                <a:solidFill>
                  <a:schemeClr val="tx1"/>
                </a:solidFill>
                <a:latin typeface="Arial" panose="020B0604020202020204" pitchFamily="34" charset="0"/>
              </a:defRPr>
            </a:lvl5pPr>
            <a:lvl6pPr marL="457200" eaLnBrk="0" fontAlgn="base" hangingPunct="0">
              <a:spcBef>
                <a:spcPct val="0"/>
              </a:spcBef>
              <a:spcAft>
                <a:spcPct val="0"/>
              </a:spcAft>
              <a:defRPr sz="3600">
                <a:solidFill>
                  <a:schemeClr val="tx1"/>
                </a:solidFill>
                <a:latin typeface="Arial" panose="020B0604020202020204" pitchFamily="34" charset="0"/>
              </a:defRPr>
            </a:lvl6pPr>
            <a:lvl7pPr marL="914400" eaLnBrk="0" fontAlgn="base" hangingPunct="0">
              <a:spcBef>
                <a:spcPct val="0"/>
              </a:spcBef>
              <a:spcAft>
                <a:spcPct val="0"/>
              </a:spcAft>
              <a:defRPr sz="3600">
                <a:solidFill>
                  <a:schemeClr val="tx1"/>
                </a:solidFill>
                <a:latin typeface="Arial" panose="020B0604020202020204" pitchFamily="34" charset="0"/>
              </a:defRPr>
            </a:lvl7pPr>
            <a:lvl8pPr marL="1371600" eaLnBrk="0" fontAlgn="base" hangingPunct="0">
              <a:spcBef>
                <a:spcPct val="0"/>
              </a:spcBef>
              <a:spcAft>
                <a:spcPct val="0"/>
              </a:spcAft>
              <a:defRPr sz="3600">
                <a:solidFill>
                  <a:schemeClr val="tx1"/>
                </a:solidFill>
                <a:latin typeface="Arial" panose="020B0604020202020204" pitchFamily="34" charset="0"/>
              </a:defRPr>
            </a:lvl8pPr>
            <a:lvl9pPr marL="1828800" eaLnBrk="0" fontAlgn="base" hangingPunct="0">
              <a:spcBef>
                <a:spcPct val="0"/>
              </a:spcBef>
              <a:spcAft>
                <a:spcPct val="0"/>
              </a:spcAft>
              <a:defRPr sz="3600">
                <a:solidFill>
                  <a:schemeClr val="tx1"/>
                </a:solidFill>
                <a:latin typeface="Arial" panose="020B0604020202020204" pitchFamily="34" charset="0"/>
              </a:defRPr>
            </a:lvl9pPr>
          </a:lstStyle>
          <a:p>
            <a:pPr>
              <a:spcBef>
                <a:spcPct val="0"/>
              </a:spcBef>
              <a:spcAft>
                <a:spcPct val="0"/>
              </a:spcAft>
            </a:pPr>
            <a:r>
              <a:rPr lang="de-DE" sz="3200" dirty="0">
                <a:latin typeface="Arial"/>
                <a:cs typeface="Arial"/>
              </a:rPr>
              <a:t>SPECTRALIS</a:t>
            </a:r>
            <a:r>
              <a:rPr lang="de-DE" sz="3200" baseline="30000" dirty="0">
                <a:latin typeface="Arial"/>
                <a:cs typeface="Arial"/>
              </a:rPr>
              <a:t>®</a:t>
            </a:r>
            <a:r>
              <a:rPr lang="de-DE" sz="3200" dirty="0">
                <a:latin typeface="Arial"/>
                <a:cs typeface="Arial"/>
              </a:rPr>
              <a:t> </a:t>
            </a:r>
            <a:r>
              <a:rPr lang="en-US" altLang="de-DE" sz="3200" dirty="0">
                <a:solidFill>
                  <a:schemeClr val="accent4">
                    <a:lumMod val="10000"/>
                  </a:schemeClr>
                </a:solidFill>
                <a:latin typeface="Arial"/>
                <a:cs typeface="Arial"/>
              </a:rPr>
              <a:t>Noise Reduction</a:t>
            </a:r>
            <a:endParaRPr lang="de-DE" sz="3200" dirty="0">
              <a:solidFill>
                <a:schemeClr val="accent4">
                  <a:lumMod val="10000"/>
                </a:schemeClr>
              </a:solidFill>
            </a:endParaRPr>
          </a:p>
        </p:txBody>
      </p:sp>
      <p:grpSp>
        <p:nvGrpSpPr>
          <p:cNvPr id="4" name="Group 3">
            <a:extLst>
              <a:ext uri="{FF2B5EF4-FFF2-40B4-BE49-F238E27FC236}">
                <a16:creationId xmlns:a16="http://schemas.microsoft.com/office/drawing/2014/main" id="{E54F3E50-B16B-4E1C-B076-45E973234B62}"/>
              </a:ext>
            </a:extLst>
          </p:cNvPr>
          <p:cNvGrpSpPr>
            <a:grpSpLocks noChangeAspect="1"/>
          </p:cNvGrpSpPr>
          <p:nvPr/>
        </p:nvGrpSpPr>
        <p:grpSpPr>
          <a:xfrm>
            <a:off x="5536050" y="4346976"/>
            <a:ext cx="4548691" cy="2137106"/>
            <a:chOff x="6313712" y="4384766"/>
            <a:chExt cx="5068067" cy="2522807"/>
          </a:xfrm>
        </p:grpSpPr>
        <p:grpSp>
          <p:nvGrpSpPr>
            <p:cNvPr id="17" name="Group 16">
              <a:extLst>
                <a:ext uri="{FF2B5EF4-FFF2-40B4-BE49-F238E27FC236}">
                  <a16:creationId xmlns:a16="http://schemas.microsoft.com/office/drawing/2014/main" id="{25D7E5F9-876F-4A14-9865-68A2B1FD15A0}"/>
                </a:ext>
              </a:extLst>
            </p:cNvPr>
            <p:cNvGrpSpPr/>
            <p:nvPr/>
          </p:nvGrpSpPr>
          <p:grpSpPr>
            <a:xfrm>
              <a:off x="6313712" y="4384766"/>
              <a:ext cx="2537753" cy="2522807"/>
              <a:chOff x="6365966" y="4384766"/>
              <a:chExt cx="2537753" cy="2522807"/>
            </a:xfrm>
          </p:grpSpPr>
          <p:pic>
            <p:nvPicPr>
              <p:cNvPr id="11" name="Picture 10">
                <a:extLst>
                  <a:ext uri="{FF2B5EF4-FFF2-40B4-BE49-F238E27FC236}">
                    <a16:creationId xmlns:a16="http://schemas.microsoft.com/office/drawing/2014/main" id="{C1854F84-6562-4D6B-9A4A-BD187E5758AA}"/>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365966" y="4384766"/>
                <a:ext cx="2473234" cy="2473234"/>
              </a:xfrm>
              <a:prstGeom prst="rect">
                <a:avLst/>
              </a:prstGeom>
            </p:spPr>
          </p:pic>
          <p:sp>
            <p:nvSpPr>
              <p:cNvPr id="14" name="TextBox 13">
                <a:extLst>
                  <a:ext uri="{FF2B5EF4-FFF2-40B4-BE49-F238E27FC236}">
                    <a16:creationId xmlns:a16="http://schemas.microsoft.com/office/drawing/2014/main" id="{08BDC298-1D55-4B95-AF6A-C1395ADADA33}"/>
                  </a:ext>
                </a:extLst>
              </p:cNvPr>
              <p:cNvSpPr txBox="1"/>
              <p:nvPr/>
            </p:nvSpPr>
            <p:spPr>
              <a:xfrm>
                <a:off x="6735571" y="6580582"/>
                <a:ext cx="2168148" cy="326991"/>
              </a:xfrm>
              <a:prstGeom prst="rect">
                <a:avLst/>
              </a:prstGeom>
              <a:noFill/>
            </p:spPr>
            <p:txBody>
              <a:bodyPr wrap="square" rtlCol="0">
                <a:spAutoFit/>
              </a:bodyPr>
              <a:lstStyle/>
              <a:p>
                <a:r>
                  <a:rPr lang="en-US" sz="1200">
                    <a:solidFill>
                      <a:srgbClr val="FFFF00"/>
                    </a:solidFill>
                    <a:latin typeface="Arial"/>
                    <a:cs typeface="Arial"/>
                  </a:rPr>
                  <a:t>Without Noise Reduction</a:t>
                </a:r>
                <a:endParaRPr lang="de-DE" sz="1200">
                  <a:solidFill>
                    <a:srgbClr val="FFFF00"/>
                  </a:solidFill>
                  <a:latin typeface="Arial"/>
                  <a:cs typeface="Arial"/>
                </a:endParaRPr>
              </a:p>
            </p:txBody>
          </p:sp>
        </p:grpSp>
        <p:grpSp>
          <p:nvGrpSpPr>
            <p:cNvPr id="18" name="Group 17">
              <a:extLst>
                <a:ext uri="{FF2B5EF4-FFF2-40B4-BE49-F238E27FC236}">
                  <a16:creationId xmlns:a16="http://schemas.microsoft.com/office/drawing/2014/main" id="{9DD8BC89-4FF1-47EF-99AB-FFE3006C4351}"/>
                </a:ext>
              </a:extLst>
            </p:cNvPr>
            <p:cNvGrpSpPr/>
            <p:nvPr/>
          </p:nvGrpSpPr>
          <p:grpSpPr>
            <a:xfrm>
              <a:off x="8867901" y="4384766"/>
              <a:ext cx="2513878" cy="2522806"/>
              <a:chOff x="9093246" y="4384766"/>
              <a:chExt cx="2513878" cy="2522806"/>
            </a:xfrm>
          </p:grpSpPr>
          <p:pic>
            <p:nvPicPr>
              <p:cNvPr id="13" name="Picture 12">
                <a:extLst>
                  <a:ext uri="{FF2B5EF4-FFF2-40B4-BE49-F238E27FC236}">
                    <a16:creationId xmlns:a16="http://schemas.microsoft.com/office/drawing/2014/main" id="{22614DD0-853A-4EB9-BFB3-40E32BDBA87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9093246" y="4384766"/>
                <a:ext cx="2473235" cy="2473235"/>
              </a:xfrm>
              <a:prstGeom prst="rect">
                <a:avLst/>
              </a:prstGeom>
            </p:spPr>
          </p:pic>
          <p:sp>
            <p:nvSpPr>
              <p:cNvPr id="16" name="TextBox 15">
                <a:extLst>
                  <a:ext uri="{FF2B5EF4-FFF2-40B4-BE49-F238E27FC236}">
                    <a16:creationId xmlns:a16="http://schemas.microsoft.com/office/drawing/2014/main" id="{F402664D-7AF7-49FB-A1DC-BEDFC9460D34}"/>
                  </a:ext>
                </a:extLst>
              </p:cNvPr>
              <p:cNvSpPr txBox="1"/>
              <p:nvPr/>
            </p:nvSpPr>
            <p:spPr>
              <a:xfrm>
                <a:off x="9620741" y="6580581"/>
                <a:ext cx="1986383" cy="326991"/>
              </a:xfrm>
              <a:prstGeom prst="rect">
                <a:avLst/>
              </a:prstGeom>
              <a:noFill/>
            </p:spPr>
            <p:txBody>
              <a:bodyPr wrap="square" rtlCol="0">
                <a:spAutoFit/>
              </a:bodyPr>
              <a:lstStyle/>
              <a:p>
                <a:r>
                  <a:rPr lang="en-US" sz="1200">
                    <a:solidFill>
                      <a:srgbClr val="FFFF00"/>
                    </a:solidFill>
                    <a:latin typeface="Arial"/>
                    <a:cs typeface="Arial"/>
                  </a:rPr>
                  <a:t>With Noise Reduction</a:t>
                </a:r>
                <a:endParaRPr lang="de-DE" sz="1200">
                  <a:solidFill>
                    <a:srgbClr val="FFFF00"/>
                  </a:solidFill>
                  <a:latin typeface="Arial"/>
                  <a:cs typeface="Arial"/>
                </a:endParaRPr>
              </a:p>
            </p:txBody>
          </p:sp>
        </p:grpSp>
        <p:sp>
          <p:nvSpPr>
            <p:cNvPr id="2" name="Rectangle 1">
              <a:extLst>
                <a:ext uri="{FF2B5EF4-FFF2-40B4-BE49-F238E27FC236}">
                  <a16:creationId xmlns:a16="http://schemas.microsoft.com/office/drawing/2014/main" id="{413A44F7-1E87-4A6E-B382-D3BFD91BFB29}"/>
                </a:ext>
              </a:extLst>
            </p:cNvPr>
            <p:cNvSpPr/>
            <p:nvPr/>
          </p:nvSpPr>
          <p:spPr bwMode="auto">
            <a:xfrm>
              <a:off x="8786946" y="4384766"/>
              <a:ext cx="68296" cy="2473234"/>
            </a:xfrm>
            <a:prstGeom prst="rect">
              <a:avLst/>
            </a:prstGeom>
            <a:solidFill>
              <a:schemeClr val="tx1"/>
            </a:solidFill>
            <a:ln w="1270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de-DE" sz="14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p:txBody>
        </p:sp>
      </p:grpSp>
      <p:grpSp>
        <p:nvGrpSpPr>
          <p:cNvPr id="25" name="Gruppieren 24">
            <a:extLst>
              <a:ext uri="{FF2B5EF4-FFF2-40B4-BE49-F238E27FC236}">
                <a16:creationId xmlns:a16="http://schemas.microsoft.com/office/drawing/2014/main" id="{4677B979-5D18-45C5-BA20-2DD85DAC730F}"/>
              </a:ext>
            </a:extLst>
          </p:cNvPr>
          <p:cNvGrpSpPr/>
          <p:nvPr/>
        </p:nvGrpSpPr>
        <p:grpSpPr>
          <a:xfrm>
            <a:off x="239774" y="4345758"/>
            <a:ext cx="4591390" cy="2138326"/>
            <a:chOff x="1124348" y="4483695"/>
            <a:chExt cx="4794557" cy="2385157"/>
          </a:xfrm>
        </p:grpSpPr>
        <p:pic>
          <p:nvPicPr>
            <p:cNvPr id="6" name="Picture 9">
              <a:extLst>
                <a:ext uri="{FF2B5EF4-FFF2-40B4-BE49-F238E27FC236}">
                  <a16:creationId xmlns:a16="http://schemas.microsoft.com/office/drawing/2014/main" id="{982E2639-6B7C-4F3F-A2D3-3795F92AF5C1}"/>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124348" y="4483695"/>
              <a:ext cx="2354400" cy="2354400"/>
            </a:xfrm>
            <a:prstGeom prst="rect">
              <a:avLst/>
            </a:prstGeom>
          </p:spPr>
        </p:pic>
        <p:pic>
          <p:nvPicPr>
            <p:cNvPr id="7" name="Picture 14">
              <a:extLst>
                <a:ext uri="{FF2B5EF4-FFF2-40B4-BE49-F238E27FC236}">
                  <a16:creationId xmlns:a16="http://schemas.microsoft.com/office/drawing/2014/main" id="{AA6B1552-D091-4F7E-A572-4F7F1E820552}"/>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3502975" y="4483695"/>
              <a:ext cx="2354400" cy="2354400"/>
            </a:xfrm>
            <a:prstGeom prst="rect">
              <a:avLst/>
            </a:prstGeom>
          </p:spPr>
        </p:pic>
        <p:sp>
          <p:nvSpPr>
            <p:cNvPr id="8" name="TextBox 13">
              <a:extLst>
                <a:ext uri="{FF2B5EF4-FFF2-40B4-BE49-F238E27FC236}">
                  <a16:creationId xmlns:a16="http://schemas.microsoft.com/office/drawing/2014/main" id="{7AD14972-78D6-41A3-8859-FBB163DFA027}"/>
                </a:ext>
              </a:extLst>
            </p:cNvPr>
            <p:cNvSpPr txBox="1"/>
            <p:nvPr/>
          </p:nvSpPr>
          <p:spPr>
            <a:xfrm>
              <a:off x="1583990" y="6559878"/>
              <a:ext cx="1925427" cy="308974"/>
            </a:xfrm>
            <a:prstGeom prst="rect">
              <a:avLst/>
            </a:prstGeom>
            <a:noFill/>
          </p:spPr>
          <p:txBody>
            <a:bodyPr wrap="square" lIns="91440" tIns="45720" rIns="91440" bIns="45720" rtlCol="0" anchor="t">
              <a:spAutoFit/>
            </a:bodyPr>
            <a:lstStyle/>
            <a:p>
              <a:r>
                <a:rPr lang="en-US" sz="1200">
                  <a:solidFill>
                    <a:srgbClr val="FFFF00"/>
                  </a:solidFill>
                  <a:latin typeface="Calibri"/>
                  <a:cs typeface="Calibri"/>
                </a:rPr>
                <a:t>Without </a:t>
              </a:r>
              <a:r>
                <a:rPr lang="en-US" sz="1200">
                  <a:solidFill>
                    <a:srgbClr val="FFFF00"/>
                  </a:solidFill>
                  <a:latin typeface="Arial"/>
                  <a:cs typeface="Calibri"/>
                </a:rPr>
                <a:t>Noise</a:t>
              </a:r>
              <a:r>
                <a:rPr lang="en-US" sz="1200">
                  <a:solidFill>
                    <a:srgbClr val="FFFF00"/>
                  </a:solidFill>
                  <a:latin typeface="Calibri"/>
                  <a:cs typeface="Calibri"/>
                </a:rPr>
                <a:t> </a:t>
              </a:r>
              <a:r>
                <a:rPr lang="en-US" sz="1200">
                  <a:solidFill>
                    <a:srgbClr val="FFFF00"/>
                  </a:solidFill>
                  <a:latin typeface="Arial"/>
                  <a:cs typeface="Calibri"/>
                </a:rPr>
                <a:t>Reduction</a:t>
              </a:r>
              <a:endParaRPr lang="de-DE" sz="1200">
                <a:solidFill>
                  <a:srgbClr val="FFFF00"/>
                </a:solidFill>
                <a:latin typeface="Arial"/>
                <a:cs typeface="Calibri"/>
              </a:endParaRPr>
            </a:p>
          </p:txBody>
        </p:sp>
        <p:sp>
          <p:nvSpPr>
            <p:cNvPr id="10" name="TextBox 15">
              <a:extLst>
                <a:ext uri="{FF2B5EF4-FFF2-40B4-BE49-F238E27FC236}">
                  <a16:creationId xmlns:a16="http://schemas.microsoft.com/office/drawing/2014/main" id="{E3EE10F5-7075-471D-967C-E6D179C06F67}"/>
                </a:ext>
              </a:extLst>
            </p:cNvPr>
            <p:cNvSpPr txBox="1"/>
            <p:nvPr/>
          </p:nvSpPr>
          <p:spPr>
            <a:xfrm>
              <a:off x="4100851" y="6559878"/>
              <a:ext cx="1818054" cy="308973"/>
            </a:xfrm>
            <a:prstGeom prst="rect">
              <a:avLst/>
            </a:prstGeom>
            <a:noFill/>
          </p:spPr>
          <p:txBody>
            <a:bodyPr wrap="square" rtlCol="0">
              <a:spAutoFit/>
            </a:bodyPr>
            <a:lstStyle/>
            <a:p>
              <a:r>
                <a:rPr lang="en-US" sz="1200">
                  <a:solidFill>
                    <a:srgbClr val="FFFF00"/>
                  </a:solidFill>
                  <a:latin typeface="Arial"/>
                  <a:cs typeface="Arial"/>
                </a:rPr>
                <a:t>With Noise Reduction</a:t>
              </a:r>
              <a:endParaRPr lang="de-DE" sz="1200">
                <a:solidFill>
                  <a:srgbClr val="FFFF00"/>
                </a:solidFill>
                <a:latin typeface="Arial"/>
                <a:cs typeface="Arial"/>
              </a:endParaRPr>
            </a:p>
          </p:txBody>
        </p:sp>
      </p:grpSp>
      <p:sp>
        <p:nvSpPr>
          <p:cNvPr id="24" name="Textfeld 23">
            <a:extLst>
              <a:ext uri="{FF2B5EF4-FFF2-40B4-BE49-F238E27FC236}">
                <a16:creationId xmlns:a16="http://schemas.microsoft.com/office/drawing/2014/main" id="{614640EC-1FD5-4988-8698-29A8C2A002D0}"/>
              </a:ext>
            </a:extLst>
          </p:cNvPr>
          <p:cNvSpPr txBox="1"/>
          <p:nvPr/>
        </p:nvSpPr>
        <p:spPr>
          <a:xfrm>
            <a:off x="3321" y="6537438"/>
            <a:ext cx="2143112" cy="215444"/>
          </a:xfrm>
          <a:prstGeom prst="rect">
            <a:avLst/>
          </a:prstGeom>
          <a:noFill/>
        </p:spPr>
        <p:txBody>
          <a:bodyPr wrap="square">
            <a:spAutoFit/>
          </a:bodyPr>
          <a:lstStyle/>
          <a:p>
            <a:r>
              <a:rPr lang="de-DE" sz="800" dirty="0" err="1">
                <a:latin typeface="Arial" panose="020B0604020202020204" pitchFamily="34" charset="0"/>
                <a:cs typeface="Arial" panose="020B0604020202020204" pitchFamily="34" charset="0"/>
              </a:rPr>
              <a:t>Courtesy</a:t>
            </a:r>
            <a:r>
              <a:rPr lang="de-DE" sz="800" dirty="0">
                <a:latin typeface="Arial" panose="020B0604020202020204" pitchFamily="34" charset="0"/>
                <a:cs typeface="Arial" panose="020B0604020202020204" pitchFamily="34" charset="0"/>
              </a:rPr>
              <a:t> </a:t>
            </a:r>
            <a:r>
              <a:rPr lang="de-DE" sz="800" dirty="0" err="1">
                <a:latin typeface="Arial" panose="020B0604020202020204" pitchFamily="34" charset="0"/>
                <a:cs typeface="Arial" panose="020B0604020202020204" pitchFamily="34" charset="0"/>
              </a:rPr>
              <a:t>of</a:t>
            </a:r>
            <a:r>
              <a:rPr lang="de-DE" sz="800" dirty="0">
                <a:latin typeface="Arial" panose="020B0604020202020204" pitchFamily="34" charset="0"/>
                <a:cs typeface="Arial" panose="020B0604020202020204" pitchFamily="34" charset="0"/>
              </a:rPr>
              <a:t> Maria Andreu-</a:t>
            </a:r>
            <a:r>
              <a:rPr lang="de-DE" sz="800" dirty="0" err="1">
                <a:latin typeface="Arial" panose="020B0604020202020204" pitchFamily="34" charset="0"/>
                <a:cs typeface="Arial" panose="020B0604020202020204" pitchFamily="34" charset="0"/>
              </a:rPr>
              <a:t>Fenoll</a:t>
            </a:r>
            <a:endParaRPr lang="de-DE" sz="800" dirty="0">
              <a:latin typeface="Arial" panose="020B0604020202020204" pitchFamily="34" charset="0"/>
              <a:cs typeface="Arial" panose="020B0604020202020204" pitchFamily="34" charset="0"/>
            </a:endParaRPr>
          </a:p>
        </p:txBody>
      </p:sp>
      <p:pic>
        <p:nvPicPr>
          <p:cNvPr id="12" name="Grafik 11">
            <a:extLst>
              <a:ext uri="{FF2B5EF4-FFF2-40B4-BE49-F238E27FC236}">
                <a16:creationId xmlns:a16="http://schemas.microsoft.com/office/drawing/2014/main" id="{90AAB0F4-E909-4C16-B4AE-4406FF4E2C34}"/>
              </a:ext>
            </a:extLst>
          </p:cNvPr>
          <p:cNvPicPr>
            <a:picLocks noChangeAspect="1"/>
          </p:cNvPicPr>
          <p:nvPr/>
        </p:nvPicPr>
        <p:blipFill>
          <a:blip r:embed="rId6">
            <a:extLst>
              <a:ext uri="{28A0092B-C50C-407E-A947-70E740481C1C}">
                <a14:useLocalDpi xmlns:a14="http://schemas.microsoft.com/office/drawing/2010/main"/>
              </a:ext>
            </a:extLst>
          </a:blip>
          <a:stretch>
            <a:fillRect/>
          </a:stretch>
        </p:blipFill>
        <p:spPr>
          <a:xfrm>
            <a:off x="227013" y="1058766"/>
            <a:ext cx="9821250" cy="3175581"/>
          </a:xfrm>
          <a:prstGeom prst="rect">
            <a:avLst/>
          </a:prstGeom>
        </p:spPr>
      </p:pic>
    </p:spTree>
    <p:extLst>
      <p:ext uri="{BB962C8B-B14F-4D97-AF65-F5344CB8AC3E}">
        <p14:creationId xmlns:p14="http://schemas.microsoft.com/office/powerpoint/2010/main" val="228800665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234895" y="185078"/>
            <a:ext cx="11899849" cy="914455"/>
          </a:xfrm>
        </p:spPr>
        <p:txBody>
          <a:bodyPr>
            <a:noAutofit/>
          </a:bodyPr>
          <a:lstStyle/>
          <a:p>
            <a:r>
              <a:rPr lang="en-US" sz="3200" dirty="0">
                <a:latin typeface="Arial" panose="020B0604020202020204" pitchFamily="34" charset="0"/>
                <a:cs typeface="Arial" panose="020B0604020202020204" pitchFamily="34" charset="0"/>
              </a:rPr>
              <a:t>SPECTRALIS</a:t>
            </a:r>
            <a:r>
              <a:rPr lang="en-US" sz="3200" baseline="30000" dirty="0">
                <a:effectLst/>
                <a:latin typeface="Arial" panose="020B0604020202020204" pitchFamily="34" charset="0"/>
                <a:ea typeface="Times New Roman" panose="02020603050405020304" pitchFamily="18" charset="0"/>
                <a:cs typeface="Times New Roman" panose="02020603050405020304" pitchFamily="18" charset="0"/>
              </a:rPr>
              <a:t>®</a:t>
            </a:r>
            <a:r>
              <a:rPr lang="en-US" sz="3200" dirty="0">
                <a:latin typeface="Arial" panose="020B0604020202020204" pitchFamily="34" charset="0"/>
                <a:cs typeface="Arial" panose="020B0604020202020204" pitchFamily="34" charset="0"/>
              </a:rPr>
              <a:t> OCT is Comparable to Optical Histology</a:t>
            </a:r>
            <a:endParaRPr lang="de-DE" sz="3200" dirty="0">
              <a:latin typeface="Arial" panose="020B0604020202020204" pitchFamily="34" charset="0"/>
              <a:cs typeface="Arial" panose="020B0604020202020204" pitchFamily="34" charset="0"/>
            </a:endParaRPr>
          </a:p>
        </p:txBody>
      </p:sp>
      <p:pic>
        <p:nvPicPr>
          <p:cNvPr id="5122" name="Picture 2"/>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2286702" y="1461561"/>
            <a:ext cx="6956756" cy="49171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extBox 5"/>
          <p:cNvSpPr txBox="1"/>
          <p:nvPr/>
        </p:nvSpPr>
        <p:spPr>
          <a:xfrm>
            <a:off x="7929" y="6288305"/>
            <a:ext cx="10421945" cy="461665"/>
          </a:xfrm>
          <a:prstGeom prst="rect">
            <a:avLst/>
          </a:prstGeom>
          <a:noFill/>
        </p:spPr>
        <p:txBody>
          <a:bodyPr wrap="square" rtlCol="0">
            <a:spAutoFit/>
          </a:bodyPr>
          <a:lstStyle/>
          <a:p>
            <a:r>
              <a:rPr lang="en-US" sz="800" dirty="0">
                <a:latin typeface="Arial" panose="020B0604020202020204" pitchFamily="34" charset="0"/>
                <a:ea typeface="MS PGothic" pitchFamily="34" charset="-128"/>
                <a:cs typeface="Arial" panose="020B0604020202020204" pitchFamily="34" charset="0"/>
              </a:rPr>
              <a:t>Courtesy:  </a:t>
            </a:r>
          </a:p>
          <a:p>
            <a:r>
              <a:rPr lang="en-US" sz="800" dirty="0">
                <a:latin typeface="Arial" panose="020B0604020202020204" pitchFamily="34" charset="0"/>
                <a:ea typeface="MS PGothic" pitchFamily="34" charset="-128"/>
                <a:cs typeface="Arial" panose="020B0604020202020204" pitchFamily="34" charset="0"/>
              </a:rPr>
              <a:t>1. </a:t>
            </a:r>
            <a:r>
              <a:rPr lang="en-US" sz="800" dirty="0">
                <a:effectLst/>
                <a:latin typeface="Arial" panose="020B0604020202020204" pitchFamily="34" charset="0"/>
                <a:ea typeface="Calibri" panose="020F0502020204030204" pitchFamily="34" charset="0"/>
                <a:cs typeface="Arial" panose="020B0604020202020204" pitchFamily="34" charset="0"/>
              </a:rPr>
              <a:t>Bhutto I, </a:t>
            </a:r>
            <a:r>
              <a:rPr lang="en-US" sz="800" dirty="0" err="1">
                <a:effectLst/>
                <a:latin typeface="Arial" panose="020B0604020202020204" pitchFamily="34" charset="0"/>
                <a:ea typeface="Calibri" panose="020F0502020204030204" pitchFamily="34" charset="0"/>
                <a:cs typeface="Arial" panose="020B0604020202020204" pitchFamily="34" charset="0"/>
              </a:rPr>
              <a:t>Lutty</a:t>
            </a:r>
            <a:r>
              <a:rPr lang="en-US" sz="800" dirty="0">
                <a:effectLst/>
                <a:latin typeface="Arial" panose="020B0604020202020204" pitchFamily="34" charset="0"/>
                <a:ea typeface="Calibri" panose="020F0502020204030204" pitchFamily="34" charset="0"/>
                <a:cs typeface="Arial" panose="020B0604020202020204" pitchFamily="34" charset="0"/>
              </a:rPr>
              <a:t> G. Understanding age-related macular degeneration (AMD): relations between the photoreceptor/ retinal pigment epithelium/ Bruch’s membrane/ choriocapillaris complex. </a:t>
            </a:r>
            <a:r>
              <a:rPr lang="en-US" sz="800" i="1" dirty="0">
                <a:effectLst/>
                <a:latin typeface="Arial" panose="020B0604020202020204" pitchFamily="34" charset="0"/>
                <a:ea typeface="Calibri" panose="020F0502020204030204" pitchFamily="34" charset="0"/>
                <a:cs typeface="Arial" panose="020B0604020202020204" pitchFamily="34" charset="0"/>
              </a:rPr>
              <a:t>Mol Asp Med</a:t>
            </a:r>
            <a:r>
              <a:rPr lang="en-US" sz="800" dirty="0">
                <a:effectLst/>
                <a:latin typeface="Arial" panose="020B0604020202020204" pitchFamily="34" charset="0"/>
                <a:ea typeface="Calibri" panose="020F0502020204030204" pitchFamily="34" charset="0"/>
                <a:cs typeface="Arial" panose="020B0604020202020204" pitchFamily="34" charset="0"/>
              </a:rPr>
              <a:t>. 2012;33:295-317.</a:t>
            </a:r>
          </a:p>
          <a:p>
            <a:pPr defTabSz="457200" fontAlgn="base">
              <a:spcBef>
                <a:spcPct val="0"/>
              </a:spcBef>
              <a:spcAft>
                <a:spcPct val="0"/>
              </a:spcAft>
            </a:pPr>
            <a:r>
              <a:rPr lang="en-US" sz="800" dirty="0">
                <a:latin typeface="Arial" panose="020B0604020202020204" pitchFamily="34" charset="0"/>
                <a:ea typeface="MS PGothic" pitchFamily="34" charset="-128"/>
                <a:cs typeface="Arial" panose="020B0604020202020204" pitchFamily="34" charset="0"/>
              </a:rPr>
              <a:t>2. </a:t>
            </a:r>
            <a:r>
              <a:rPr lang="en-US" sz="800" dirty="0" err="1">
                <a:effectLst/>
                <a:latin typeface="Arial" panose="020B0604020202020204" pitchFamily="34" charset="0"/>
                <a:ea typeface="Calibri" panose="020F0502020204030204" pitchFamily="34" charset="0"/>
                <a:cs typeface="Arial" panose="020B0604020202020204" pitchFamily="34" charset="0"/>
              </a:rPr>
              <a:t>Staurenghi</a:t>
            </a:r>
            <a:r>
              <a:rPr lang="en-US" sz="800" dirty="0">
                <a:effectLst/>
                <a:latin typeface="Arial" panose="020B0604020202020204" pitchFamily="34" charset="0"/>
                <a:ea typeface="Calibri" panose="020F0502020204030204" pitchFamily="34" charset="0"/>
                <a:cs typeface="Arial" panose="020B0604020202020204" pitchFamily="34" charset="0"/>
              </a:rPr>
              <a:t> G, </a:t>
            </a:r>
            <a:r>
              <a:rPr lang="en-US" sz="800" i="1" dirty="0">
                <a:effectLst/>
                <a:latin typeface="Arial" panose="020B0604020202020204" pitchFamily="34" charset="0"/>
                <a:ea typeface="Calibri" panose="020F0502020204030204" pitchFamily="34" charset="0"/>
                <a:cs typeface="Arial" panose="020B0604020202020204" pitchFamily="34" charset="0"/>
              </a:rPr>
              <a:t>et al</a:t>
            </a:r>
            <a:r>
              <a:rPr lang="en-US" sz="800" dirty="0">
                <a:effectLst/>
                <a:latin typeface="Arial" panose="020B0604020202020204" pitchFamily="34" charset="0"/>
                <a:ea typeface="Calibri" panose="020F0502020204030204" pitchFamily="34" charset="0"/>
                <a:cs typeface="Arial" panose="020B0604020202020204" pitchFamily="34" charset="0"/>
              </a:rPr>
              <a:t>. Proposed lexicon for anatomic landmarks in normal posterior segment spectral-domain optical coherence tomography: the [IN • OCT] consensus. </a:t>
            </a:r>
            <a:r>
              <a:rPr lang="en-US" sz="800" i="1" dirty="0">
                <a:effectLst/>
                <a:latin typeface="Arial" panose="020B0604020202020204" pitchFamily="34" charset="0"/>
                <a:ea typeface="Calibri" panose="020F0502020204030204" pitchFamily="34" charset="0"/>
                <a:cs typeface="Arial" panose="020B0604020202020204" pitchFamily="34" charset="0"/>
              </a:rPr>
              <a:t>Ophthalmology</a:t>
            </a:r>
            <a:r>
              <a:rPr lang="en-US" sz="800" dirty="0">
                <a:effectLst/>
                <a:latin typeface="Arial" panose="020B0604020202020204" pitchFamily="34" charset="0"/>
                <a:ea typeface="Calibri" panose="020F0502020204030204" pitchFamily="34" charset="0"/>
                <a:cs typeface="Arial" panose="020B0604020202020204" pitchFamily="34" charset="0"/>
              </a:rPr>
              <a:t>. 2014;121:1572-8.</a:t>
            </a:r>
            <a:endParaRPr lang="en-US" sz="800" dirty="0">
              <a:latin typeface="Arial" panose="020B0604020202020204" pitchFamily="34" charset="0"/>
              <a:ea typeface="MS PGothic" pitchFamily="34" charset="-128"/>
              <a:cs typeface="Arial" panose="020B0604020202020204" pitchFamily="34" charset="0"/>
            </a:endParaRPr>
          </a:p>
        </p:txBody>
      </p:sp>
      <p:pic>
        <p:nvPicPr>
          <p:cNvPr id="2050" name="Picture 2" descr="D:\Laptop\Desktop\Proefschriftenmaken.nl\MichelTeussink_Fig2_v0.tif"/>
          <p:cNvPicPr>
            <a:picLocks noChangeAspect="1" noChangeArrowheads="1"/>
          </p:cNvPicPr>
          <p:nvPr/>
        </p:nvPicPr>
        <p:blipFill rotWithShape="1">
          <a:blip r:embed="rId4" cstate="screen">
            <a:extLst>
              <a:ext uri="{28A0092B-C50C-407E-A947-70E740481C1C}">
                <a14:useLocalDpi xmlns:a14="http://schemas.microsoft.com/office/drawing/2010/main"/>
              </a:ext>
            </a:extLst>
          </a:blip>
          <a:srcRect/>
          <a:stretch/>
        </p:blipFill>
        <p:spPr bwMode="auto">
          <a:xfrm>
            <a:off x="860239" y="2603818"/>
            <a:ext cx="2501798" cy="1942189"/>
          </a:xfrm>
          <a:prstGeom prst="rect">
            <a:avLst/>
          </a:prstGeom>
          <a:noFill/>
          <a:ln>
            <a:noFill/>
          </a:ln>
          <a:extLst>
            <a:ext uri="{909E8E84-426E-40DD-AFC4-6F175D3DCCD1}">
              <a14:hiddenFill xmlns:a14="http://schemas.microsoft.com/office/drawing/2010/main">
                <a:solidFill>
                  <a:srgbClr val="FFFFFF"/>
                </a:solidFill>
              </a14:hiddenFill>
            </a:ext>
          </a:extLst>
        </p:spPr>
      </p:pic>
      <p:cxnSp>
        <p:nvCxnSpPr>
          <p:cNvPr id="4" name="Straight Connector 3"/>
          <p:cNvCxnSpPr/>
          <p:nvPr/>
        </p:nvCxnSpPr>
        <p:spPr>
          <a:xfrm>
            <a:off x="3996537" y="4030675"/>
            <a:ext cx="0" cy="60716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sp>
        <p:nvSpPr>
          <p:cNvPr id="7" name="TextBox 6"/>
          <p:cNvSpPr txBox="1"/>
          <p:nvPr/>
        </p:nvSpPr>
        <p:spPr>
          <a:xfrm>
            <a:off x="787145" y="2252694"/>
            <a:ext cx="1704385" cy="338554"/>
          </a:xfrm>
          <a:prstGeom prst="rect">
            <a:avLst/>
          </a:prstGeom>
          <a:noFill/>
        </p:spPr>
        <p:txBody>
          <a:bodyPr wrap="square" rtlCol="0">
            <a:spAutoFit/>
          </a:bodyPr>
          <a:lstStyle/>
          <a:p>
            <a:pPr defTabSz="457200" fontAlgn="base">
              <a:spcBef>
                <a:spcPct val="0"/>
              </a:spcBef>
              <a:spcAft>
                <a:spcPct val="0"/>
              </a:spcAft>
            </a:pPr>
            <a:r>
              <a:rPr lang="en-US" sz="1600">
                <a:latin typeface="Calibri" pitchFamily="34" charset="0"/>
                <a:ea typeface="MS PGothic" pitchFamily="34" charset="-128"/>
              </a:rPr>
              <a:t>Histology</a:t>
            </a:r>
            <a:r>
              <a:rPr lang="en-US" sz="1600" baseline="30000">
                <a:latin typeface="Calibri" pitchFamily="34" charset="0"/>
                <a:ea typeface="MS PGothic" pitchFamily="34" charset="-128"/>
              </a:rPr>
              <a:t>1</a:t>
            </a:r>
            <a:endParaRPr lang="de-DE" sz="1600" baseline="30000">
              <a:latin typeface="Calibri" pitchFamily="34" charset="0"/>
              <a:ea typeface="MS PGothic" pitchFamily="34" charset="-128"/>
            </a:endParaRPr>
          </a:p>
        </p:txBody>
      </p:sp>
      <p:sp>
        <p:nvSpPr>
          <p:cNvPr id="3" name="TextBox 2">
            <a:extLst>
              <a:ext uri="{FF2B5EF4-FFF2-40B4-BE49-F238E27FC236}">
                <a16:creationId xmlns:a16="http://schemas.microsoft.com/office/drawing/2014/main" id="{64049632-750D-4998-A9CB-A3BF197C9868}"/>
              </a:ext>
            </a:extLst>
          </p:cNvPr>
          <p:cNvSpPr txBox="1"/>
          <p:nvPr/>
        </p:nvSpPr>
        <p:spPr>
          <a:xfrm>
            <a:off x="9175262" y="1492738"/>
            <a:ext cx="265723" cy="276999"/>
          </a:xfrm>
          <a:prstGeom prst="rect">
            <a:avLst/>
          </a:prstGeom>
          <a:noFill/>
        </p:spPr>
        <p:txBody>
          <a:bodyPr wrap="square" rtlCol="0">
            <a:spAutoFit/>
          </a:bodyPr>
          <a:lstStyle/>
          <a:p>
            <a:r>
              <a:rPr lang="en-US" baseline="30000"/>
              <a:t>2</a:t>
            </a:r>
            <a:endParaRPr lang="de-DE" baseline="30000"/>
          </a:p>
        </p:txBody>
      </p:sp>
    </p:spTree>
    <p:extLst>
      <p:ext uri="{BB962C8B-B14F-4D97-AF65-F5344CB8AC3E}">
        <p14:creationId xmlns:p14="http://schemas.microsoft.com/office/powerpoint/2010/main" val="240012604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234895" y="185077"/>
            <a:ext cx="11899849" cy="914455"/>
          </a:xfrm>
        </p:spPr>
        <p:txBody>
          <a:bodyPr>
            <a:noAutofit/>
          </a:bodyPr>
          <a:lstStyle/>
          <a:p>
            <a:r>
              <a:rPr lang="en-US" sz="3200" dirty="0">
                <a:latin typeface="Arial" panose="020B0604020202020204" pitchFamily="34" charset="0"/>
                <a:cs typeface="Arial" panose="020B0604020202020204" pitchFamily="34" charset="0"/>
              </a:rPr>
              <a:t>SPECTRALIS</a:t>
            </a:r>
            <a:r>
              <a:rPr lang="en-US" sz="3200" baseline="30000" dirty="0">
                <a:effectLst/>
                <a:latin typeface="Arial" panose="020B0604020202020204" pitchFamily="34" charset="0"/>
                <a:ea typeface="Times New Roman" panose="02020603050405020304" pitchFamily="18" charset="0"/>
                <a:cs typeface="Times New Roman" panose="02020603050405020304" pitchFamily="18" charset="0"/>
              </a:rPr>
              <a:t>®</a:t>
            </a:r>
            <a:r>
              <a:rPr lang="en-US" sz="3200" dirty="0">
                <a:latin typeface="Arial" panose="020B0604020202020204" pitchFamily="34" charset="0"/>
                <a:cs typeface="Arial" panose="020B0604020202020204" pitchFamily="34" charset="0"/>
              </a:rPr>
              <a:t> OCT is Comparable to Optical Histology</a:t>
            </a:r>
            <a:endParaRPr lang="de-DE" sz="3200" dirty="0">
              <a:latin typeface="Arial" panose="020B0604020202020204" pitchFamily="34" charset="0"/>
              <a:cs typeface="Arial" panose="020B0604020202020204" pitchFamily="34" charset="0"/>
            </a:endParaRPr>
          </a:p>
        </p:txBody>
      </p:sp>
      <p:sp>
        <p:nvSpPr>
          <p:cNvPr id="20" name="Textfeld 19">
            <a:extLst>
              <a:ext uri="{FF2B5EF4-FFF2-40B4-BE49-F238E27FC236}">
                <a16:creationId xmlns:a16="http://schemas.microsoft.com/office/drawing/2014/main" id="{CDA9310C-53FA-456F-ABB7-D70933902206}"/>
              </a:ext>
            </a:extLst>
          </p:cNvPr>
          <p:cNvSpPr txBox="1"/>
          <p:nvPr/>
        </p:nvSpPr>
        <p:spPr>
          <a:xfrm>
            <a:off x="236538" y="1458913"/>
            <a:ext cx="11660187" cy="4054956"/>
          </a:xfrm>
          <a:prstGeom prst="rect">
            <a:avLst/>
          </a:prstGeom>
          <a:noFill/>
        </p:spPr>
        <p:txBody>
          <a:bodyPr wrap="square" lIns="91440" tIns="45720" rIns="91440" bIns="45720" rtlCol="0" anchor="t">
            <a:spAutoFit/>
          </a:bodyPr>
          <a:lstStyle/>
          <a:p>
            <a:r>
              <a:rPr lang="de-DE" dirty="0">
                <a:latin typeface="Arial" panose="020B0604020202020204" pitchFamily="34" charset="0"/>
                <a:cs typeface="Arial" panose="020B0604020202020204" pitchFamily="34" charset="0"/>
              </a:rPr>
              <a:t>SPECTRALIS </a:t>
            </a:r>
            <a:r>
              <a:rPr lang="de-DE" dirty="0" err="1">
                <a:latin typeface="Arial" panose="020B0604020202020204" pitchFamily="34" charset="0"/>
                <a:cs typeface="Arial" panose="020B0604020202020204" pitchFamily="34" charset="0"/>
              </a:rPr>
              <a:t>allows</a:t>
            </a:r>
            <a:r>
              <a:rPr lang="de-DE" dirty="0">
                <a:latin typeface="Arial" panose="020B0604020202020204" pitchFamily="34" charset="0"/>
                <a:cs typeface="Arial" panose="020B0604020202020204" pitchFamily="34" charset="0"/>
              </a:rPr>
              <a:t> a </a:t>
            </a:r>
            <a:r>
              <a:rPr lang="de-DE" dirty="0" err="1">
                <a:latin typeface="Arial" panose="020B0604020202020204" pitchFamily="34" charset="0"/>
                <a:cs typeface="Arial" panose="020B0604020202020204" pitchFamily="34" charset="0"/>
              </a:rPr>
              <a:t>detailed</a:t>
            </a:r>
            <a:r>
              <a:rPr lang="de-DE" dirty="0">
                <a:latin typeface="Arial" panose="020B0604020202020204" pitchFamily="34" charset="0"/>
                <a:cs typeface="Arial" panose="020B0604020202020204" pitchFamily="34" charset="0"/>
              </a:rPr>
              <a:t> </a:t>
            </a:r>
            <a:r>
              <a:rPr lang="de-DE" dirty="0" err="1">
                <a:latin typeface="Arial" panose="020B0604020202020204" pitchFamily="34" charset="0"/>
                <a:cs typeface="Arial" panose="020B0604020202020204" pitchFamily="34" charset="0"/>
              </a:rPr>
              <a:t>visualization</a:t>
            </a:r>
            <a:r>
              <a:rPr lang="de-DE" dirty="0">
                <a:latin typeface="Arial" panose="020B0604020202020204" pitchFamily="34" charset="0"/>
                <a:cs typeface="Arial" panose="020B0604020202020204" pitchFamily="34" charset="0"/>
              </a:rPr>
              <a:t> </a:t>
            </a:r>
            <a:r>
              <a:rPr lang="de-DE" dirty="0" err="1">
                <a:latin typeface="Arial" panose="020B0604020202020204" pitchFamily="34" charset="0"/>
                <a:cs typeface="Arial" panose="020B0604020202020204" pitchFamily="34" charset="0"/>
              </a:rPr>
              <a:t>of</a:t>
            </a:r>
            <a:r>
              <a:rPr lang="de-DE" dirty="0">
                <a:latin typeface="Arial" panose="020B0604020202020204" pitchFamily="34" charset="0"/>
                <a:cs typeface="Arial" panose="020B0604020202020204" pitchFamily="34" charset="0"/>
              </a:rPr>
              <a:t> 15 </a:t>
            </a:r>
            <a:r>
              <a:rPr lang="de-DE" dirty="0" err="1">
                <a:latin typeface="Arial" panose="020B0604020202020204" pitchFamily="34" charset="0"/>
                <a:cs typeface="Arial" panose="020B0604020202020204" pitchFamily="34" charset="0"/>
              </a:rPr>
              <a:t>structures</a:t>
            </a:r>
            <a:r>
              <a:rPr lang="de-DE" dirty="0">
                <a:latin typeface="Arial" panose="020B0604020202020204" pitchFamily="34" charset="0"/>
                <a:cs typeface="Arial" panose="020B0604020202020204" pitchFamily="34" charset="0"/>
              </a:rPr>
              <a:t> in a </a:t>
            </a:r>
            <a:r>
              <a:rPr lang="de-DE" dirty="0" err="1">
                <a:latin typeface="Arial" panose="020B0604020202020204" pitchFamily="34" charset="0"/>
                <a:cs typeface="Arial" panose="020B0604020202020204" pitchFamily="34" charset="0"/>
              </a:rPr>
              <a:t>healthy</a:t>
            </a:r>
            <a:r>
              <a:rPr lang="de-DE" dirty="0">
                <a:latin typeface="Arial" panose="020B0604020202020204" pitchFamily="34" charset="0"/>
                <a:cs typeface="Arial" panose="020B0604020202020204" pitchFamily="34" charset="0"/>
              </a:rPr>
              <a:t> </a:t>
            </a:r>
            <a:r>
              <a:rPr lang="de-DE" dirty="0" err="1">
                <a:latin typeface="Arial" panose="020B0604020202020204" pitchFamily="34" charset="0"/>
                <a:cs typeface="Arial" panose="020B0604020202020204" pitchFamily="34" charset="0"/>
              </a:rPr>
              <a:t>eye</a:t>
            </a:r>
            <a:r>
              <a:rPr lang="de-DE" dirty="0">
                <a:latin typeface="Arial" panose="020B0604020202020204" pitchFamily="34" charset="0"/>
                <a:cs typeface="Arial" panose="020B0604020202020204" pitchFamily="34" charset="0"/>
              </a:rPr>
              <a:t>. This </a:t>
            </a:r>
            <a:r>
              <a:rPr lang="de-DE" dirty="0" err="1">
                <a:latin typeface="Arial" panose="020B0604020202020204" pitchFamily="34" charset="0"/>
                <a:cs typeface="Arial" panose="020B0604020202020204" pitchFamily="34" charset="0"/>
              </a:rPr>
              <a:t>includes</a:t>
            </a:r>
            <a:r>
              <a:rPr lang="de-DE" dirty="0">
                <a:latin typeface="Arial" panose="020B0604020202020204" pitchFamily="34" charset="0"/>
                <a:cs typeface="Arial" panose="020B0604020202020204" pitchFamily="34" charset="0"/>
              </a:rPr>
              <a:t> </a:t>
            </a:r>
            <a:r>
              <a:rPr lang="de-DE" dirty="0" err="1">
                <a:latin typeface="Arial" panose="020B0604020202020204" pitchFamily="34" charset="0"/>
                <a:cs typeface="Arial" panose="020B0604020202020204" pitchFamily="34" charset="0"/>
              </a:rPr>
              <a:t>the</a:t>
            </a:r>
            <a:r>
              <a:rPr lang="de-DE" dirty="0">
                <a:latin typeface="Arial" panose="020B0604020202020204" pitchFamily="34" charset="0"/>
                <a:cs typeface="Arial" panose="020B0604020202020204" pitchFamily="34" charset="0"/>
              </a:rPr>
              <a:t> 10 </a:t>
            </a:r>
            <a:r>
              <a:rPr lang="de-DE" dirty="0" err="1">
                <a:latin typeface="Arial" panose="020B0604020202020204" pitchFamily="34" charset="0"/>
                <a:cs typeface="Arial" panose="020B0604020202020204" pitchFamily="34" charset="0"/>
              </a:rPr>
              <a:t>layers</a:t>
            </a:r>
            <a:r>
              <a:rPr lang="de-DE" dirty="0">
                <a:latin typeface="Arial" panose="020B0604020202020204" pitchFamily="34" charset="0"/>
                <a:cs typeface="Arial" panose="020B0604020202020204" pitchFamily="34" charset="0"/>
              </a:rPr>
              <a:t> </a:t>
            </a:r>
            <a:r>
              <a:rPr lang="de-DE" dirty="0" err="1">
                <a:latin typeface="Arial" panose="020B0604020202020204" pitchFamily="34" charset="0"/>
                <a:cs typeface="Arial" panose="020B0604020202020204" pitchFamily="34" charset="0"/>
              </a:rPr>
              <a:t>of</a:t>
            </a:r>
            <a:r>
              <a:rPr lang="de-DE" dirty="0">
                <a:latin typeface="Arial" panose="020B0604020202020204" pitchFamily="34" charset="0"/>
                <a:cs typeface="Arial" panose="020B0604020202020204" pitchFamily="34" charset="0"/>
              </a:rPr>
              <a:t> </a:t>
            </a:r>
            <a:r>
              <a:rPr lang="de-DE" dirty="0" err="1">
                <a:latin typeface="Arial" panose="020B0604020202020204" pitchFamily="34" charset="0"/>
                <a:cs typeface="Arial" panose="020B0604020202020204" pitchFamily="34" charset="0"/>
              </a:rPr>
              <a:t>the</a:t>
            </a:r>
            <a:r>
              <a:rPr lang="de-DE" dirty="0">
                <a:latin typeface="Arial" panose="020B0604020202020204" pitchFamily="34" charset="0"/>
                <a:cs typeface="Arial" panose="020B0604020202020204" pitchFamily="34" charset="0"/>
              </a:rPr>
              <a:t> </a:t>
            </a:r>
            <a:r>
              <a:rPr lang="de-DE" dirty="0" err="1">
                <a:latin typeface="Arial" panose="020B0604020202020204" pitchFamily="34" charset="0"/>
                <a:cs typeface="Arial" panose="020B0604020202020204" pitchFamily="34" charset="0"/>
              </a:rPr>
              <a:t>retina</a:t>
            </a:r>
            <a:r>
              <a:rPr lang="de-DE" dirty="0">
                <a:latin typeface="Arial" panose="020B0604020202020204" pitchFamily="34" charset="0"/>
                <a:cs typeface="Arial" panose="020B0604020202020204" pitchFamily="34" charset="0"/>
              </a:rPr>
              <a:t> (ILM, RNFL, GCL, IPL, INL, OPL, HFL*/ONL, ELM, </a:t>
            </a:r>
            <a:r>
              <a:rPr lang="de-DE" dirty="0" err="1">
                <a:latin typeface="Arial" panose="020B0604020202020204" pitchFamily="34" charset="0"/>
                <a:cs typeface="Arial" panose="020B0604020202020204" pitchFamily="34" charset="0"/>
              </a:rPr>
              <a:t>the</a:t>
            </a:r>
            <a:r>
              <a:rPr lang="de-DE" dirty="0">
                <a:latin typeface="Arial" panose="020B0604020202020204" pitchFamily="34" charset="0"/>
                <a:cs typeface="Arial" panose="020B0604020202020204" pitchFamily="34" charset="0"/>
              </a:rPr>
              <a:t> </a:t>
            </a:r>
            <a:r>
              <a:rPr lang="de-DE" dirty="0" err="1">
                <a:latin typeface="Arial" panose="020B0604020202020204" pitchFamily="34" charset="0"/>
                <a:cs typeface="Arial" panose="020B0604020202020204" pitchFamily="34" charset="0"/>
              </a:rPr>
              <a:t>layer</a:t>
            </a:r>
            <a:r>
              <a:rPr lang="de-DE" dirty="0">
                <a:latin typeface="Arial" panose="020B0604020202020204" pitchFamily="34" charset="0"/>
                <a:cs typeface="Arial" panose="020B0604020202020204" pitchFamily="34" charset="0"/>
              </a:rPr>
              <a:t> </a:t>
            </a:r>
            <a:r>
              <a:rPr lang="de-DE" dirty="0" err="1">
                <a:latin typeface="Arial" panose="020B0604020202020204" pitchFamily="34" charset="0"/>
                <a:cs typeface="Arial" panose="020B0604020202020204" pitchFamily="34" charset="0"/>
              </a:rPr>
              <a:t>of</a:t>
            </a:r>
            <a:r>
              <a:rPr lang="de-DE" dirty="0">
                <a:latin typeface="Arial" panose="020B0604020202020204" pitchFamily="34" charset="0"/>
                <a:cs typeface="Arial" panose="020B0604020202020204" pitchFamily="34" charset="0"/>
              </a:rPr>
              <a:t> </a:t>
            </a:r>
            <a:r>
              <a:rPr lang="de-DE" dirty="0" err="1">
                <a:latin typeface="Arial" panose="020B0604020202020204" pitchFamily="34" charset="0"/>
                <a:cs typeface="Arial" panose="020B0604020202020204" pitchFamily="34" charset="0"/>
              </a:rPr>
              <a:t>inner</a:t>
            </a:r>
            <a:r>
              <a:rPr lang="de-DE" dirty="0">
                <a:latin typeface="Arial" panose="020B0604020202020204" pitchFamily="34" charset="0"/>
                <a:cs typeface="Arial" panose="020B0604020202020204" pitchFamily="34" charset="0"/>
              </a:rPr>
              <a:t> and </a:t>
            </a:r>
            <a:r>
              <a:rPr lang="de-DE" dirty="0" err="1">
                <a:latin typeface="Arial" panose="020B0604020202020204" pitchFamily="34" charset="0"/>
                <a:cs typeface="Arial" panose="020B0604020202020204" pitchFamily="34" charset="0"/>
              </a:rPr>
              <a:t>outer</a:t>
            </a:r>
            <a:r>
              <a:rPr lang="de-DE" dirty="0">
                <a:latin typeface="Arial" panose="020B0604020202020204" pitchFamily="34" charset="0"/>
                <a:cs typeface="Arial" panose="020B0604020202020204" pitchFamily="34" charset="0"/>
              </a:rPr>
              <a:t> </a:t>
            </a:r>
            <a:r>
              <a:rPr lang="de-DE" dirty="0" err="1">
                <a:latin typeface="Arial" panose="020B0604020202020204" pitchFamily="34" charset="0"/>
                <a:cs typeface="Arial" panose="020B0604020202020204" pitchFamily="34" charset="0"/>
              </a:rPr>
              <a:t>segment</a:t>
            </a:r>
            <a:r>
              <a:rPr lang="de-DE" dirty="0">
                <a:latin typeface="Arial" panose="020B0604020202020204" pitchFamily="34" charset="0"/>
                <a:cs typeface="Arial" panose="020B0604020202020204" pitchFamily="34" charset="0"/>
              </a:rPr>
              <a:t> </a:t>
            </a:r>
            <a:r>
              <a:rPr lang="de-DE" dirty="0" err="1">
                <a:latin typeface="Arial" panose="020B0604020202020204" pitchFamily="34" charset="0"/>
                <a:cs typeface="Arial" panose="020B0604020202020204" pitchFamily="34" charset="0"/>
              </a:rPr>
              <a:t>of</a:t>
            </a:r>
            <a:r>
              <a:rPr lang="de-DE" dirty="0">
                <a:latin typeface="Arial" panose="020B0604020202020204" pitchFamily="34" charset="0"/>
                <a:cs typeface="Arial" panose="020B0604020202020204" pitchFamily="34" charset="0"/>
              </a:rPr>
              <a:t> </a:t>
            </a:r>
            <a:r>
              <a:rPr lang="de-DE" dirty="0" err="1">
                <a:latin typeface="Arial" panose="020B0604020202020204" pitchFamily="34" charset="0"/>
                <a:cs typeface="Arial" panose="020B0604020202020204" pitchFamily="34" charset="0"/>
              </a:rPr>
              <a:t>photoreceptors</a:t>
            </a:r>
            <a:r>
              <a:rPr lang="de-DE" dirty="0">
                <a:latin typeface="Arial" panose="020B0604020202020204" pitchFamily="34" charset="0"/>
                <a:cs typeface="Arial" panose="020B0604020202020204" pitchFamily="34" charset="0"/>
              </a:rPr>
              <a:t> and </a:t>
            </a:r>
            <a:r>
              <a:rPr lang="de-DE" dirty="0" err="1">
                <a:latin typeface="Arial" panose="020B0604020202020204" pitchFamily="34" charset="0"/>
                <a:cs typeface="Arial" panose="020B0604020202020204" pitchFamily="34" charset="0"/>
              </a:rPr>
              <a:t>the</a:t>
            </a:r>
            <a:r>
              <a:rPr lang="de-DE" dirty="0">
                <a:latin typeface="Arial" panose="020B0604020202020204" pitchFamily="34" charset="0"/>
                <a:cs typeface="Arial" panose="020B0604020202020204" pitchFamily="34" charset="0"/>
              </a:rPr>
              <a:t> RPE) plus </a:t>
            </a:r>
            <a:r>
              <a:rPr lang="de-DE" dirty="0" err="1">
                <a:latin typeface="Arial" panose="020B0604020202020204" pitchFamily="34" charset="0"/>
                <a:cs typeface="Arial" panose="020B0604020202020204" pitchFamily="34" charset="0"/>
              </a:rPr>
              <a:t>the</a:t>
            </a:r>
            <a:r>
              <a:rPr lang="de-DE" dirty="0">
                <a:latin typeface="Arial" panose="020B0604020202020204" pitchFamily="34" charset="0"/>
                <a:cs typeface="Arial" panose="020B0604020202020204" pitchFamily="34" charset="0"/>
              </a:rPr>
              <a:t> </a:t>
            </a:r>
            <a:r>
              <a:rPr lang="de-DE" dirty="0" err="1">
                <a:latin typeface="Arial" panose="020B0604020202020204" pitchFamily="34" charset="0"/>
                <a:cs typeface="Arial" panose="020B0604020202020204" pitchFamily="34" charset="0"/>
              </a:rPr>
              <a:t>myoid</a:t>
            </a:r>
            <a:r>
              <a:rPr lang="de-DE" dirty="0">
                <a:latin typeface="Arial" panose="020B0604020202020204" pitchFamily="34" charset="0"/>
                <a:cs typeface="Arial" panose="020B0604020202020204" pitchFamily="34" charset="0"/>
              </a:rPr>
              <a:t> </a:t>
            </a:r>
            <a:r>
              <a:rPr lang="de-DE" dirty="0" err="1">
                <a:latin typeface="Arial" panose="020B0604020202020204" pitchFamily="34" charset="0"/>
                <a:cs typeface="Arial" panose="020B0604020202020204" pitchFamily="34" charset="0"/>
              </a:rPr>
              <a:t>zone</a:t>
            </a:r>
            <a:r>
              <a:rPr lang="de-DE" dirty="0">
                <a:latin typeface="Arial" panose="020B0604020202020204" pitchFamily="34" charset="0"/>
                <a:cs typeface="Arial" panose="020B0604020202020204" pitchFamily="34" charset="0"/>
              </a:rPr>
              <a:t>, </a:t>
            </a:r>
            <a:r>
              <a:rPr lang="de-DE" dirty="0" err="1">
                <a:latin typeface="Arial" panose="020B0604020202020204" pitchFamily="34" charset="0"/>
                <a:cs typeface="Arial" panose="020B0604020202020204" pitchFamily="34" charset="0"/>
              </a:rPr>
              <a:t>the</a:t>
            </a:r>
            <a:r>
              <a:rPr lang="de-DE" dirty="0">
                <a:latin typeface="Arial" panose="020B0604020202020204" pitchFamily="34" charset="0"/>
                <a:cs typeface="Arial" panose="020B0604020202020204" pitchFamily="34" charset="0"/>
              </a:rPr>
              <a:t> ellipsoid </a:t>
            </a:r>
            <a:r>
              <a:rPr lang="de-DE" dirty="0" err="1">
                <a:latin typeface="Arial" panose="020B0604020202020204" pitchFamily="34" charset="0"/>
                <a:cs typeface="Arial" panose="020B0604020202020204" pitchFamily="34" charset="0"/>
              </a:rPr>
              <a:t>zone</a:t>
            </a:r>
            <a:r>
              <a:rPr lang="de-DE" dirty="0">
                <a:latin typeface="Arial" panose="020B0604020202020204" pitchFamily="34" charset="0"/>
                <a:cs typeface="Arial" panose="020B0604020202020204" pitchFamily="34" charset="0"/>
              </a:rPr>
              <a:t>, </a:t>
            </a:r>
            <a:r>
              <a:rPr lang="de-DE" dirty="0" err="1">
                <a:latin typeface="Arial" panose="020B0604020202020204" pitchFamily="34" charset="0"/>
                <a:cs typeface="Arial" panose="020B0604020202020204" pitchFamily="34" charset="0"/>
              </a:rPr>
              <a:t>the</a:t>
            </a:r>
            <a:r>
              <a:rPr lang="de-DE" dirty="0">
                <a:latin typeface="Arial" panose="020B0604020202020204" pitchFamily="34" charset="0"/>
                <a:cs typeface="Arial" panose="020B0604020202020204" pitchFamily="34" charset="0"/>
              </a:rPr>
              <a:t> </a:t>
            </a:r>
            <a:r>
              <a:rPr lang="de-DE" dirty="0" err="1">
                <a:latin typeface="Arial" panose="020B0604020202020204" pitchFamily="34" charset="0"/>
                <a:cs typeface="Arial" panose="020B0604020202020204" pitchFamily="34" charset="0"/>
              </a:rPr>
              <a:t>interdigitation</a:t>
            </a:r>
            <a:r>
              <a:rPr lang="de-DE" dirty="0">
                <a:latin typeface="Arial" panose="020B0604020202020204" pitchFamily="34" charset="0"/>
                <a:cs typeface="Arial" panose="020B0604020202020204" pitchFamily="34" charset="0"/>
              </a:rPr>
              <a:t> </a:t>
            </a:r>
            <a:r>
              <a:rPr lang="de-DE" dirty="0" err="1">
                <a:latin typeface="Arial" panose="020B0604020202020204" pitchFamily="34" charset="0"/>
                <a:cs typeface="Arial" panose="020B0604020202020204" pitchFamily="34" charset="0"/>
              </a:rPr>
              <a:t>zone</a:t>
            </a:r>
            <a:r>
              <a:rPr lang="de-DE" dirty="0">
                <a:latin typeface="Arial" panose="020B0604020202020204" pitchFamily="34" charset="0"/>
                <a:cs typeface="Arial" panose="020B0604020202020204" pitchFamily="34" charset="0"/>
              </a:rPr>
              <a:t>, </a:t>
            </a:r>
            <a:r>
              <a:rPr lang="de-DE" dirty="0" err="1">
                <a:latin typeface="Arial" panose="020B0604020202020204" pitchFamily="34" charset="0"/>
                <a:cs typeface="Arial" panose="020B0604020202020204" pitchFamily="34" charset="0"/>
              </a:rPr>
              <a:t>Bruch’s</a:t>
            </a:r>
            <a:r>
              <a:rPr lang="de-DE" dirty="0">
                <a:latin typeface="Arial" panose="020B0604020202020204" pitchFamily="34" charset="0"/>
                <a:cs typeface="Arial" panose="020B0604020202020204" pitchFamily="34" charset="0"/>
              </a:rPr>
              <a:t> </a:t>
            </a:r>
            <a:r>
              <a:rPr lang="de-DE" dirty="0" err="1">
                <a:latin typeface="Arial" panose="020B0604020202020204" pitchFamily="34" charset="0"/>
                <a:cs typeface="Arial" panose="020B0604020202020204" pitchFamily="34" charset="0"/>
              </a:rPr>
              <a:t>membrane</a:t>
            </a:r>
            <a:r>
              <a:rPr lang="de-DE" dirty="0">
                <a:latin typeface="Arial" panose="020B0604020202020204" pitchFamily="34" charset="0"/>
                <a:cs typeface="Arial" panose="020B0604020202020204" pitchFamily="34" charset="0"/>
              </a:rPr>
              <a:t>, </a:t>
            </a:r>
            <a:r>
              <a:rPr lang="de-DE" dirty="0" err="1">
                <a:latin typeface="Arial" panose="020B0604020202020204" pitchFamily="34" charset="0"/>
                <a:cs typeface="Arial" panose="020B0604020202020204" pitchFamily="34" charset="0"/>
              </a:rPr>
              <a:t>choriocapillaris</a:t>
            </a:r>
            <a:r>
              <a:rPr lang="de-DE" dirty="0">
                <a:latin typeface="Arial" panose="020B0604020202020204" pitchFamily="34" charset="0"/>
                <a:cs typeface="Arial" panose="020B0604020202020204" pitchFamily="34" charset="0"/>
              </a:rPr>
              <a:t> </a:t>
            </a:r>
            <a:r>
              <a:rPr lang="de-DE" dirty="0" err="1">
                <a:latin typeface="Arial" panose="020B0604020202020204" pitchFamily="34" charset="0"/>
                <a:cs typeface="Arial" panose="020B0604020202020204" pitchFamily="34" charset="0"/>
              </a:rPr>
              <a:t>as</a:t>
            </a:r>
            <a:r>
              <a:rPr lang="de-DE" dirty="0">
                <a:latin typeface="Arial" panose="020B0604020202020204" pitchFamily="34" charset="0"/>
                <a:cs typeface="Arial" panose="020B0604020202020204" pitchFamily="34" charset="0"/>
              </a:rPr>
              <a:t> </a:t>
            </a:r>
            <a:r>
              <a:rPr lang="de-DE" dirty="0" err="1">
                <a:latin typeface="Arial" panose="020B0604020202020204" pitchFamily="34" charset="0"/>
                <a:cs typeface="Arial" panose="020B0604020202020204" pitchFamily="34" charset="0"/>
              </a:rPr>
              <a:t>well</a:t>
            </a:r>
            <a:r>
              <a:rPr lang="de-DE" dirty="0">
                <a:latin typeface="Arial" panose="020B0604020202020204" pitchFamily="34" charset="0"/>
                <a:cs typeface="Arial" panose="020B0604020202020204" pitchFamily="34" charset="0"/>
              </a:rPr>
              <a:t> </a:t>
            </a:r>
            <a:r>
              <a:rPr lang="de-DE" dirty="0" err="1">
                <a:latin typeface="Arial" panose="020B0604020202020204" pitchFamily="34" charset="0"/>
                <a:cs typeface="Arial" panose="020B0604020202020204" pitchFamily="34" charset="0"/>
              </a:rPr>
              <a:t>as</a:t>
            </a:r>
            <a:r>
              <a:rPr lang="de-DE" dirty="0">
                <a:latin typeface="Arial" panose="020B0604020202020204" pitchFamily="34" charset="0"/>
                <a:cs typeface="Arial" panose="020B0604020202020204" pitchFamily="34" charset="0"/>
              </a:rPr>
              <a:t> medium and large </a:t>
            </a:r>
            <a:r>
              <a:rPr lang="de-DE" dirty="0" err="1">
                <a:latin typeface="Arial" panose="020B0604020202020204" pitchFamily="34" charset="0"/>
                <a:cs typeface="Arial" panose="020B0604020202020204" pitchFamily="34" charset="0"/>
              </a:rPr>
              <a:t>choroidal</a:t>
            </a:r>
            <a:r>
              <a:rPr lang="de-DE" dirty="0">
                <a:latin typeface="Arial" panose="020B0604020202020204" pitchFamily="34" charset="0"/>
                <a:cs typeface="Arial" panose="020B0604020202020204" pitchFamily="34" charset="0"/>
              </a:rPr>
              <a:t> </a:t>
            </a:r>
            <a:r>
              <a:rPr lang="de-DE" dirty="0" err="1">
                <a:latin typeface="Arial" panose="020B0604020202020204" pitchFamily="34" charset="0"/>
                <a:cs typeface="Arial" panose="020B0604020202020204" pitchFamily="34" charset="0"/>
              </a:rPr>
              <a:t>vessels</a:t>
            </a:r>
            <a:r>
              <a:rPr lang="de-DE" dirty="0">
                <a:latin typeface="Arial" panose="020B0604020202020204" pitchFamily="34" charset="0"/>
                <a:cs typeface="Arial" panose="020B0604020202020204" pitchFamily="34" charset="0"/>
              </a:rPr>
              <a:t>. </a:t>
            </a:r>
            <a:br>
              <a:rPr lang="de-DE" dirty="0">
                <a:latin typeface="Arial" panose="020B0604020202020204" pitchFamily="34" charset="0"/>
                <a:cs typeface="Arial" panose="020B0604020202020204" pitchFamily="34" charset="0"/>
              </a:rPr>
            </a:br>
            <a:r>
              <a:rPr lang="de-DE" sz="1000" dirty="0">
                <a:latin typeface="Arial" panose="020B0604020202020204" pitchFamily="34" charset="0"/>
                <a:cs typeface="Arial" panose="020B0604020202020204" pitchFamily="34" charset="0"/>
              </a:rPr>
              <a:t>*HFL </a:t>
            </a:r>
            <a:r>
              <a:rPr lang="de-DE" sz="1000" dirty="0" err="1">
                <a:latin typeface="Arial" panose="020B0604020202020204" pitchFamily="34" charset="0"/>
                <a:cs typeface="Arial" panose="020B0604020202020204" pitchFamily="34" charset="0"/>
              </a:rPr>
              <a:t>belongs</a:t>
            </a:r>
            <a:r>
              <a:rPr lang="de-DE" sz="1000" dirty="0">
                <a:latin typeface="Arial" panose="020B0604020202020204" pitchFamily="34" charset="0"/>
                <a:cs typeface="Arial" panose="020B0604020202020204" pitchFamily="34" charset="0"/>
              </a:rPr>
              <a:t> </a:t>
            </a:r>
            <a:r>
              <a:rPr lang="de-DE" sz="1000" dirty="0" err="1">
                <a:latin typeface="Arial" panose="020B0604020202020204" pitchFamily="34" charset="0"/>
                <a:cs typeface="Arial" panose="020B0604020202020204" pitchFamily="34" charset="0"/>
              </a:rPr>
              <a:t>anatomically</a:t>
            </a:r>
            <a:r>
              <a:rPr lang="de-DE" sz="1000" dirty="0">
                <a:latin typeface="Arial" panose="020B0604020202020204" pitchFamily="34" charset="0"/>
                <a:cs typeface="Arial" panose="020B0604020202020204" pitchFamily="34" charset="0"/>
              </a:rPr>
              <a:t> to </a:t>
            </a:r>
            <a:r>
              <a:rPr lang="de-DE" sz="1000" dirty="0" err="1">
                <a:latin typeface="Arial" panose="020B0604020202020204" pitchFamily="34" charset="0"/>
                <a:cs typeface="Arial" panose="020B0604020202020204" pitchFamily="34" charset="0"/>
              </a:rPr>
              <a:t>the</a:t>
            </a:r>
            <a:r>
              <a:rPr lang="de-DE" sz="1000" dirty="0">
                <a:latin typeface="Arial" panose="020B0604020202020204" pitchFamily="34" charset="0"/>
                <a:cs typeface="Arial" panose="020B0604020202020204" pitchFamily="34" charset="0"/>
              </a:rPr>
              <a:t> OPL, but </a:t>
            </a:r>
            <a:r>
              <a:rPr lang="de-DE" sz="1000" dirty="0" err="1">
                <a:latin typeface="Arial" panose="020B0604020202020204" pitchFamily="34" charset="0"/>
                <a:cs typeface="Arial" panose="020B0604020202020204" pitchFamily="34" charset="0"/>
              </a:rPr>
              <a:t>seems</a:t>
            </a:r>
            <a:r>
              <a:rPr lang="de-DE" sz="1000" dirty="0">
                <a:latin typeface="Arial" panose="020B0604020202020204" pitchFamily="34" charset="0"/>
                <a:cs typeface="Arial" panose="020B0604020202020204" pitchFamily="34" charset="0"/>
              </a:rPr>
              <a:t> to </a:t>
            </a:r>
            <a:r>
              <a:rPr lang="de-DE" sz="1000" dirty="0" err="1">
                <a:latin typeface="Arial" panose="020B0604020202020204" pitchFamily="34" charset="0"/>
                <a:cs typeface="Arial" panose="020B0604020202020204" pitchFamily="34" charset="0"/>
              </a:rPr>
              <a:t>be</a:t>
            </a:r>
            <a:r>
              <a:rPr lang="de-DE" sz="1000" dirty="0">
                <a:latin typeface="Arial" panose="020B0604020202020204" pitchFamily="34" charset="0"/>
                <a:cs typeface="Arial" panose="020B0604020202020204" pitchFamily="34" charset="0"/>
              </a:rPr>
              <a:t> a </a:t>
            </a:r>
            <a:r>
              <a:rPr lang="de-DE" sz="1000" dirty="0" err="1">
                <a:latin typeface="Arial" panose="020B0604020202020204" pitchFamily="34" charset="0"/>
                <a:cs typeface="Arial" panose="020B0604020202020204" pitchFamily="34" charset="0"/>
              </a:rPr>
              <a:t>part</a:t>
            </a:r>
            <a:r>
              <a:rPr lang="de-DE" sz="1000" dirty="0">
                <a:latin typeface="Arial" panose="020B0604020202020204" pitchFamily="34" charset="0"/>
                <a:cs typeface="Arial" panose="020B0604020202020204" pitchFamily="34" charset="0"/>
              </a:rPr>
              <a:t> </a:t>
            </a:r>
            <a:r>
              <a:rPr lang="de-DE" sz="1000" dirty="0" err="1">
                <a:latin typeface="Arial" panose="020B0604020202020204" pitchFamily="34" charset="0"/>
                <a:cs typeface="Arial" panose="020B0604020202020204" pitchFamily="34" charset="0"/>
              </a:rPr>
              <a:t>of</a:t>
            </a:r>
            <a:r>
              <a:rPr lang="de-DE" sz="1000" dirty="0">
                <a:latin typeface="Arial" panose="020B0604020202020204" pitchFamily="34" charset="0"/>
                <a:cs typeface="Arial" panose="020B0604020202020204" pitchFamily="34" charset="0"/>
              </a:rPr>
              <a:t> </a:t>
            </a:r>
            <a:r>
              <a:rPr lang="de-DE" sz="1000" dirty="0" err="1">
                <a:latin typeface="Arial" panose="020B0604020202020204" pitchFamily="34" charset="0"/>
                <a:cs typeface="Arial" panose="020B0604020202020204" pitchFamily="34" charset="0"/>
              </a:rPr>
              <a:t>the</a:t>
            </a:r>
            <a:r>
              <a:rPr lang="de-DE" sz="1000" dirty="0">
                <a:latin typeface="Arial" panose="020B0604020202020204" pitchFamily="34" charset="0"/>
                <a:cs typeface="Arial" panose="020B0604020202020204" pitchFamily="34" charset="0"/>
              </a:rPr>
              <a:t> ONL in OCT. </a:t>
            </a:r>
            <a:r>
              <a:rPr lang="de-DE" sz="1000" dirty="0" err="1">
                <a:latin typeface="Arial" panose="020B0604020202020204" pitchFamily="34" charset="0"/>
                <a:cs typeface="Arial" panose="020B0604020202020204" pitchFamily="34" charset="0"/>
              </a:rPr>
              <a:t>It</a:t>
            </a:r>
            <a:r>
              <a:rPr lang="de-DE" sz="1000" dirty="0">
                <a:latin typeface="Arial" panose="020B0604020202020204" pitchFamily="34" charset="0"/>
                <a:cs typeface="Arial" panose="020B0604020202020204" pitchFamily="34" charset="0"/>
              </a:rPr>
              <a:t> </a:t>
            </a:r>
            <a:r>
              <a:rPr lang="de-DE" sz="1000" dirty="0" err="1">
                <a:latin typeface="Arial" panose="020B0604020202020204" pitchFamily="34" charset="0"/>
                <a:cs typeface="Arial" panose="020B0604020202020204" pitchFamily="34" charset="0"/>
              </a:rPr>
              <a:t>is</a:t>
            </a:r>
            <a:r>
              <a:rPr lang="de-DE" sz="1000" dirty="0">
                <a:latin typeface="Arial" panose="020B0604020202020204" pitchFamily="34" charset="0"/>
                <a:cs typeface="Arial" panose="020B0604020202020204" pitchFamily="34" charset="0"/>
              </a:rPr>
              <a:t> not </a:t>
            </a:r>
            <a:r>
              <a:rPr lang="de-DE" sz="1000" dirty="0" err="1">
                <a:latin typeface="Arial" panose="020B0604020202020204" pitchFamily="34" charset="0"/>
                <a:cs typeface="Arial" panose="020B0604020202020204" pitchFamily="34" charset="0"/>
              </a:rPr>
              <a:t>always</a:t>
            </a:r>
            <a:r>
              <a:rPr lang="de-DE" sz="1000" dirty="0">
                <a:latin typeface="Arial" panose="020B0604020202020204" pitchFamily="34" charset="0"/>
                <a:cs typeface="Arial" panose="020B0604020202020204" pitchFamily="34" charset="0"/>
              </a:rPr>
              <a:t> </a:t>
            </a:r>
            <a:r>
              <a:rPr lang="de-DE" sz="1000" dirty="0" err="1">
                <a:latin typeface="Arial" panose="020B0604020202020204" pitchFamily="34" charset="0"/>
                <a:cs typeface="Arial" panose="020B0604020202020204" pitchFamily="34" charset="0"/>
              </a:rPr>
              <a:t>distinguishable</a:t>
            </a:r>
            <a:r>
              <a:rPr lang="de-DE" sz="1000" dirty="0">
                <a:latin typeface="Arial" panose="020B0604020202020204" pitchFamily="34" charset="0"/>
                <a:cs typeface="Arial" panose="020B0604020202020204" pitchFamily="34" charset="0"/>
              </a:rPr>
              <a:t>. </a:t>
            </a:r>
            <a:endParaRPr lang="de-DE" dirty="0">
              <a:latin typeface="Arial" panose="020B0604020202020204" pitchFamily="34" charset="0"/>
              <a:cs typeface="Arial" panose="020B0604020202020204" pitchFamily="34" charset="0"/>
            </a:endParaRPr>
          </a:p>
          <a:p>
            <a:endParaRPr lang="de-DE" dirty="0">
              <a:latin typeface="Arial" panose="020B0604020202020204" pitchFamily="34" charset="0"/>
              <a:cs typeface="Arial" panose="020B0604020202020204" pitchFamily="34" charset="0"/>
            </a:endParaRPr>
          </a:p>
          <a:p>
            <a:r>
              <a:rPr lang="de-DE" sz="1050" dirty="0">
                <a:latin typeface="Arial" panose="020B0604020202020204" pitchFamily="34" charset="0"/>
                <a:cs typeface="Arial" panose="020B0604020202020204" pitchFamily="34" charset="0"/>
              </a:rPr>
              <a:t>1 Internal </a:t>
            </a:r>
            <a:r>
              <a:rPr lang="de-DE" sz="1050" dirty="0" err="1">
                <a:latin typeface="Arial" panose="020B0604020202020204" pitchFamily="34" charset="0"/>
                <a:cs typeface="Arial" panose="020B0604020202020204" pitchFamily="34" charset="0"/>
              </a:rPr>
              <a:t>Limiting</a:t>
            </a:r>
            <a:r>
              <a:rPr lang="de-DE" sz="1050" dirty="0">
                <a:latin typeface="Arial" panose="020B0604020202020204" pitchFamily="34" charset="0"/>
                <a:cs typeface="Arial" panose="020B0604020202020204" pitchFamily="34" charset="0"/>
              </a:rPr>
              <a:t> Membrane</a:t>
            </a:r>
          </a:p>
          <a:p>
            <a:r>
              <a:rPr lang="de-DE" sz="1050" dirty="0">
                <a:latin typeface="Arial" panose="020B0604020202020204" pitchFamily="34" charset="0"/>
                <a:cs typeface="Arial" panose="020B0604020202020204" pitchFamily="34" charset="0"/>
              </a:rPr>
              <a:t>2 Retinal Nerve Fiber Layer</a:t>
            </a:r>
          </a:p>
          <a:p>
            <a:r>
              <a:rPr lang="de-DE" sz="1050" dirty="0">
                <a:latin typeface="Arial" panose="020B0604020202020204" pitchFamily="34" charset="0"/>
                <a:cs typeface="Arial" panose="020B0604020202020204" pitchFamily="34" charset="0"/>
              </a:rPr>
              <a:t>3 Ganglion </a:t>
            </a:r>
            <a:r>
              <a:rPr lang="de-DE" sz="1050" dirty="0" err="1">
                <a:latin typeface="Arial" panose="020B0604020202020204" pitchFamily="34" charset="0"/>
                <a:cs typeface="Arial" panose="020B0604020202020204" pitchFamily="34" charset="0"/>
              </a:rPr>
              <a:t>Cell</a:t>
            </a:r>
            <a:r>
              <a:rPr lang="de-DE" sz="1050" dirty="0">
                <a:latin typeface="Arial" panose="020B0604020202020204" pitchFamily="34" charset="0"/>
                <a:cs typeface="Arial" panose="020B0604020202020204" pitchFamily="34" charset="0"/>
              </a:rPr>
              <a:t> Layer</a:t>
            </a:r>
          </a:p>
          <a:p>
            <a:r>
              <a:rPr lang="de-DE" sz="1050" dirty="0">
                <a:latin typeface="Arial" panose="020B0604020202020204" pitchFamily="34" charset="0"/>
                <a:cs typeface="Arial" panose="020B0604020202020204" pitchFamily="34" charset="0"/>
              </a:rPr>
              <a:t>4 </a:t>
            </a:r>
            <a:r>
              <a:rPr lang="de-DE" sz="1050" dirty="0" err="1">
                <a:latin typeface="Arial" panose="020B0604020202020204" pitchFamily="34" charset="0"/>
                <a:cs typeface="Arial" panose="020B0604020202020204" pitchFamily="34" charset="0"/>
              </a:rPr>
              <a:t>Inner</a:t>
            </a:r>
            <a:r>
              <a:rPr lang="de-DE" sz="1050" dirty="0">
                <a:latin typeface="Arial" panose="020B0604020202020204" pitchFamily="34" charset="0"/>
                <a:cs typeface="Arial" panose="020B0604020202020204" pitchFamily="34" charset="0"/>
              </a:rPr>
              <a:t> Plexiform Layer</a:t>
            </a:r>
          </a:p>
          <a:p>
            <a:r>
              <a:rPr lang="de-DE" sz="1050" dirty="0">
                <a:latin typeface="Arial" panose="020B0604020202020204" pitchFamily="34" charset="0"/>
                <a:cs typeface="Arial" panose="020B0604020202020204" pitchFamily="34" charset="0"/>
              </a:rPr>
              <a:t>5 </a:t>
            </a:r>
            <a:r>
              <a:rPr lang="de-DE" sz="1050" dirty="0" err="1">
                <a:latin typeface="Arial" panose="020B0604020202020204" pitchFamily="34" charset="0"/>
                <a:cs typeface="Arial" panose="020B0604020202020204" pitchFamily="34" charset="0"/>
              </a:rPr>
              <a:t>Inner</a:t>
            </a:r>
            <a:r>
              <a:rPr lang="de-DE" sz="1050" dirty="0">
                <a:latin typeface="Arial" panose="020B0604020202020204" pitchFamily="34" charset="0"/>
                <a:cs typeface="Arial" panose="020B0604020202020204" pitchFamily="34" charset="0"/>
              </a:rPr>
              <a:t> </a:t>
            </a:r>
            <a:r>
              <a:rPr lang="de-DE" sz="1050" dirty="0" err="1">
                <a:latin typeface="Arial" panose="020B0604020202020204" pitchFamily="34" charset="0"/>
                <a:cs typeface="Arial" panose="020B0604020202020204" pitchFamily="34" charset="0"/>
              </a:rPr>
              <a:t>Nuclear</a:t>
            </a:r>
            <a:r>
              <a:rPr lang="de-DE" sz="1050" dirty="0">
                <a:latin typeface="Arial" panose="020B0604020202020204" pitchFamily="34" charset="0"/>
                <a:cs typeface="Arial" panose="020B0604020202020204" pitchFamily="34" charset="0"/>
              </a:rPr>
              <a:t> Layer</a:t>
            </a:r>
          </a:p>
          <a:p>
            <a:r>
              <a:rPr lang="de-DE" sz="1050" dirty="0">
                <a:latin typeface="Arial" panose="020B0604020202020204" pitchFamily="34" charset="0"/>
                <a:cs typeface="Arial" panose="020B0604020202020204" pitchFamily="34" charset="0"/>
              </a:rPr>
              <a:t>6 Outer Plexiform Layer</a:t>
            </a:r>
          </a:p>
          <a:p>
            <a:r>
              <a:rPr lang="de-DE" sz="1050" dirty="0">
                <a:latin typeface="Arial" panose="020B0604020202020204" pitchFamily="34" charset="0"/>
                <a:cs typeface="Arial" panose="020B0604020202020204" pitchFamily="34" charset="0"/>
              </a:rPr>
              <a:t>7 Henle Fiber Layer</a:t>
            </a:r>
          </a:p>
          <a:p>
            <a:r>
              <a:rPr lang="de-DE" sz="1050" dirty="0">
                <a:latin typeface="Arial" panose="020B0604020202020204" pitchFamily="34" charset="0"/>
                <a:cs typeface="Arial" panose="020B0604020202020204" pitchFamily="34" charset="0"/>
              </a:rPr>
              <a:t>8 Outer </a:t>
            </a:r>
            <a:r>
              <a:rPr lang="de-DE" sz="1050" dirty="0" err="1">
                <a:latin typeface="Arial" panose="020B0604020202020204" pitchFamily="34" charset="0"/>
                <a:cs typeface="Arial" panose="020B0604020202020204" pitchFamily="34" charset="0"/>
              </a:rPr>
              <a:t>Nuclear</a:t>
            </a:r>
            <a:r>
              <a:rPr lang="de-DE" sz="1050" dirty="0">
                <a:latin typeface="Arial" panose="020B0604020202020204" pitchFamily="34" charset="0"/>
                <a:cs typeface="Arial" panose="020B0604020202020204" pitchFamily="34" charset="0"/>
              </a:rPr>
              <a:t> Layer</a:t>
            </a:r>
          </a:p>
          <a:p>
            <a:r>
              <a:rPr lang="de-DE" sz="1050" dirty="0">
                <a:latin typeface="Arial" panose="020B0604020202020204" pitchFamily="34" charset="0"/>
                <a:cs typeface="Arial" panose="020B0604020202020204" pitchFamily="34" charset="0"/>
              </a:rPr>
              <a:t>9 External </a:t>
            </a:r>
            <a:r>
              <a:rPr lang="de-DE" sz="1050" dirty="0" err="1">
                <a:latin typeface="Arial" panose="020B0604020202020204" pitchFamily="34" charset="0"/>
                <a:cs typeface="Arial" panose="020B0604020202020204" pitchFamily="34" charset="0"/>
              </a:rPr>
              <a:t>Limiting</a:t>
            </a:r>
            <a:r>
              <a:rPr lang="de-DE" sz="1050" dirty="0">
                <a:latin typeface="Arial" panose="020B0604020202020204" pitchFamily="34" charset="0"/>
                <a:cs typeface="Arial" panose="020B0604020202020204" pitchFamily="34" charset="0"/>
              </a:rPr>
              <a:t> Membrane</a:t>
            </a:r>
          </a:p>
          <a:p>
            <a:r>
              <a:rPr lang="de-DE" sz="1050" dirty="0">
                <a:latin typeface="Arial" panose="020B0604020202020204" pitchFamily="34" charset="0"/>
                <a:cs typeface="Arial" panose="020B0604020202020204" pitchFamily="34" charset="0"/>
              </a:rPr>
              <a:t>10 </a:t>
            </a:r>
            <a:r>
              <a:rPr lang="de-DE" sz="1050" dirty="0" err="1">
                <a:latin typeface="Arial" panose="020B0604020202020204" pitchFamily="34" charset="0"/>
                <a:cs typeface="Arial" panose="020B0604020202020204" pitchFamily="34" charset="0"/>
              </a:rPr>
              <a:t>Myoid</a:t>
            </a:r>
            <a:r>
              <a:rPr lang="de-DE" sz="1050" dirty="0">
                <a:latin typeface="Arial" panose="020B0604020202020204" pitchFamily="34" charset="0"/>
                <a:cs typeface="Arial" panose="020B0604020202020204" pitchFamily="34" charset="0"/>
              </a:rPr>
              <a:t> Zone                              </a:t>
            </a:r>
          </a:p>
          <a:p>
            <a:r>
              <a:rPr lang="de-DE" sz="1050" dirty="0">
                <a:latin typeface="Arial" panose="020B0604020202020204" pitchFamily="34" charset="0"/>
                <a:cs typeface="Arial" panose="020B0604020202020204" pitchFamily="34" charset="0"/>
              </a:rPr>
              <a:t>11 Ellipsoid Zone                        Layer </a:t>
            </a:r>
            <a:r>
              <a:rPr lang="de-DE" sz="1050" dirty="0" err="1">
                <a:latin typeface="Arial" panose="020B0604020202020204" pitchFamily="34" charset="0"/>
                <a:cs typeface="Arial" panose="020B0604020202020204" pitchFamily="34" charset="0"/>
              </a:rPr>
              <a:t>of</a:t>
            </a:r>
            <a:r>
              <a:rPr lang="de-DE" sz="1050" dirty="0">
                <a:latin typeface="Arial" panose="020B0604020202020204" pitchFamily="34" charset="0"/>
                <a:cs typeface="Arial" panose="020B0604020202020204" pitchFamily="34" charset="0"/>
              </a:rPr>
              <a:t> </a:t>
            </a:r>
            <a:r>
              <a:rPr lang="de-DE" sz="1050" dirty="0" err="1">
                <a:latin typeface="Arial" panose="020B0604020202020204" pitchFamily="34" charset="0"/>
                <a:cs typeface="Arial" panose="020B0604020202020204" pitchFamily="34" charset="0"/>
              </a:rPr>
              <a:t>Inner</a:t>
            </a:r>
            <a:r>
              <a:rPr lang="de-DE" sz="1050" dirty="0">
                <a:latin typeface="Arial" panose="020B0604020202020204" pitchFamily="34" charset="0"/>
                <a:cs typeface="Arial" panose="020B0604020202020204" pitchFamily="34" charset="0"/>
              </a:rPr>
              <a:t> and Outer Segment </a:t>
            </a:r>
            <a:r>
              <a:rPr lang="de-DE" sz="1050" dirty="0" err="1">
                <a:latin typeface="Arial" panose="020B0604020202020204" pitchFamily="34" charset="0"/>
                <a:cs typeface="Arial" panose="020B0604020202020204" pitchFamily="34" charset="0"/>
              </a:rPr>
              <a:t>of</a:t>
            </a:r>
            <a:r>
              <a:rPr lang="de-DE" sz="1050" dirty="0">
                <a:latin typeface="Arial" panose="020B0604020202020204" pitchFamily="34" charset="0"/>
                <a:cs typeface="Arial" panose="020B0604020202020204" pitchFamily="34" charset="0"/>
              </a:rPr>
              <a:t> </a:t>
            </a:r>
            <a:r>
              <a:rPr lang="de-DE" sz="1050" dirty="0" err="1">
                <a:latin typeface="Arial" panose="020B0604020202020204" pitchFamily="34" charset="0"/>
                <a:cs typeface="Arial" panose="020B0604020202020204" pitchFamily="34" charset="0"/>
              </a:rPr>
              <a:t>Photoreceptors</a:t>
            </a:r>
            <a:endParaRPr lang="de-DE" sz="1050" dirty="0">
              <a:latin typeface="Arial" panose="020B0604020202020204" pitchFamily="34" charset="0"/>
              <a:cs typeface="Arial" panose="020B0604020202020204" pitchFamily="34" charset="0"/>
            </a:endParaRPr>
          </a:p>
          <a:p>
            <a:r>
              <a:rPr lang="de-DE" sz="1050" dirty="0">
                <a:latin typeface="Arial"/>
                <a:cs typeface="Arial"/>
              </a:rPr>
              <a:t>12 </a:t>
            </a:r>
            <a:r>
              <a:rPr lang="de-DE" sz="1050" dirty="0" err="1">
                <a:latin typeface="Arial"/>
                <a:cs typeface="Arial"/>
              </a:rPr>
              <a:t>Interdigitation</a:t>
            </a:r>
            <a:r>
              <a:rPr lang="de-DE" sz="1050" dirty="0">
                <a:latin typeface="Arial"/>
                <a:cs typeface="Arial"/>
              </a:rPr>
              <a:t> Zone </a:t>
            </a:r>
          </a:p>
          <a:p>
            <a:r>
              <a:rPr lang="de-DE" sz="1050" dirty="0">
                <a:latin typeface="Arial"/>
                <a:cs typeface="Arial"/>
              </a:rPr>
              <a:t>13 RPE-</a:t>
            </a:r>
            <a:r>
              <a:rPr lang="de-DE" sz="1050" dirty="0" err="1">
                <a:latin typeface="Arial"/>
                <a:cs typeface="Arial"/>
              </a:rPr>
              <a:t>Bruch‘s</a:t>
            </a:r>
            <a:r>
              <a:rPr lang="de-DE" sz="1050" dirty="0">
                <a:latin typeface="Arial"/>
                <a:cs typeface="Arial"/>
              </a:rPr>
              <a:t> Membrane </a:t>
            </a:r>
            <a:r>
              <a:rPr lang="de-DE" sz="1050" dirty="0" err="1">
                <a:latin typeface="Arial"/>
                <a:cs typeface="Arial"/>
              </a:rPr>
              <a:t>Complex</a:t>
            </a:r>
            <a:endParaRPr lang="de-DE" dirty="0">
              <a:latin typeface="Calibri" panose="020F0502020204030204"/>
              <a:cs typeface="Calibri" panose="020F0502020204030204"/>
            </a:endParaRPr>
          </a:p>
          <a:p>
            <a:r>
              <a:rPr lang="de-DE" sz="1050" dirty="0">
                <a:latin typeface="Arial" panose="020B0604020202020204" pitchFamily="34" charset="0"/>
                <a:cs typeface="Arial" panose="020B0604020202020204" pitchFamily="34" charset="0"/>
              </a:rPr>
              <a:t>14 </a:t>
            </a:r>
            <a:r>
              <a:rPr lang="de-DE" sz="1050" dirty="0" err="1">
                <a:latin typeface="Arial" panose="020B0604020202020204" pitchFamily="34" charset="0"/>
                <a:cs typeface="Arial" panose="020B0604020202020204" pitchFamily="34" charset="0"/>
              </a:rPr>
              <a:t>Choriocapillaris</a:t>
            </a:r>
            <a:endParaRPr lang="de-DE" sz="1050" dirty="0">
              <a:latin typeface="Arial" panose="020B0604020202020204" pitchFamily="34" charset="0"/>
              <a:cs typeface="Arial" panose="020B0604020202020204" pitchFamily="34" charset="0"/>
            </a:endParaRPr>
          </a:p>
          <a:p>
            <a:r>
              <a:rPr lang="de-DE" sz="1050" dirty="0">
                <a:latin typeface="Arial" panose="020B0604020202020204" pitchFamily="34" charset="0"/>
                <a:cs typeface="Arial" panose="020B0604020202020204" pitchFamily="34" charset="0"/>
              </a:rPr>
              <a:t>15 Medium and Large </a:t>
            </a:r>
            <a:r>
              <a:rPr lang="de-DE" sz="1050" dirty="0" err="1">
                <a:latin typeface="Arial" panose="020B0604020202020204" pitchFamily="34" charset="0"/>
                <a:cs typeface="Arial" panose="020B0604020202020204" pitchFamily="34" charset="0"/>
              </a:rPr>
              <a:t>Choroidal</a:t>
            </a:r>
            <a:r>
              <a:rPr lang="de-DE" sz="1050" dirty="0">
                <a:latin typeface="Arial" panose="020B0604020202020204" pitchFamily="34" charset="0"/>
                <a:cs typeface="Arial" panose="020B0604020202020204" pitchFamily="34" charset="0"/>
              </a:rPr>
              <a:t> </a:t>
            </a:r>
            <a:r>
              <a:rPr lang="de-DE" sz="1050" dirty="0" err="1">
                <a:latin typeface="Arial" panose="020B0604020202020204" pitchFamily="34" charset="0"/>
                <a:cs typeface="Arial" panose="020B0604020202020204" pitchFamily="34" charset="0"/>
              </a:rPr>
              <a:t>Vessels</a:t>
            </a:r>
            <a:r>
              <a:rPr lang="de-DE" sz="1050" dirty="0">
                <a:latin typeface="Arial" panose="020B0604020202020204" pitchFamily="34" charset="0"/>
                <a:cs typeface="Arial" panose="020B0604020202020204" pitchFamily="34" charset="0"/>
              </a:rPr>
              <a:t> </a:t>
            </a:r>
            <a:endParaRPr lang="de-DE" dirty="0">
              <a:latin typeface="Arial" panose="020B0604020202020204" pitchFamily="34" charset="0"/>
              <a:cs typeface="Arial" panose="020B0604020202020204" pitchFamily="34" charset="0"/>
            </a:endParaRPr>
          </a:p>
        </p:txBody>
      </p:sp>
      <p:sp>
        <p:nvSpPr>
          <p:cNvPr id="21" name="Geschweifte Klammer rechts 20">
            <a:extLst>
              <a:ext uri="{FF2B5EF4-FFF2-40B4-BE49-F238E27FC236}">
                <a16:creationId xmlns:a16="http://schemas.microsoft.com/office/drawing/2014/main" id="{C9C2372F-6249-4AE6-B7F5-D3C19B3F253B}"/>
              </a:ext>
            </a:extLst>
          </p:cNvPr>
          <p:cNvSpPr/>
          <p:nvPr/>
        </p:nvSpPr>
        <p:spPr>
          <a:xfrm>
            <a:off x="2121229" y="4460818"/>
            <a:ext cx="45719" cy="498703"/>
          </a:xfrm>
          <a:prstGeom prst="rightBrace">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p>
        </p:txBody>
      </p:sp>
    </p:spTree>
    <p:extLst>
      <p:ext uri="{BB962C8B-B14F-4D97-AF65-F5344CB8AC3E}">
        <p14:creationId xmlns:p14="http://schemas.microsoft.com/office/powerpoint/2010/main" val="131181138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7" name="Title 17"/>
          <p:cNvSpPr txBox="1">
            <a:spLocks/>
          </p:cNvSpPr>
          <p:nvPr/>
        </p:nvSpPr>
        <p:spPr>
          <a:xfrm>
            <a:off x="234964" y="180962"/>
            <a:ext cx="11954629" cy="976281"/>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en-GB" sz="3200" dirty="0">
                <a:latin typeface="Arial" panose="020B0604020202020204" pitchFamily="34" charset="0"/>
                <a:cs typeface="Arial" panose="020B0604020202020204" pitchFamily="34" charset="0"/>
              </a:rPr>
              <a:t>Visualizing 10 Retinal Layers in </a:t>
            </a:r>
            <a:r>
              <a:rPr lang="de-DE" sz="3200" dirty="0">
                <a:latin typeface="Arial" panose="020B0604020202020204" pitchFamily="34" charset="0"/>
                <a:cs typeface="Arial" panose="020B0604020202020204" pitchFamily="34" charset="0"/>
              </a:rPr>
              <a:t>SPECTRALIS® </a:t>
            </a:r>
            <a:r>
              <a:rPr lang="en-GB" sz="3200" dirty="0">
                <a:latin typeface="Arial" panose="020B0604020202020204" pitchFamily="34" charset="0"/>
                <a:cs typeface="Arial" panose="020B0604020202020204" pitchFamily="34" charset="0"/>
              </a:rPr>
              <a:t>OCT</a:t>
            </a:r>
          </a:p>
        </p:txBody>
      </p:sp>
      <p:sp>
        <p:nvSpPr>
          <p:cNvPr id="2" name="TextBox 53">
            <a:extLst>
              <a:ext uri="{FF2B5EF4-FFF2-40B4-BE49-F238E27FC236}">
                <a16:creationId xmlns:a16="http://schemas.microsoft.com/office/drawing/2014/main" id="{82035C54-1CD1-4C6F-BEA6-54CBDF844F3F}"/>
              </a:ext>
            </a:extLst>
          </p:cNvPr>
          <p:cNvSpPr txBox="1"/>
          <p:nvPr/>
        </p:nvSpPr>
        <p:spPr>
          <a:xfrm>
            <a:off x="0" y="6539590"/>
            <a:ext cx="2145139" cy="215444"/>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Courtesy of </a:t>
            </a:r>
            <a:r>
              <a:rPr lang="en-US" sz="800" dirty="0">
                <a:solidFill>
                  <a:schemeClr val="bg1"/>
                </a:solidFill>
                <a:latin typeface="Arial" panose="020B0604020202020204" pitchFamily="34" charset="0"/>
                <a:cs typeface="Arial" panose="020B0604020202020204" pitchFamily="34" charset="0"/>
              </a:rPr>
              <a:t>Heidelberg Engineering GmbH</a:t>
            </a:r>
            <a:endParaRPr kumimoji="0" lang="en-US" sz="800" b="0"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endParaRPr>
          </a:p>
        </p:txBody>
      </p:sp>
      <p:pic>
        <p:nvPicPr>
          <p:cNvPr id="7" name="Grafik 6">
            <a:hlinkClick r:id="rId3"/>
            <a:extLst>
              <a:ext uri="{FF2B5EF4-FFF2-40B4-BE49-F238E27FC236}">
                <a16:creationId xmlns:a16="http://schemas.microsoft.com/office/drawing/2014/main" id="{CC420772-A88B-4AD5-B467-88EF7BACE15E}"/>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2376021" y="1155932"/>
            <a:ext cx="7439958" cy="5384970"/>
          </a:xfrm>
          <a:prstGeom prst="rect">
            <a:avLst/>
          </a:prstGeom>
        </p:spPr>
      </p:pic>
    </p:spTree>
    <p:extLst>
      <p:ext uri="{BB962C8B-B14F-4D97-AF65-F5344CB8AC3E}">
        <p14:creationId xmlns:p14="http://schemas.microsoft.com/office/powerpoint/2010/main" val="321914285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Rectangle 3">
            <a:extLst>
              <a:ext uri="{FF2B5EF4-FFF2-40B4-BE49-F238E27FC236}">
                <a16:creationId xmlns:a16="http://schemas.microsoft.com/office/drawing/2014/main" id="{ADE287E9-B2BA-4699-89A7-AA41AEAE1460}"/>
              </a:ext>
            </a:extLst>
          </p:cNvPr>
          <p:cNvSpPr>
            <a:spLocks noGrp="1" noChangeArrowheads="1"/>
          </p:cNvSpPr>
          <p:nvPr>
            <p:ph type="title" idx="4294967295"/>
          </p:nvPr>
        </p:nvSpPr>
        <p:spPr>
          <a:xfrm>
            <a:off x="234895" y="185075"/>
            <a:ext cx="10818735" cy="914455"/>
          </a:xfrm>
        </p:spPr>
        <p:txBody>
          <a:bodyPr>
            <a:noAutofit/>
          </a:bodyPr>
          <a:lstStyle/>
          <a:p>
            <a:r>
              <a:rPr lang="en-US" altLang="de-DE" sz="3200" dirty="0">
                <a:latin typeface="Arial" panose="020B0604020202020204" pitchFamily="34" charset="0"/>
                <a:cs typeface="Arial" panose="020B0604020202020204" pitchFamily="34" charset="0"/>
              </a:rPr>
              <a:t>Multimodality Diagnostics with SPECTRALIS</a:t>
            </a:r>
            <a:r>
              <a:rPr lang="en-US" sz="3200" baseline="30000" dirty="0">
                <a:effectLst/>
                <a:latin typeface="Arial" panose="020B0604020202020204" pitchFamily="34" charset="0"/>
                <a:ea typeface="Times New Roman" panose="02020603050405020304" pitchFamily="18" charset="0"/>
                <a:cs typeface="Times New Roman" panose="02020603050405020304" pitchFamily="18" charset="0"/>
              </a:rPr>
              <a:t>®</a:t>
            </a:r>
            <a:endParaRPr lang="en-US" altLang="de-DE" sz="3200" dirty="0">
              <a:latin typeface="Arial" panose="020B0604020202020204" pitchFamily="34" charset="0"/>
              <a:cs typeface="Arial" panose="020B0604020202020204" pitchFamily="34" charset="0"/>
            </a:endParaRPr>
          </a:p>
        </p:txBody>
      </p:sp>
      <p:pic>
        <p:nvPicPr>
          <p:cNvPr id="2" name="Grafik 1">
            <a:extLst>
              <a:ext uri="{FF2B5EF4-FFF2-40B4-BE49-F238E27FC236}">
                <a16:creationId xmlns:a16="http://schemas.microsoft.com/office/drawing/2014/main" id="{360A2E6D-41A3-4F43-AD87-13438E1BEBF6}"/>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732708" y="884086"/>
            <a:ext cx="5824696" cy="5824696"/>
          </a:xfrm>
          <a:prstGeom prst="rect">
            <a:avLst/>
          </a:prstGeom>
        </p:spPr>
      </p:pic>
      <p:sp>
        <p:nvSpPr>
          <p:cNvPr id="3" name="TextBox 53">
            <a:extLst>
              <a:ext uri="{FF2B5EF4-FFF2-40B4-BE49-F238E27FC236}">
                <a16:creationId xmlns:a16="http://schemas.microsoft.com/office/drawing/2014/main" id="{B00C6BC2-E957-4E79-903D-1436D6D95A14}"/>
              </a:ext>
            </a:extLst>
          </p:cNvPr>
          <p:cNvSpPr txBox="1"/>
          <p:nvPr/>
        </p:nvSpPr>
        <p:spPr>
          <a:xfrm>
            <a:off x="-3190" y="6536681"/>
            <a:ext cx="2145139" cy="215444"/>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effectLst/>
                <a:uLnTx/>
                <a:uFillTx/>
                <a:latin typeface="Arial" panose="020B0604020202020204" pitchFamily="34" charset="0"/>
                <a:cs typeface="Arial" panose="020B0604020202020204" pitchFamily="34" charset="0"/>
              </a:rPr>
              <a:t>Courtesy of </a:t>
            </a:r>
            <a:r>
              <a:rPr lang="en-US" sz="800" dirty="0">
                <a:latin typeface="Arial" panose="020B0604020202020204" pitchFamily="34" charset="0"/>
                <a:cs typeface="Arial" panose="020B0604020202020204" pitchFamily="34" charset="0"/>
              </a:rPr>
              <a:t>Heidelberg Engineering GmbH</a:t>
            </a:r>
            <a:endParaRPr kumimoji="0" lang="en-US" sz="800" b="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82408231"/>
      </p:ext>
    </p:extLst>
  </p:cSld>
  <p:clrMapOvr>
    <a:masterClrMapping/>
  </p:clrMapOvr>
  <p:transition>
    <p:fade/>
  </p:transition>
</p:sld>
</file>

<file path=ppt/slides/slide3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5603" name="Rectangle 3">
            <a:extLst>
              <a:ext uri="{FF2B5EF4-FFF2-40B4-BE49-F238E27FC236}">
                <a16:creationId xmlns:a16="http://schemas.microsoft.com/office/drawing/2014/main" id="{ADE287E9-B2BA-4699-89A7-AA41AEAE1460}"/>
              </a:ext>
            </a:extLst>
          </p:cNvPr>
          <p:cNvSpPr>
            <a:spLocks noGrp="1" noChangeArrowheads="1"/>
          </p:cNvSpPr>
          <p:nvPr>
            <p:ph type="title" idx="4294967295"/>
          </p:nvPr>
        </p:nvSpPr>
        <p:spPr>
          <a:xfrm>
            <a:off x="234895" y="185075"/>
            <a:ext cx="10818735" cy="914455"/>
          </a:xfrm>
        </p:spPr>
        <p:txBody>
          <a:bodyPr>
            <a:noAutofit/>
          </a:bodyPr>
          <a:lstStyle/>
          <a:p>
            <a:r>
              <a:rPr lang="en-US" altLang="de-DE" sz="3200" dirty="0">
                <a:latin typeface="Arial" panose="020B0604020202020204" pitchFamily="34" charset="0"/>
                <a:cs typeface="Arial" panose="020B0604020202020204" pitchFamily="34" charset="0"/>
              </a:rPr>
              <a:t>Multimodality Diagnostics with SPECTRALIS</a:t>
            </a:r>
            <a:r>
              <a:rPr lang="en-US" sz="3200" baseline="30000" dirty="0">
                <a:effectLst/>
                <a:latin typeface="Arial" panose="020B0604020202020204" pitchFamily="34" charset="0"/>
                <a:ea typeface="Times New Roman" panose="02020603050405020304" pitchFamily="18" charset="0"/>
                <a:cs typeface="Times New Roman" panose="02020603050405020304" pitchFamily="18" charset="0"/>
              </a:rPr>
              <a:t>®</a:t>
            </a:r>
            <a:endParaRPr lang="en-US" altLang="de-DE" sz="3200" dirty="0">
              <a:latin typeface="Arial" panose="020B0604020202020204" pitchFamily="34" charset="0"/>
              <a:cs typeface="Arial" panose="020B0604020202020204" pitchFamily="34" charset="0"/>
            </a:endParaRPr>
          </a:p>
        </p:txBody>
      </p:sp>
      <p:pic>
        <p:nvPicPr>
          <p:cNvPr id="5" name="Grafik 4">
            <a:extLst>
              <a:ext uri="{FF2B5EF4-FFF2-40B4-BE49-F238E27FC236}">
                <a16:creationId xmlns:a16="http://schemas.microsoft.com/office/drawing/2014/main" id="{5543C2D2-19A9-49F3-BB52-05BFC519DA74}"/>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27013" y="1099530"/>
            <a:ext cx="7146553" cy="5233537"/>
          </a:xfrm>
          <a:prstGeom prst="rect">
            <a:avLst/>
          </a:prstGeom>
        </p:spPr>
      </p:pic>
      <p:sp>
        <p:nvSpPr>
          <p:cNvPr id="6" name="Textfeld 5">
            <a:extLst>
              <a:ext uri="{FF2B5EF4-FFF2-40B4-BE49-F238E27FC236}">
                <a16:creationId xmlns:a16="http://schemas.microsoft.com/office/drawing/2014/main" id="{91DA02FB-2E4A-4AF1-8338-24F4E75D58A9}"/>
              </a:ext>
            </a:extLst>
          </p:cNvPr>
          <p:cNvSpPr txBox="1"/>
          <p:nvPr/>
        </p:nvSpPr>
        <p:spPr>
          <a:xfrm>
            <a:off x="7461114" y="1099530"/>
            <a:ext cx="4730885" cy="3373809"/>
          </a:xfrm>
          <a:prstGeom prst="rect">
            <a:avLst/>
          </a:prstGeom>
          <a:noFill/>
        </p:spPr>
        <p:txBody>
          <a:bodyPr wrap="square" rtlCol="0">
            <a:spAutoFit/>
          </a:bodyPr>
          <a:lstStyle/>
          <a:p>
            <a:pPr lvl="0">
              <a:lnSpc>
                <a:spcPct val="107000"/>
              </a:lnSpc>
            </a:pPr>
            <a:r>
              <a:rPr lang="en-US" sz="1100" b="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 Structural OCT</a:t>
            </a:r>
            <a:endParaRPr lang="de-DE"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arenR"/>
            </a:pPr>
            <a:r>
              <a:rPr lang="en-US" sz="1000" dirty="0">
                <a:solidFill>
                  <a:srgbClr val="201F1E"/>
                </a:solidFill>
                <a:effectLst/>
                <a:latin typeface="Calibri" panose="020F0502020204030204" pitchFamily="34" charset="0"/>
                <a:ea typeface="Times New Roman" panose="02020603050405020304" pitchFamily="18" charset="0"/>
                <a:cs typeface="Calibri" panose="020F0502020204030204" pitchFamily="34" charset="0"/>
              </a:rPr>
              <a:t>Subretinal </a:t>
            </a:r>
            <a:r>
              <a:rPr lang="en-US" sz="1000" dirty="0" err="1">
                <a:solidFill>
                  <a:srgbClr val="201F1E"/>
                </a:solidFill>
                <a:effectLst/>
                <a:latin typeface="Calibri" panose="020F0502020204030204" pitchFamily="34" charset="0"/>
                <a:ea typeface="Times New Roman" panose="02020603050405020304" pitchFamily="18" charset="0"/>
                <a:cs typeface="Calibri" panose="020F0502020204030204" pitchFamily="34" charset="0"/>
              </a:rPr>
              <a:t>drusenoid</a:t>
            </a:r>
            <a:r>
              <a:rPr lang="en-US" sz="1000" dirty="0">
                <a:solidFill>
                  <a:srgbClr val="201F1E"/>
                </a:solidFill>
                <a:effectLst/>
                <a:latin typeface="Calibri" panose="020F0502020204030204" pitchFamily="34" charset="0"/>
                <a:ea typeface="Times New Roman" panose="02020603050405020304" pitchFamily="18" charset="0"/>
                <a:cs typeface="Calibri" panose="020F0502020204030204" pitchFamily="34" charset="0"/>
              </a:rPr>
              <a:t> deposits</a:t>
            </a:r>
            <a:endParaRPr lang="de-DE" sz="1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arenR"/>
            </a:pPr>
            <a:r>
              <a:rPr lang="en-US" sz="1000" dirty="0">
                <a:solidFill>
                  <a:srgbClr val="201F1E"/>
                </a:solidFill>
                <a:effectLst/>
                <a:latin typeface="Calibri" panose="020F0502020204030204" pitchFamily="34" charset="0"/>
                <a:ea typeface="Times New Roman" panose="02020603050405020304" pitchFamily="18" charset="0"/>
                <a:cs typeface="Calibri" panose="020F0502020204030204" pitchFamily="34" charset="0"/>
              </a:rPr>
              <a:t>Calcified drusen</a:t>
            </a:r>
            <a:endParaRPr lang="de-DE" sz="1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arenR"/>
            </a:pPr>
            <a:r>
              <a:rPr lang="en-US" sz="1000" dirty="0">
                <a:solidFill>
                  <a:srgbClr val="201F1E"/>
                </a:solidFill>
                <a:effectLst/>
                <a:latin typeface="Calibri" panose="020F0502020204030204" pitchFamily="34" charset="0"/>
                <a:ea typeface="Times New Roman" panose="02020603050405020304" pitchFamily="18" charset="0"/>
                <a:cs typeface="Calibri" panose="020F0502020204030204" pitchFamily="34" charset="0"/>
              </a:rPr>
              <a:t>Descent of the external limiting membrane</a:t>
            </a:r>
            <a:endParaRPr lang="de-DE" sz="1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arenR"/>
            </a:pPr>
            <a:r>
              <a:rPr lang="en-US" sz="1000" dirty="0">
                <a:solidFill>
                  <a:srgbClr val="201F1E"/>
                </a:solidFill>
                <a:effectLst/>
                <a:latin typeface="Calibri" panose="020F0502020204030204" pitchFamily="34" charset="0"/>
                <a:ea typeface="Times New Roman" panose="02020603050405020304" pitchFamily="18" charset="0"/>
                <a:cs typeface="Calibri" panose="020F0502020204030204" pitchFamily="34" charset="0"/>
              </a:rPr>
              <a:t>Persistent basal laminar deposits in the atrophy bed</a:t>
            </a:r>
            <a:endParaRPr lang="de-DE" sz="1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arenR"/>
            </a:pPr>
            <a:r>
              <a:rPr lang="en-US" sz="1000" dirty="0">
                <a:solidFill>
                  <a:srgbClr val="201F1E"/>
                </a:solidFill>
                <a:effectLst/>
                <a:latin typeface="Calibri" panose="020F0502020204030204" pitchFamily="34" charset="0"/>
                <a:ea typeface="Times New Roman" panose="02020603050405020304" pitchFamily="18" charset="0"/>
                <a:cs typeface="Calibri" panose="020F0502020204030204" pitchFamily="34" charset="0"/>
              </a:rPr>
              <a:t>Type 3 macular neovascularization</a:t>
            </a:r>
            <a:endParaRPr lang="de-DE" sz="1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arenR"/>
            </a:pPr>
            <a:r>
              <a:rPr lang="en-US" sz="1000" dirty="0" err="1">
                <a:solidFill>
                  <a:srgbClr val="201F1E"/>
                </a:solidFill>
                <a:effectLst/>
                <a:latin typeface="Calibri" panose="020F0502020204030204" pitchFamily="34" charset="0"/>
                <a:ea typeface="Times New Roman" panose="02020603050405020304" pitchFamily="18" charset="0"/>
                <a:cs typeface="Calibri" panose="020F0502020204030204" pitchFamily="34" charset="0"/>
              </a:rPr>
              <a:t>Drusenoid</a:t>
            </a:r>
            <a:r>
              <a:rPr lang="en-US" sz="1000" dirty="0">
                <a:solidFill>
                  <a:srgbClr val="201F1E"/>
                </a:solidFill>
                <a:effectLst/>
                <a:latin typeface="Calibri" panose="020F0502020204030204" pitchFamily="34" charset="0"/>
                <a:ea typeface="Times New Roman" panose="02020603050405020304" pitchFamily="18" charset="0"/>
                <a:cs typeface="Calibri" panose="020F0502020204030204" pitchFamily="34" charset="0"/>
              </a:rPr>
              <a:t> pigment epithelial detachment</a:t>
            </a:r>
            <a:endParaRPr lang="de-DE" sz="1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arenR"/>
            </a:pPr>
            <a:r>
              <a:rPr lang="en-US" sz="1000" dirty="0">
                <a:solidFill>
                  <a:srgbClr val="201F1E"/>
                </a:solidFill>
                <a:effectLst/>
                <a:latin typeface="Calibri" panose="020F0502020204030204" pitchFamily="34" charset="0"/>
                <a:ea typeface="Times New Roman" panose="02020603050405020304" pitchFamily="18" charset="0"/>
                <a:cs typeface="Calibri" panose="020F0502020204030204" pitchFamily="34" charset="0"/>
              </a:rPr>
              <a:t>Acquired vitelliform lesion</a:t>
            </a:r>
            <a:endParaRPr lang="de-DE" sz="1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arenR"/>
            </a:pPr>
            <a:r>
              <a:rPr lang="en-US" sz="1000" dirty="0">
                <a:solidFill>
                  <a:srgbClr val="201F1E"/>
                </a:solidFill>
                <a:effectLst/>
                <a:latin typeface="Calibri" panose="020F0502020204030204" pitchFamily="34" charset="0"/>
                <a:ea typeface="Times New Roman" panose="02020603050405020304" pitchFamily="18" charset="0"/>
                <a:cs typeface="Calibri" panose="020F0502020204030204" pitchFamily="34" charset="0"/>
              </a:rPr>
              <a:t>Type 1 macular neovascularization</a:t>
            </a:r>
            <a:endParaRPr lang="de-DE" sz="1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arenR"/>
            </a:pPr>
            <a:r>
              <a:rPr lang="en-US" sz="1000" dirty="0">
                <a:solidFill>
                  <a:srgbClr val="201F1E"/>
                </a:solidFill>
                <a:effectLst/>
                <a:latin typeface="Calibri" panose="020F0502020204030204" pitchFamily="34" charset="0"/>
                <a:ea typeface="Times New Roman" panose="02020603050405020304" pitchFamily="18" charset="0"/>
                <a:cs typeface="Calibri" panose="020F0502020204030204" pitchFamily="34" charset="0"/>
              </a:rPr>
              <a:t>Outer retinal tubulation</a:t>
            </a:r>
            <a:endParaRPr lang="de-DE" sz="10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pPr>
            <a:r>
              <a:rPr lang="en-US" sz="1100" b="1" dirty="0">
                <a:solidFill>
                  <a:srgbClr val="201F1E"/>
                </a:solidFill>
                <a:effectLst/>
                <a:latin typeface="Calibri" panose="020F0502020204030204" pitchFamily="34" charset="0"/>
                <a:ea typeface="Times New Roman" panose="02020603050405020304" pitchFamily="18" charset="0"/>
                <a:cs typeface="Calibri" panose="020F0502020204030204" pitchFamily="34" charset="0"/>
              </a:rPr>
              <a:t>B. Near-infrared reflectance with OCT </a:t>
            </a:r>
            <a:r>
              <a:rPr lang="en-US" sz="1100" dirty="0">
                <a:solidFill>
                  <a:srgbClr val="201F1E"/>
                </a:solidFill>
                <a:effectLst/>
                <a:latin typeface="Calibri" panose="020F0502020204030204" pitchFamily="34" charset="0"/>
                <a:ea typeface="Times New Roman" panose="02020603050405020304" pitchFamily="18" charset="0"/>
                <a:cs typeface="Calibri" panose="020F0502020204030204" pitchFamily="34" charset="0"/>
              </a:rPr>
              <a:t>showing</a:t>
            </a:r>
            <a:r>
              <a:rPr lang="de-DE" sz="1100" b="1" dirty="0">
                <a:latin typeface="Calibri" panose="020F0502020204030204" pitchFamily="34" charset="0"/>
                <a:ea typeface="Times New Roman" panose="02020603050405020304" pitchFamily="18" charset="0"/>
                <a:cs typeface="Times New Roman" panose="02020603050405020304" pitchFamily="18" charset="0"/>
              </a:rPr>
              <a:t> </a:t>
            </a:r>
            <a:r>
              <a:rPr lang="en-US" sz="1100" dirty="0">
                <a:solidFill>
                  <a:srgbClr val="201F1E"/>
                </a:solidFill>
                <a:effectLst/>
                <a:latin typeface="Calibri" panose="020F0502020204030204" pitchFamily="34" charset="0"/>
                <a:ea typeface="Times New Roman" panose="02020603050405020304" pitchFamily="18" charset="0"/>
                <a:cs typeface="Calibri" panose="020F0502020204030204" pitchFamily="34" charset="0"/>
              </a:rPr>
              <a:t>subretinal </a:t>
            </a:r>
            <a:r>
              <a:rPr lang="en-US" sz="1100" dirty="0" err="1">
                <a:solidFill>
                  <a:srgbClr val="201F1E"/>
                </a:solidFill>
                <a:effectLst/>
                <a:latin typeface="Calibri" panose="020F0502020204030204" pitchFamily="34" charset="0"/>
                <a:ea typeface="Times New Roman" panose="02020603050405020304" pitchFamily="18" charset="0"/>
                <a:cs typeface="Calibri" panose="020F0502020204030204" pitchFamily="34" charset="0"/>
              </a:rPr>
              <a:t>drusenoid</a:t>
            </a:r>
            <a:r>
              <a:rPr lang="en-US" sz="1100" dirty="0">
                <a:solidFill>
                  <a:srgbClr val="201F1E"/>
                </a:solidFill>
                <a:effectLst/>
                <a:latin typeface="Calibri" panose="020F0502020204030204" pitchFamily="34" charset="0"/>
                <a:ea typeface="Times New Roman" panose="02020603050405020304" pitchFamily="18" charset="0"/>
                <a:cs typeface="Calibri" panose="020F0502020204030204" pitchFamily="34" charset="0"/>
              </a:rPr>
              <a:t> deposits</a:t>
            </a:r>
            <a:r>
              <a:rPr lang="en-US" sz="1100" baseline="30000" dirty="0">
                <a:solidFill>
                  <a:srgbClr val="201F1E"/>
                </a:solidFill>
                <a:effectLst/>
                <a:latin typeface="Calibri" panose="020F0502020204030204" pitchFamily="34" charset="0"/>
                <a:ea typeface="Times New Roman" panose="02020603050405020304" pitchFamily="18" charset="0"/>
                <a:cs typeface="Calibri" panose="020F0502020204030204" pitchFamily="34" charset="0"/>
              </a:rPr>
              <a:t>1</a:t>
            </a:r>
          </a:p>
          <a:p>
            <a:pPr lvl="0">
              <a:lnSpc>
                <a:spcPct val="107000"/>
              </a:lnSpc>
            </a:pPr>
            <a:r>
              <a:rPr lang="en-US" sz="1100" b="1" dirty="0">
                <a:solidFill>
                  <a:srgbClr val="201F1E"/>
                </a:solidFill>
                <a:latin typeface="Calibri" panose="020F0502020204030204" pitchFamily="34" charset="0"/>
                <a:ea typeface="Times New Roman" panose="02020603050405020304" pitchFamily="18" charset="0"/>
                <a:cs typeface="Calibri" panose="020F0502020204030204" pitchFamily="34" charset="0"/>
              </a:rPr>
              <a:t>C. </a:t>
            </a:r>
            <a:r>
              <a:rPr lang="en-US" sz="1100" b="1" dirty="0" err="1">
                <a:solidFill>
                  <a:srgbClr val="201F1E"/>
                </a:solidFill>
                <a:effectLst/>
                <a:latin typeface="Calibri" panose="020F0502020204030204" pitchFamily="34" charset="0"/>
                <a:ea typeface="Times New Roman" panose="02020603050405020304" pitchFamily="18" charset="0"/>
                <a:cs typeface="Calibri" panose="020F0502020204030204" pitchFamily="34" charset="0"/>
              </a:rPr>
              <a:t>BluePeak</a:t>
            </a:r>
            <a:r>
              <a:rPr lang="en-US" sz="1100" b="1" dirty="0">
                <a:solidFill>
                  <a:srgbClr val="201F1E"/>
                </a:solidFill>
                <a:effectLst/>
                <a:latin typeface="Calibri" panose="020F0502020204030204" pitchFamily="34" charset="0"/>
                <a:ea typeface="Times New Roman" panose="02020603050405020304" pitchFamily="18" charset="0"/>
                <a:cs typeface="Calibri" panose="020F0502020204030204" pitchFamily="34" charset="0"/>
              </a:rPr>
              <a:t> autofluorescence </a:t>
            </a:r>
            <a:r>
              <a:rPr lang="en-US" sz="1100" dirty="0">
                <a:solidFill>
                  <a:srgbClr val="201F1E"/>
                </a:solidFill>
                <a:effectLst/>
                <a:latin typeface="Calibri" panose="020F0502020204030204" pitchFamily="34" charset="0"/>
                <a:ea typeface="Times New Roman" panose="02020603050405020304" pitchFamily="18" charset="0"/>
                <a:cs typeface="Calibri" panose="020F0502020204030204" pitchFamily="34" charset="0"/>
              </a:rPr>
              <a:t>showing calcified drusen</a:t>
            </a:r>
            <a:r>
              <a:rPr lang="en-US" sz="1100" baseline="30000" dirty="0">
                <a:solidFill>
                  <a:srgbClr val="201F1E"/>
                </a:solidFill>
                <a:effectLst/>
                <a:latin typeface="Calibri" panose="020F0502020204030204" pitchFamily="34" charset="0"/>
                <a:ea typeface="Times New Roman" panose="02020603050405020304" pitchFamily="18" charset="0"/>
                <a:cs typeface="Calibri" panose="020F0502020204030204" pitchFamily="34" charset="0"/>
              </a:rPr>
              <a:t>2</a:t>
            </a:r>
            <a:endParaRPr lang="de-DE" sz="1100" baseline="300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pPr>
            <a:r>
              <a:rPr lang="en-US" sz="1100" b="1" dirty="0">
                <a:solidFill>
                  <a:srgbClr val="201F1E"/>
                </a:solidFill>
                <a:effectLst/>
                <a:latin typeface="Calibri" panose="020F0502020204030204" pitchFamily="34" charset="0"/>
                <a:ea typeface="Times New Roman" panose="02020603050405020304" pitchFamily="18" charset="0"/>
                <a:cs typeface="Calibri" panose="020F0502020204030204" pitchFamily="34" charset="0"/>
              </a:rPr>
              <a:t>D. OCT angiography supports in </a:t>
            </a:r>
            <a:r>
              <a:rPr lang="en-US" sz="1100" dirty="0">
                <a:solidFill>
                  <a:srgbClr val="201F1E"/>
                </a:solidFill>
                <a:effectLst/>
                <a:latin typeface="Calibri" panose="020F0502020204030204" pitchFamily="34" charset="0"/>
                <a:ea typeface="Times New Roman" panose="02020603050405020304" pitchFamily="18" charset="0"/>
                <a:cs typeface="Calibri" panose="020F0502020204030204" pitchFamily="34" charset="0"/>
              </a:rPr>
              <a:t>differentiating neovascularization, as in this case of persistent basal laminar deposits in an area of RPE and outer retinal atrophy</a:t>
            </a:r>
            <a:r>
              <a:rPr lang="en-US" sz="1100" baseline="30000" dirty="0">
                <a:solidFill>
                  <a:srgbClr val="201F1E"/>
                </a:solidFill>
                <a:effectLst/>
                <a:latin typeface="Calibri" panose="020F0502020204030204" pitchFamily="34" charset="0"/>
                <a:ea typeface="Times New Roman" panose="02020603050405020304" pitchFamily="18" charset="0"/>
                <a:cs typeface="Calibri" panose="020F0502020204030204" pitchFamily="34" charset="0"/>
              </a:rPr>
              <a:t>4</a:t>
            </a:r>
            <a:endParaRPr lang="de-DE" sz="1100" baseline="300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pPr>
            <a:r>
              <a:rPr lang="en-US" sz="1100" b="1" dirty="0">
                <a:solidFill>
                  <a:srgbClr val="201F1E"/>
                </a:solidFill>
                <a:latin typeface="Calibri" panose="020F0502020204030204" pitchFamily="34" charset="0"/>
                <a:ea typeface="Times New Roman" panose="02020603050405020304" pitchFamily="18" charset="0"/>
                <a:cs typeface="Calibri" panose="020F0502020204030204" pitchFamily="34" charset="0"/>
              </a:rPr>
              <a:t>E. </a:t>
            </a:r>
            <a:r>
              <a:rPr lang="en-US" sz="1100" b="1" dirty="0">
                <a:solidFill>
                  <a:srgbClr val="201F1E"/>
                </a:solidFill>
                <a:effectLst/>
                <a:latin typeface="Calibri" panose="020F0502020204030204" pitchFamily="34" charset="0"/>
                <a:ea typeface="Times New Roman" panose="02020603050405020304" pitchFamily="18" charset="0"/>
                <a:cs typeface="Calibri" panose="020F0502020204030204" pitchFamily="34" charset="0"/>
              </a:rPr>
              <a:t>Fluorescein &amp; indocyanine green angiography </a:t>
            </a:r>
            <a:r>
              <a:rPr lang="en-US" sz="1100" dirty="0">
                <a:solidFill>
                  <a:srgbClr val="201F1E"/>
                </a:solidFill>
                <a:effectLst/>
                <a:latin typeface="Calibri" panose="020F0502020204030204" pitchFamily="34" charset="0"/>
                <a:ea typeface="Times New Roman" panose="02020603050405020304" pitchFamily="18" charset="0"/>
                <a:cs typeface="Calibri" panose="020F0502020204030204" pitchFamily="34" charset="0"/>
              </a:rPr>
              <a:t>visualize type 3 macular neovascularization or retinal angiomatous proliferation</a:t>
            </a:r>
            <a:r>
              <a:rPr lang="en-US" sz="1100" baseline="30000" dirty="0">
                <a:solidFill>
                  <a:srgbClr val="201F1E"/>
                </a:solidFill>
                <a:effectLst/>
                <a:latin typeface="Calibri" panose="020F0502020204030204" pitchFamily="34" charset="0"/>
                <a:ea typeface="Times New Roman" panose="02020603050405020304" pitchFamily="18" charset="0"/>
                <a:cs typeface="Calibri" panose="020F0502020204030204" pitchFamily="34" charset="0"/>
              </a:rPr>
              <a:t>5</a:t>
            </a:r>
            <a:endParaRPr lang="de-DE" sz="1100" baseline="300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pPr>
            <a:r>
              <a:rPr lang="en-US" sz="1100" b="1" dirty="0">
                <a:solidFill>
                  <a:srgbClr val="201F1E"/>
                </a:solidFill>
                <a:effectLst/>
                <a:latin typeface="Calibri" panose="020F0502020204030204" pitchFamily="34" charset="0"/>
                <a:ea typeface="Times New Roman" panose="02020603050405020304" pitchFamily="18" charset="0"/>
                <a:cs typeface="Calibri" panose="020F0502020204030204" pitchFamily="34" charset="0"/>
              </a:rPr>
              <a:t>F. </a:t>
            </a:r>
            <a:r>
              <a:rPr lang="en-US" sz="1100" b="1" dirty="0" err="1">
                <a:solidFill>
                  <a:srgbClr val="201F1E"/>
                </a:solidFill>
                <a:effectLst/>
                <a:latin typeface="Calibri" panose="020F0502020204030204" pitchFamily="34" charset="0"/>
                <a:ea typeface="Times New Roman" panose="02020603050405020304" pitchFamily="18" charset="0"/>
                <a:cs typeface="Calibri" panose="020F0502020204030204" pitchFamily="34" charset="0"/>
              </a:rPr>
              <a:t>MultiColor</a:t>
            </a:r>
            <a:r>
              <a:rPr lang="en-US" sz="1100" b="1" dirty="0">
                <a:solidFill>
                  <a:srgbClr val="201F1E"/>
                </a:solidFill>
                <a:effectLst/>
                <a:latin typeface="Calibri" panose="020F0502020204030204" pitchFamily="34" charset="0"/>
                <a:ea typeface="Times New Roman" panose="02020603050405020304" pitchFamily="18" charset="0"/>
                <a:cs typeface="Calibri" panose="020F0502020204030204" pitchFamily="34" charset="0"/>
              </a:rPr>
              <a:t> </a:t>
            </a:r>
            <a:r>
              <a:rPr lang="en-US" sz="1100" dirty="0">
                <a:solidFill>
                  <a:srgbClr val="201F1E"/>
                </a:solidFill>
                <a:effectLst/>
                <a:latin typeface="Calibri" panose="020F0502020204030204" pitchFamily="34" charset="0"/>
                <a:ea typeface="Times New Roman" panose="02020603050405020304" pitchFamily="18" charset="0"/>
                <a:cs typeface="Calibri" panose="020F0502020204030204" pitchFamily="34" charset="0"/>
              </a:rPr>
              <a:t>showing type 1 macular neovascularization</a:t>
            </a:r>
            <a:r>
              <a:rPr lang="en-US" sz="1100" baseline="30000" dirty="0">
                <a:solidFill>
                  <a:srgbClr val="201F1E"/>
                </a:solidFill>
                <a:effectLst/>
                <a:latin typeface="Calibri" panose="020F0502020204030204" pitchFamily="34" charset="0"/>
                <a:ea typeface="Times New Roman" panose="02020603050405020304" pitchFamily="18" charset="0"/>
                <a:cs typeface="Calibri" panose="020F0502020204030204" pitchFamily="34" charset="0"/>
              </a:rPr>
              <a:t>8</a:t>
            </a:r>
            <a:endParaRPr lang="de-DE" sz="1100" baseline="30000" dirty="0">
              <a:effectLst/>
              <a:latin typeface="Calibri" panose="020F0502020204030204" pitchFamily="34" charset="0"/>
              <a:ea typeface="Calibri" panose="020F0502020204030204" pitchFamily="34" charset="0"/>
              <a:cs typeface="Times New Roman" panose="02020603050405020304" pitchFamily="18" charset="0"/>
            </a:endParaRPr>
          </a:p>
          <a:p>
            <a:endParaRPr lang="de-DE" sz="1100" dirty="0"/>
          </a:p>
        </p:txBody>
      </p:sp>
      <p:sp>
        <p:nvSpPr>
          <p:cNvPr id="7" name="Textfeld 6">
            <a:extLst>
              <a:ext uri="{FF2B5EF4-FFF2-40B4-BE49-F238E27FC236}">
                <a16:creationId xmlns:a16="http://schemas.microsoft.com/office/drawing/2014/main" id="{DA3807E5-ACAF-4E2B-AE2A-39DC4235E466}"/>
              </a:ext>
            </a:extLst>
          </p:cNvPr>
          <p:cNvSpPr txBox="1"/>
          <p:nvPr/>
        </p:nvSpPr>
        <p:spPr>
          <a:xfrm>
            <a:off x="7461114" y="4506798"/>
            <a:ext cx="4395924" cy="1228285"/>
          </a:xfrm>
          <a:prstGeom prst="rect">
            <a:avLst/>
          </a:prstGeom>
          <a:noFill/>
        </p:spPr>
        <p:txBody>
          <a:bodyPr wrap="square" rtlCol="0">
            <a:spAutoFit/>
          </a:bodyPr>
          <a:lstStyle/>
          <a:p>
            <a:r>
              <a:rPr lang="en-US" sz="800" dirty="0">
                <a:solidFill>
                  <a:srgbClr val="000000"/>
                </a:solidFill>
                <a:effectLst/>
                <a:latin typeface="Times New Roman" panose="02020603050405020304" pitchFamily="18" charset="0"/>
                <a:ea typeface="Times New Roman" panose="02020603050405020304" pitchFamily="18" charset="0"/>
              </a:rPr>
              <a:t>1. Chen L. Retina. 2020 Apr;40(4):618-631. PMCID: PMC7103566.</a:t>
            </a:r>
            <a:endParaRPr lang="de-DE" sz="800" dirty="0">
              <a:effectLst/>
              <a:latin typeface="Times New Roman" panose="02020603050405020304" pitchFamily="18" charset="0"/>
              <a:ea typeface="Times New Roman" panose="02020603050405020304" pitchFamily="18" charset="0"/>
            </a:endParaRPr>
          </a:p>
          <a:p>
            <a:r>
              <a:rPr lang="en-US" sz="800" dirty="0">
                <a:solidFill>
                  <a:srgbClr val="000000"/>
                </a:solidFill>
                <a:effectLst/>
                <a:latin typeface="Times New Roman" panose="02020603050405020304" pitchFamily="18" charset="0"/>
                <a:ea typeface="Times New Roman" panose="02020603050405020304" pitchFamily="18" charset="0"/>
              </a:rPr>
              <a:t>2. Tan ACS. Sci </a:t>
            </a:r>
            <a:r>
              <a:rPr lang="en-US" sz="800" dirty="0" err="1">
                <a:solidFill>
                  <a:srgbClr val="000000"/>
                </a:solidFill>
                <a:effectLst/>
                <a:latin typeface="Times New Roman" panose="02020603050405020304" pitchFamily="18" charset="0"/>
                <a:ea typeface="Times New Roman" panose="02020603050405020304" pitchFamily="18" charset="0"/>
              </a:rPr>
              <a:t>Transl</a:t>
            </a:r>
            <a:r>
              <a:rPr lang="en-US" sz="800" dirty="0">
                <a:solidFill>
                  <a:srgbClr val="000000"/>
                </a:solidFill>
                <a:effectLst/>
                <a:latin typeface="Times New Roman" panose="02020603050405020304" pitchFamily="18" charset="0"/>
                <a:ea typeface="Times New Roman" panose="02020603050405020304" pitchFamily="18" charset="0"/>
              </a:rPr>
              <a:t> Med. 2018 Nov 7;10(466):eaat4544. PMID: 30404862.</a:t>
            </a:r>
            <a:endParaRPr lang="de-DE" sz="800" dirty="0">
              <a:effectLst/>
              <a:latin typeface="Times New Roman" panose="02020603050405020304" pitchFamily="18" charset="0"/>
              <a:ea typeface="Times New Roman" panose="02020603050405020304" pitchFamily="18" charset="0"/>
            </a:endParaRPr>
          </a:p>
          <a:p>
            <a:r>
              <a:rPr lang="es-ES" sz="800" dirty="0">
                <a:solidFill>
                  <a:srgbClr val="000000"/>
                </a:solidFill>
                <a:effectLst/>
                <a:latin typeface="Times New Roman" panose="02020603050405020304" pitchFamily="18" charset="0"/>
                <a:ea typeface="Times New Roman" panose="02020603050405020304" pitchFamily="18" charset="0"/>
              </a:rPr>
              <a:t>3. Dolz-Marco R. Am J </a:t>
            </a:r>
            <a:r>
              <a:rPr lang="es-ES" sz="800" dirty="0" err="1">
                <a:solidFill>
                  <a:srgbClr val="000000"/>
                </a:solidFill>
                <a:effectLst/>
                <a:latin typeface="Times New Roman" panose="02020603050405020304" pitchFamily="18" charset="0"/>
                <a:ea typeface="Times New Roman" panose="02020603050405020304" pitchFamily="18" charset="0"/>
              </a:rPr>
              <a:t>Ophthalmol</a:t>
            </a:r>
            <a:r>
              <a:rPr lang="es-ES" sz="800" dirty="0">
                <a:solidFill>
                  <a:srgbClr val="000000"/>
                </a:solidFill>
                <a:effectLst/>
                <a:latin typeface="Times New Roman" panose="02020603050405020304" pitchFamily="18" charset="0"/>
                <a:ea typeface="Times New Roman" panose="02020603050405020304" pitchFamily="18" charset="0"/>
              </a:rPr>
              <a:t>. 2018 Sep;193:166-177. </a:t>
            </a:r>
            <a:r>
              <a:rPr lang="en-US" sz="800" dirty="0">
                <a:solidFill>
                  <a:srgbClr val="000000"/>
                </a:solidFill>
                <a:effectLst/>
                <a:latin typeface="Times New Roman" panose="02020603050405020304" pitchFamily="18" charset="0"/>
                <a:ea typeface="Times New Roman" panose="02020603050405020304" pitchFamily="18" charset="0"/>
              </a:rPr>
              <a:t>PMID: 29981740.</a:t>
            </a:r>
            <a:endParaRPr lang="de-DE" sz="800" dirty="0">
              <a:effectLst/>
              <a:latin typeface="Times New Roman" panose="02020603050405020304" pitchFamily="18" charset="0"/>
              <a:ea typeface="Times New Roman" panose="02020603050405020304" pitchFamily="18" charset="0"/>
            </a:endParaRPr>
          </a:p>
          <a:p>
            <a:r>
              <a:rPr lang="en-US" sz="800" dirty="0">
                <a:solidFill>
                  <a:srgbClr val="000000"/>
                </a:solidFill>
                <a:effectLst/>
                <a:latin typeface="Times New Roman" panose="02020603050405020304" pitchFamily="18" charset="0"/>
                <a:ea typeface="Times New Roman" panose="02020603050405020304" pitchFamily="18" charset="0"/>
              </a:rPr>
              <a:t>4. Tan ACS. Invest </a:t>
            </a:r>
            <a:r>
              <a:rPr lang="en-US" sz="800" dirty="0" err="1">
                <a:solidFill>
                  <a:srgbClr val="000000"/>
                </a:solidFill>
                <a:effectLst/>
                <a:latin typeface="Times New Roman" panose="02020603050405020304" pitchFamily="18" charset="0"/>
                <a:ea typeface="Times New Roman" panose="02020603050405020304" pitchFamily="18" charset="0"/>
              </a:rPr>
              <a:t>Ophthalmol</a:t>
            </a:r>
            <a:r>
              <a:rPr lang="en-US" sz="800" dirty="0">
                <a:solidFill>
                  <a:srgbClr val="000000"/>
                </a:solidFill>
                <a:effectLst/>
                <a:latin typeface="Times New Roman" panose="02020603050405020304" pitchFamily="18" charset="0"/>
                <a:ea typeface="Times New Roman" panose="02020603050405020304" pitchFamily="18" charset="0"/>
              </a:rPr>
              <a:t> Vis Sci. 2017 Apr 1;58(4):2349-2358. PMID: 28437524</a:t>
            </a:r>
            <a:endParaRPr lang="de-DE" sz="800" dirty="0">
              <a:effectLst/>
              <a:latin typeface="Times New Roman" panose="02020603050405020304" pitchFamily="18" charset="0"/>
              <a:ea typeface="Times New Roman" panose="02020603050405020304" pitchFamily="18" charset="0"/>
            </a:endParaRPr>
          </a:p>
          <a:p>
            <a:r>
              <a:rPr lang="en-US" sz="800" dirty="0">
                <a:solidFill>
                  <a:srgbClr val="000000"/>
                </a:solidFill>
                <a:effectLst/>
                <a:latin typeface="Times New Roman" panose="02020603050405020304" pitchFamily="18" charset="0"/>
                <a:ea typeface="Times New Roman" panose="02020603050405020304" pitchFamily="18" charset="0"/>
              </a:rPr>
              <a:t>5. Li M. Ophthalmology. 2018 Feb;125(2):276-287. PMID: 28964579.</a:t>
            </a:r>
            <a:endParaRPr lang="de-DE" sz="800" dirty="0">
              <a:effectLst/>
              <a:latin typeface="Times New Roman" panose="02020603050405020304" pitchFamily="18" charset="0"/>
              <a:ea typeface="Times New Roman" panose="02020603050405020304" pitchFamily="18" charset="0"/>
            </a:endParaRPr>
          </a:p>
          <a:p>
            <a:pPr>
              <a:lnSpc>
                <a:spcPct val="107000"/>
              </a:lnSpc>
            </a:pPr>
            <a:r>
              <a:rPr lang="en-US" sz="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6. </a:t>
            </a:r>
            <a:r>
              <a:rPr lang="en-US" sz="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Balaratnasingam</a:t>
            </a:r>
            <a:r>
              <a:rPr lang="en-US" sz="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C. Invest </a:t>
            </a:r>
            <a:r>
              <a:rPr lang="en-US" sz="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Ophthalmol</a:t>
            </a:r>
            <a:r>
              <a:rPr lang="en-US" sz="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Vis Sci. 2016 Oct 1;57(13):5479-5489. PMID: 27760262.</a:t>
            </a:r>
            <a:endParaRPr lang="de-DE" sz="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US" sz="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7. Chen KC. Am J </a:t>
            </a:r>
            <a:r>
              <a:rPr lang="en-US" sz="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Ophthalmol</a:t>
            </a:r>
            <a:r>
              <a:rPr lang="en-US" sz="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2016 Apr;164:89-98. PMID: 26868959.</a:t>
            </a:r>
            <a:endParaRPr lang="de-DE" sz="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US" sz="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8. Curcio CA. </a:t>
            </a:r>
            <a:r>
              <a:rPr lang="de-DE" sz="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Am J </a:t>
            </a:r>
            <a:r>
              <a:rPr lang="de-DE" sz="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Ophthalmol</a:t>
            </a:r>
            <a:r>
              <a:rPr lang="de-DE" sz="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2015 Nov;160(5):1024-1033.e3. </a:t>
            </a:r>
            <a:r>
              <a:rPr lang="es-ES" sz="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PMID: 26255578.</a:t>
            </a:r>
            <a:endParaRPr lang="de-DE" sz="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s-ES" sz="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9. Dolz-Marco R et al. </a:t>
            </a:r>
            <a:r>
              <a:rPr lang="en-US" sz="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Ophthalmology. </a:t>
            </a:r>
            <a:r>
              <a:rPr lang="de-DE" sz="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2017 Sep;124(9):1353-1367. PMID: 28456420.</a:t>
            </a:r>
            <a:endParaRPr lang="de-DE" sz="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374838618"/>
      </p:ext>
    </p:extLst>
  </p:cSld>
  <p:clrMapOvr>
    <a:masterClrMapping/>
  </p:clrMapOvr>
  <p:transition>
    <p:fade/>
  </p:transition>
</p:sld>
</file>

<file path=ppt/slides/slide3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799DF6F-E24F-44D1-961D-4A466A127282}"/>
              </a:ext>
            </a:extLst>
          </p:cNvPr>
          <p:cNvSpPr>
            <a:spLocks noChangeArrowheads="1"/>
          </p:cNvSpPr>
          <p:nvPr/>
        </p:nvSpPr>
        <p:spPr bwMode="auto">
          <a:xfrm>
            <a:off x="234208" y="154356"/>
            <a:ext cx="11957791" cy="9213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40" tIns="45720" rIns="91440" bIns="45720" anchor="ctr"/>
          <a:lstStyle>
            <a:lvl1pPr>
              <a:defRPr sz="3600">
                <a:solidFill>
                  <a:schemeClr val="tx1"/>
                </a:solidFill>
                <a:latin typeface="Arial" panose="020B0604020202020204" pitchFamily="34" charset="0"/>
              </a:defRPr>
            </a:lvl1pPr>
            <a:lvl2pPr>
              <a:defRPr sz="3600">
                <a:solidFill>
                  <a:schemeClr val="tx1"/>
                </a:solidFill>
                <a:latin typeface="Arial" panose="020B0604020202020204" pitchFamily="34" charset="0"/>
              </a:defRPr>
            </a:lvl2pPr>
            <a:lvl3pPr>
              <a:defRPr sz="3600">
                <a:solidFill>
                  <a:schemeClr val="tx1"/>
                </a:solidFill>
                <a:latin typeface="Arial" panose="020B0604020202020204" pitchFamily="34" charset="0"/>
              </a:defRPr>
            </a:lvl3pPr>
            <a:lvl4pPr>
              <a:defRPr sz="3600">
                <a:solidFill>
                  <a:schemeClr val="tx1"/>
                </a:solidFill>
                <a:latin typeface="Arial" panose="020B0604020202020204" pitchFamily="34" charset="0"/>
              </a:defRPr>
            </a:lvl4pPr>
            <a:lvl5pPr>
              <a:defRPr sz="3600">
                <a:solidFill>
                  <a:schemeClr val="tx1"/>
                </a:solidFill>
                <a:latin typeface="Arial" panose="020B0604020202020204" pitchFamily="34" charset="0"/>
              </a:defRPr>
            </a:lvl5pPr>
            <a:lvl6pPr marL="457200" eaLnBrk="0" fontAlgn="base" hangingPunct="0">
              <a:spcBef>
                <a:spcPct val="0"/>
              </a:spcBef>
              <a:spcAft>
                <a:spcPct val="0"/>
              </a:spcAft>
              <a:defRPr sz="3600">
                <a:solidFill>
                  <a:schemeClr val="tx1"/>
                </a:solidFill>
                <a:latin typeface="Arial" panose="020B0604020202020204" pitchFamily="34" charset="0"/>
              </a:defRPr>
            </a:lvl6pPr>
            <a:lvl7pPr marL="914400" eaLnBrk="0" fontAlgn="base" hangingPunct="0">
              <a:spcBef>
                <a:spcPct val="0"/>
              </a:spcBef>
              <a:spcAft>
                <a:spcPct val="0"/>
              </a:spcAft>
              <a:defRPr sz="3600">
                <a:solidFill>
                  <a:schemeClr val="tx1"/>
                </a:solidFill>
                <a:latin typeface="Arial" panose="020B0604020202020204" pitchFamily="34" charset="0"/>
              </a:defRPr>
            </a:lvl7pPr>
            <a:lvl8pPr marL="1371600" eaLnBrk="0" fontAlgn="base" hangingPunct="0">
              <a:spcBef>
                <a:spcPct val="0"/>
              </a:spcBef>
              <a:spcAft>
                <a:spcPct val="0"/>
              </a:spcAft>
              <a:defRPr sz="3600">
                <a:solidFill>
                  <a:schemeClr val="tx1"/>
                </a:solidFill>
                <a:latin typeface="Arial" panose="020B0604020202020204" pitchFamily="34" charset="0"/>
              </a:defRPr>
            </a:lvl8pPr>
            <a:lvl9pPr marL="1828800" eaLnBrk="0" fontAlgn="base" hangingPunct="0">
              <a:spcBef>
                <a:spcPct val="0"/>
              </a:spcBef>
              <a:spcAft>
                <a:spcPct val="0"/>
              </a:spcAft>
              <a:defRPr sz="3600">
                <a:solidFill>
                  <a:schemeClr val="tx1"/>
                </a:solidFill>
                <a:latin typeface="Arial" panose="020B0604020202020204" pitchFamily="34" charset="0"/>
              </a:defRPr>
            </a:lvl9pPr>
          </a:lstStyle>
          <a:p>
            <a:pPr>
              <a:spcBef>
                <a:spcPct val="0"/>
              </a:spcBef>
              <a:spcAft>
                <a:spcPct val="0"/>
              </a:spcAft>
            </a:pPr>
            <a:r>
              <a:rPr lang="de-DE" sz="3200" dirty="0">
                <a:latin typeface="Arial"/>
                <a:cs typeface="Arial"/>
              </a:rPr>
              <a:t>SPECTRALIS</a:t>
            </a:r>
            <a:r>
              <a:rPr lang="de-DE" sz="3200" baseline="30000" dirty="0">
                <a:latin typeface="Arial"/>
                <a:cs typeface="Arial"/>
              </a:rPr>
              <a:t>®</a:t>
            </a:r>
            <a:r>
              <a:rPr lang="de-DE" sz="3200" dirty="0">
                <a:solidFill>
                  <a:srgbClr val="000000"/>
                </a:solidFill>
                <a:latin typeface="Arial"/>
                <a:cs typeface="Arial"/>
              </a:rPr>
              <a:t> </a:t>
            </a:r>
            <a:r>
              <a:rPr lang="en-US" altLang="de-DE" sz="3200" dirty="0">
                <a:solidFill>
                  <a:schemeClr val="accent4">
                    <a:lumMod val="10000"/>
                  </a:schemeClr>
                </a:solidFill>
                <a:latin typeface="Arial"/>
                <a:cs typeface="Arial"/>
              </a:rPr>
              <a:t>Upgradeable Platform</a:t>
            </a:r>
            <a:endParaRPr lang="de-DE" sz="3200" dirty="0">
              <a:solidFill>
                <a:schemeClr val="accent4">
                  <a:lumMod val="10000"/>
                </a:schemeClr>
              </a:solidFill>
              <a:latin typeface="Arial"/>
              <a:cs typeface="Arial"/>
            </a:endParaRPr>
          </a:p>
        </p:txBody>
      </p:sp>
      <p:sp>
        <p:nvSpPr>
          <p:cNvPr id="6" name="Textfeld 5">
            <a:extLst>
              <a:ext uri="{FF2B5EF4-FFF2-40B4-BE49-F238E27FC236}">
                <a16:creationId xmlns:a16="http://schemas.microsoft.com/office/drawing/2014/main" id="{7E67F6FD-E3EE-4BF8-9483-AA68EA61B0A0}"/>
              </a:ext>
            </a:extLst>
          </p:cNvPr>
          <p:cNvSpPr txBox="1"/>
          <p:nvPr/>
        </p:nvSpPr>
        <p:spPr>
          <a:xfrm>
            <a:off x="243832" y="1459013"/>
            <a:ext cx="5888681" cy="2585323"/>
          </a:xfrm>
          <a:prstGeom prst="rect">
            <a:avLst/>
          </a:prstGeom>
          <a:noFill/>
        </p:spPr>
        <p:txBody>
          <a:bodyPr wrap="square" rtlCol="0">
            <a:spAutoFit/>
          </a:bodyPr>
          <a:lstStyle/>
          <a:p>
            <a:pPr algn="l"/>
            <a:r>
              <a:rPr lang="en-US" b="0" i="0">
                <a:solidFill>
                  <a:srgbClr val="25282D"/>
                </a:solidFill>
                <a:effectLst/>
                <a:latin typeface="Arial" panose="020B0604020202020204" pitchFamily="34" charset="0"/>
                <a:cs typeface="Arial" panose="020B0604020202020204" pitchFamily="34" charset="0"/>
              </a:rPr>
              <a:t>SPECTRALIS</a:t>
            </a:r>
            <a:r>
              <a:rPr lang="en-US" b="0" i="0" baseline="30000">
                <a:solidFill>
                  <a:srgbClr val="25282D"/>
                </a:solidFill>
                <a:effectLst/>
                <a:latin typeface="Arial" panose="020B0604020202020204" pitchFamily="34" charset="0"/>
                <a:cs typeface="Arial" panose="020B0604020202020204" pitchFamily="34" charset="0"/>
              </a:rPr>
              <a:t>®</a:t>
            </a:r>
            <a:r>
              <a:rPr lang="en-US" b="0" i="0">
                <a:solidFill>
                  <a:srgbClr val="25282D"/>
                </a:solidFill>
                <a:effectLst/>
                <a:latin typeface="Arial" panose="020B0604020202020204" pitchFamily="34" charset="0"/>
                <a:cs typeface="Arial" panose="020B0604020202020204" pitchFamily="34" charset="0"/>
              </a:rPr>
              <a:t> is a truly flexible and upgradeable imaging platform. Customize your SPECTRALIS precisely to your individual needs, confident in the knowledge that your OCT will grow with your clinic. As new technology becomes available, simply add new imaging modalities to your SPECTRALIS, providing you with additional information to enhance clinical decision-making and preserving patient data for precise follow-up.</a:t>
            </a:r>
          </a:p>
        </p:txBody>
      </p:sp>
      <p:pic>
        <p:nvPicPr>
          <p:cNvPr id="10" name="Grafik 9">
            <a:extLst>
              <a:ext uri="{FF2B5EF4-FFF2-40B4-BE49-F238E27FC236}">
                <a16:creationId xmlns:a16="http://schemas.microsoft.com/office/drawing/2014/main" id="{534FD30D-8239-4C76-B002-3C7E3E08C7D6}"/>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7100282" y="1254646"/>
            <a:ext cx="4857510" cy="5476775"/>
          </a:xfrm>
          <a:prstGeom prst="rect">
            <a:avLst/>
          </a:prstGeom>
        </p:spPr>
      </p:pic>
      <p:sp>
        <p:nvSpPr>
          <p:cNvPr id="2" name="TextBox 53">
            <a:extLst>
              <a:ext uri="{FF2B5EF4-FFF2-40B4-BE49-F238E27FC236}">
                <a16:creationId xmlns:a16="http://schemas.microsoft.com/office/drawing/2014/main" id="{517AEB2A-D284-48D0-9CB0-14F6EEEE17D3}"/>
              </a:ext>
            </a:extLst>
          </p:cNvPr>
          <p:cNvSpPr txBox="1"/>
          <p:nvPr/>
        </p:nvSpPr>
        <p:spPr>
          <a:xfrm>
            <a:off x="-3190" y="6536678"/>
            <a:ext cx="2145139" cy="215444"/>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noFill/>
                </a:ln>
                <a:effectLst/>
                <a:uLnTx/>
                <a:uFillTx/>
                <a:latin typeface="Arial" panose="020B0604020202020204" pitchFamily="34" charset="0"/>
                <a:cs typeface="Arial" panose="020B0604020202020204" pitchFamily="34" charset="0"/>
              </a:rPr>
              <a:t>Courtesy of </a:t>
            </a:r>
            <a:r>
              <a:rPr lang="en-US" sz="800">
                <a:latin typeface="Arial" panose="020B0604020202020204" pitchFamily="34" charset="0"/>
                <a:cs typeface="Arial" panose="020B0604020202020204" pitchFamily="34" charset="0"/>
              </a:rPr>
              <a:t>Heidelberg Engineering GmbH</a:t>
            </a:r>
            <a:endParaRPr kumimoji="0" lang="en-US" sz="800" b="0" i="0" u="none" strike="noStrike" kern="1200" cap="none" spc="0" normalizeH="0" baseline="0" noProof="0">
              <a:ln>
                <a:noFill/>
              </a:ln>
              <a:effectLst/>
              <a:uLnTx/>
              <a:uFillTx/>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0456345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D01E98-DE3D-45A0-A96C-67D68325299F}"/>
              </a:ext>
            </a:extLst>
          </p:cNvPr>
          <p:cNvSpPr>
            <a:spLocks noGrp="1"/>
          </p:cNvSpPr>
          <p:nvPr>
            <p:ph type="title"/>
          </p:nvPr>
        </p:nvSpPr>
        <p:spPr>
          <a:xfrm>
            <a:off x="298392" y="514262"/>
            <a:ext cx="10515600" cy="1325563"/>
          </a:xfrm>
        </p:spPr>
        <p:txBody>
          <a:bodyPr>
            <a:noAutofit/>
          </a:bodyPr>
          <a:lstStyle/>
          <a:p>
            <a:r>
              <a:rPr lang="en-US" sz="3600" b="1" dirty="0">
                <a:solidFill>
                  <a:schemeClr val="tx1"/>
                </a:solidFill>
                <a:latin typeface="Gotham-BookItalic"/>
                <a:cs typeface="Calibri" panose="020F0502020204030204" pitchFamily="34" charset="0"/>
              </a:rPr>
              <a:t>Maestro2 </a:t>
            </a:r>
            <a:r>
              <a:rPr lang="en-US" sz="3600" i="1" dirty="0">
                <a:solidFill>
                  <a:schemeClr val="tx1"/>
                </a:solidFill>
                <a:latin typeface="Gotham-BookItalic"/>
                <a:cs typeface="Calibri" panose="020F0502020204030204" pitchFamily="34" charset="0"/>
              </a:rPr>
              <a:t>Spectral</a:t>
            </a:r>
            <a:r>
              <a:rPr lang="en-US" sz="3600" b="1" dirty="0">
                <a:solidFill>
                  <a:schemeClr val="tx1"/>
                </a:solidFill>
                <a:latin typeface="Gotham-BookItalic"/>
                <a:cs typeface="Calibri" panose="020F0502020204030204" pitchFamily="34" charset="0"/>
              </a:rPr>
              <a:t> </a:t>
            </a:r>
            <a:r>
              <a:rPr lang="en-US" sz="3600" i="1" dirty="0">
                <a:solidFill>
                  <a:schemeClr val="tx1"/>
                </a:solidFill>
                <a:latin typeface="Gotham-BookItalic"/>
                <a:cs typeface="Calibri" panose="020F0502020204030204" pitchFamily="34" charset="0"/>
              </a:rPr>
              <a:t>vs</a:t>
            </a:r>
            <a:r>
              <a:rPr lang="en-US" sz="3600" b="1" dirty="0">
                <a:solidFill>
                  <a:schemeClr val="tx1"/>
                </a:solidFill>
                <a:latin typeface="Gotham-BookItalic"/>
                <a:cs typeface="Calibri" panose="020F0502020204030204" pitchFamily="34" charset="0"/>
              </a:rPr>
              <a:t> Triton </a:t>
            </a:r>
            <a:r>
              <a:rPr lang="en-US" sz="3600" i="1" dirty="0">
                <a:solidFill>
                  <a:schemeClr val="tx1"/>
                </a:solidFill>
                <a:latin typeface="Gotham-BookItalic"/>
                <a:cs typeface="Calibri" panose="020F0502020204030204" pitchFamily="34" charset="0"/>
              </a:rPr>
              <a:t>Swept Source</a:t>
            </a:r>
            <a:br>
              <a:rPr lang="en-US" sz="3600" b="1" dirty="0"/>
            </a:br>
            <a:endParaRPr lang="en-US" sz="3600" b="1" i="1" dirty="0"/>
          </a:p>
        </p:txBody>
      </p:sp>
      <p:sp>
        <p:nvSpPr>
          <p:cNvPr id="3" name="Content Placeholder 2">
            <a:extLst>
              <a:ext uri="{FF2B5EF4-FFF2-40B4-BE49-F238E27FC236}">
                <a16:creationId xmlns:a16="http://schemas.microsoft.com/office/drawing/2014/main" id="{A0A7DF05-BC81-4D74-B2C5-FB479C6DA559}"/>
              </a:ext>
            </a:extLst>
          </p:cNvPr>
          <p:cNvSpPr>
            <a:spLocks noGrp="1"/>
          </p:cNvSpPr>
          <p:nvPr>
            <p:ph sz="half" idx="1"/>
          </p:nvPr>
        </p:nvSpPr>
        <p:spPr>
          <a:xfrm>
            <a:off x="1002194" y="1402788"/>
            <a:ext cx="5181600" cy="4351339"/>
          </a:xfrm>
        </p:spPr>
        <p:txBody>
          <a:bodyPr>
            <a:normAutofit/>
          </a:bodyPr>
          <a:lstStyle/>
          <a:p>
            <a:r>
              <a:rPr lang="en-US" b="1" dirty="0">
                <a:solidFill>
                  <a:srgbClr val="8A2299"/>
                </a:solidFill>
              </a:rPr>
              <a:t>SPECTRAL</a:t>
            </a:r>
            <a:r>
              <a:rPr lang="en-US" dirty="0"/>
              <a:t> </a:t>
            </a:r>
            <a:r>
              <a:rPr lang="en-US" dirty="0">
                <a:solidFill>
                  <a:schemeClr val="tx1"/>
                </a:solidFill>
              </a:rPr>
              <a:t>- </a:t>
            </a:r>
            <a:r>
              <a:rPr lang="en-US" b="1" dirty="0">
                <a:solidFill>
                  <a:schemeClr val="tx1"/>
                </a:solidFill>
              </a:rPr>
              <a:t>2006</a:t>
            </a:r>
          </a:p>
          <a:p>
            <a:r>
              <a:rPr lang="en-US" b="1" dirty="0">
                <a:solidFill>
                  <a:schemeClr val="tx1"/>
                </a:solidFill>
              </a:rPr>
              <a:t>50 </a:t>
            </a:r>
            <a:r>
              <a:rPr lang="en-US" b="1" dirty="0" err="1">
                <a:solidFill>
                  <a:schemeClr val="tx1"/>
                </a:solidFill>
              </a:rPr>
              <a:t>KHz</a:t>
            </a:r>
            <a:r>
              <a:rPr lang="en-US" b="1" dirty="0">
                <a:solidFill>
                  <a:schemeClr val="tx1"/>
                </a:solidFill>
              </a:rPr>
              <a:t> Engine </a:t>
            </a:r>
            <a:r>
              <a:rPr lang="en-US" dirty="0">
                <a:solidFill>
                  <a:schemeClr val="tx1"/>
                </a:solidFill>
              </a:rPr>
              <a:t>– fast</a:t>
            </a:r>
          </a:p>
          <a:p>
            <a:pPr lvl="1"/>
            <a:r>
              <a:rPr lang="en-US" b="1" dirty="0">
                <a:solidFill>
                  <a:srgbClr val="0070C0"/>
                </a:solidFill>
              </a:rPr>
              <a:t>128</a:t>
            </a:r>
            <a:r>
              <a:rPr lang="en-US" dirty="0">
                <a:solidFill>
                  <a:schemeClr val="tx1"/>
                </a:solidFill>
              </a:rPr>
              <a:t> B-Scans </a:t>
            </a:r>
          </a:p>
          <a:p>
            <a:r>
              <a:rPr lang="en-US" b="1" dirty="0">
                <a:solidFill>
                  <a:schemeClr val="tx1"/>
                </a:solidFill>
              </a:rPr>
              <a:t>840 nm Wavelength</a:t>
            </a:r>
          </a:p>
          <a:p>
            <a:pPr lvl="1"/>
            <a:r>
              <a:rPr lang="en-US" sz="1600" dirty="0">
                <a:solidFill>
                  <a:schemeClr val="tx1"/>
                </a:solidFill>
              </a:rPr>
              <a:t>Excellent </a:t>
            </a:r>
            <a:r>
              <a:rPr lang="en-US" sz="1600" b="1" dirty="0">
                <a:solidFill>
                  <a:srgbClr val="0070C0"/>
                </a:solidFill>
              </a:rPr>
              <a:t>Retinal</a:t>
            </a:r>
            <a:r>
              <a:rPr lang="en-US" sz="1600" dirty="0">
                <a:solidFill>
                  <a:schemeClr val="tx1"/>
                </a:solidFill>
              </a:rPr>
              <a:t> Resolution</a:t>
            </a:r>
          </a:p>
          <a:p>
            <a:pPr lvl="1"/>
            <a:r>
              <a:rPr lang="en-US" sz="1600" b="1" dirty="0">
                <a:solidFill>
                  <a:srgbClr val="0075C3"/>
                </a:solidFill>
              </a:rPr>
              <a:t>Marginal</a:t>
            </a:r>
            <a:r>
              <a:rPr lang="en-US" sz="1600" dirty="0">
                <a:solidFill>
                  <a:schemeClr val="tx1"/>
                </a:solidFill>
              </a:rPr>
              <a:t> Choroidal Resolution</a:t>
            </a:r>
          </a:p>
          <a:p>
            <a:pPr lvl="1"/>
            <a:r>
              <a:rPr lang="en-US" sz="1600" b="1" dirty="0">
                <a:solidFill>
                  <a:srgbClr val="0070C0"/>
                </a:solidFill>
              </a:rPr>
              <a:t>Limited </a:t>
            </a:r>
            <a:r>
              <a:rPr lang="en-US" sz="1600" b="1" dirty="0">
                <a:solidFill>
                  <a:schemeClr val="tx1"/>
                </a:solidFill>
              </a:rPr>
              <a:t>Opacity Punch-Through</a:t>
            </a:r>
          </a:p>
          <a:p>
            <a:endParaRPr lang="en-US" dirty="0"/>
          </a:p>
          <a:p>
            <a:endParaRPr lang="en-US" dirty="0"/>
          </a:p>
          <a:p>
            <a:endParaRPr lang="en-US" dirty="0"/>
          </a:p>
        </p:txBody>
      </p:sp>
      <p:sp>
        <p:nvSpPr>
          <p:cNvPr id="7" name="Content Placeholder 6">
            <a:extLst>
              <a:ext uri="{FF2B5EF4-FFF2-40B4-BE49-F238E27FC236}">
                <a16:creationId xmlns:a16="http://schemas.microsoft.com/office/drawing/2014/main" id="{C3EEA003-4152-4CAC-B541-41E60D7AD4F6}"/>
              </a:ext>
            </a:extLst>
          </p:cNvPr>
          <p:cNvSpPr>
            <a:spLocks noGrp="1"/>
          </p:cNvSpPr>
          <p:nvPr>
            <p:ph sz="half" idx="2"/>
          </p:nvPr>
        </p:nvSpPr>
        <p:spPr>
          <a:xfrm>
            <a:off x="6096000" y="1402789"/>
            <a:ext cx="5181600" cy="4351339"/>
          </a:xfrm>
        </p:spPr>
        <p:txBody>
          <a:bodyPr>
            <a:normAutofit/>
          </a:bodyPr>
          <a:lstStyle/>
          <a:p>
            <a:r>
              <a:rPr lang="en-US" b="1" dirty="0">
                <a:solidFill>
                  <a:srgbClr val="8A2299"/>
                </a:solidFill>
              </a:rPr>
              <a:t>SWEPT SOURCE</a:t>
            </a:r>
            <a:r>
              <a:rPr lang="en-US" b="1" dirty="0">
                <a:solidFill>
                  <a:srgbClr val="FF0000"/>
                </a:solidFill>
              </a:rPr>
              <a:t> </a:t>
            </a:r>
            <a:r>
              <a:rPr lang="en-US" dirty="0">
                <a:solidFill>
                  <a:schemeClr val="tx1"/>
                </a:solidFill>
              </a:rPr>
              <a:t>- </a:t>
            </a:r>
            <a:r>
              <a:rPr lang="en-US" b="1" dirty="0">
                <a:solidFill>
                  <a:schemeClr val="tx1"/>
                </a:solidFill>
              </a:rPr>
              <a:t>2012</a:t>
            </a:r>
          </a:p>
          <a:p>
            <a:r>
              <a:rPr lang="en-US" b="1" dirty="0">
                <a:solidFill>
                  <a:schemeClr val="tx1"/>
                </a:solidFill>
              </a:rPr>
              <a:t>100 </a:t>
            </a:r>
            <a:r>
              <a:rPr lang="en-US" b="1" dirty="0" err="1">
                <a:solidFill>
                  <a:schemeClr val="tx1"/>
                </a:solidFill>
              </a:rPr>
              <a:t>KHz</a:t>
            </a:r>
            <a:r>
              <a:rPr lang="en-US" b="1" dirty="0">
                <a:solidFill>
                  <a:schemeClr val="tx1"/>
                </a:solidFill>
              </a:rPr>
              <a:t> Engine</a:t>
            </a:r>
            <a:r>
              <a:rPr lang="en-US" dirty="0">
                <a:solidFill>
                  <a:schemeClr val="tx1"/>
                </a:solidFill>
              </a:rPr>
              <a:t>– faster</a:t>
            </a:r>
          </a:p>
          <a:p>
            <a:pPr lvl="1"/>
            <a:r>
              <a:rPr lang="en-US" b="1" dirty="0">
                <a:solidFill>
                  <a:srgbClr val="0070C0"/>
                </a:solidFill>
              </a:rPr>
              <a:t>256</a:t>
            </a:r>
            <a:r>
              <a:rPr lang="en-US" dirty="0">
                <a:solidFill>
                  <a:schemeClr val="tx1"/>
                </a:solidFill>
              </a:rPr>
              <a:t> B-Scans</a:t>
            </a:r>
          </a:p>
          <a:p>
            <a:r>
              <a:rPr lang="en-US" b="1" dirty="0">
                <a:solidFill>
                  <a:schemeClr val="tx1"/>
                </a:solidFill>
              </a:rPr>
              <a:t>1050 nm Wavelength</a:t>
            </a:r>
          </a:p>
          <a:p>
            <a:pPr lvl="1"/>
            <a:r>
              <a:rPr lang="en-US" sz="1600" dirty="0">
                <a:solidFill>
                  <a:schemeClr val="tx1"/>
                </a:solidFill>
              </a:rPr>
              <a:t>Excellent </a:t>
            </a:r>
            <a:r>
              <a:rPr lang="en-US" sz="1600" b="1" dirty="0">
                <a:solidFill>
                  <a:srgbClr val="0070C0"/>
                </a:solidFill>
              </a:rPr>
              <a:t>Vitreous, Retinal </a:t>
            </a:r>
            <a:r>
              <a:rPr lang="en-US" sz="1600" dirty="0">
                <a:solidFill>
                  <a:schemeClr val="tx1"/>
                </a:solidFill>
              </a:rPr>
              <a:t>and </a:t>
            </a:r>
            <a:r>
              <a:rPr lang="en-US" sz="1600" b="1" dirty="0">
                <a:solidFill>
                  <a:srgbClr val="0070C0"/>
                </a:solidFill>
              </a:rPr>
              <a:t>Choroidal</a:t>
            </a:r>
            <a:r>
              <a:rPr lang="en-US" sz="1600" dirty="0">
                <a:solidFill>
                  <a:schemeClr val="tx1"/>
                </a:solidFill>
              </a:rPr>
              <a:t> Resolution</a:t>
            </a:r>
          </a:p>
          <a:p>
            <a:pPr lvl="1"/>
            <a:r>
              <a:rPr lang="en-US" sz="1600" b="1" dirty="0">
                <a:solidFill>
                  <a:srgbClr val="0070C0"/>
                </a:solidFill>
              </a:rPr>
              <a:t>Excellent </a:t>
            </a:r>
            <a:r>
              <a:rPr lang="en-US" sz="1600" b="1" dirty="0">
                <a:solidFill>
                  <a:schemeClr val="tx1"/>
                </a:solidFill>
              </a:rPr>
              <a:t>Opacity and Choroidal Penetration</a:t>
            </a:r>
          </a:p>
          <a:p>
            <a:pPr marL="0" indent="0">
              <a:buNone/>
            </a:pPr>
            <a:endParaRPr lang="en-US" dirty="0"/>
          </a:p>
        </p:txBody>
      </p:sp>
      <p:sp>
        <p:nvSpPr>
          <p:cNvPr id="5" name="Slide Number Placeholder 4">
            <a:extLst>
              <a:ext uri="{FF2B5EF4-FFF2-40B4-BE49-F238E27FC236}">
                <a16:creationId xmlns:a16="http://schemas.microsoft.com/office/drawing/2014/main" id="{DA51DD42-FFBF-46A3-8189-423492E3B1A7}"/>
              </a:ext>
            </a:extLst>
          </p:cNvPr>
          <p:cNvSpPr>
            <a:spLocks noGrp="1"/>
          </p:cNvSpPr>
          <p:nvPr>
            <p:ph type="sldNum" sz="quarter" idx="12"/>
          </p:nvPr>
        </p:nvSpPr>
        <p:spPr/>
        <p:txBody>
          <a:bodyPr/>
          <a:lstStyle/>
          <a:p>
            <a:fld id="{E5620557-46B2-430F-9AAE-42A0D9EDB31B}" type="slidenum">
              <a:rPr lang="en-US" smtClean="0"/>
              <a:t>40</a:t>
            </a:fld>
            <a:endParaRPr lang="en-US" dirty="0"/>
          </a:p>
        </p:txBody>
      </p:sp>
      <p:pic>
        <p:nvPicPr>
          <p:cNvPr id="8" name="Picture 2" descr="Image result for triton oct">
            <a:extLst>
              <a:ext uri="{FF2B5EF4-FFF2-40B4-BE49-F238E27FC236}">
                <a16:creationId xmlns:a16="http://schemas.microsoft.com/office/drawing/2014/main" id="{F15E56C7-484A-4205-9A77-957EA45BE8A5}"/>
              </a:ext>
            </a:extLst>
          </p:cNvPr>
          <p:cNvPicPr>
            <a:picLocks noChangeAspect="1" noChangeArrowheads="1"/>
          </p:cNvPicPr>
          <p:nvPr/>
        </p:nvPicPr>
        <p:blipFill rotWithShape="1">
          <a:blip r:embed="rId3" cstate="screen">
            <a:extLst>
              <a:ext uri="{28A0092B-C50C-407E-A947-70E740481C1C}">
                <a14:useLocalDpi xmlns:a14="http://schemas.microsoft.com/office/drawing/2010/main"/>
              </a:ext>
            </a:extLst>
          </a:blip>
          <a:srcRect/>
          <a:stretch/>
        </p:blipFill>
        <p:spPr bwMode="auto">
          <a:xfrm>
            <a:off x="10361922" y="4206946"/>
            <a:ext cx="1623479" cy="2331966"/>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a:extLst>
              <a:ext uri="{FF2B5EF4-FFF2-40B4-BE49-F238E27FC236}">
                <a16:creationId xmlns:a16="http://schemas.microsoft.com/office/drawing/2014/main" id="{EAC89C22-AB5A-4CAE-9F28-09D8DC5FE58D}"/>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137982" y="4071285"/>
            <a:ext cx="1979579" cy="2331965"/>
          </a:xfrm>
          <a:prstGeom prst="rect">
            <a:avLst/>
          </a:prstGeom>
          <a:noFill/>
          <a:extLst>
            <a:ext uri="{909E8E84-426E-40DD-AFC4-6F175D3DCCD1}">
              <a14:hiddenFill xmlns:a14="http://schemas.microsoft.com/office/drawing/2010/main">
                <a:solidFill>
                  <a:srgbClr val="FFFFFF"/>
                </a:solidFill>
              </a14:hiddenFill>
            </a:ext>
          </a:extLst>
        </p:spPr>
      </p:pic>
      <p:pic>
        <p:nvPicPr>
          <p:cNvPr id="10" name="Content Placeholder 4">
            <a:extLst>
              <a:ext uri="{FF2B5EF4-FFF2-40B4-BE49-F238E27FC236}">
                <a16:creationId xmlns:a16="http://schemas.microsoft.com/office/drawing/2014/main" id="{BE635FC7-F918-4F93-94D3-A3D83BE61F5C}"/>
              </a:ext>
            </a:extLst>
          </p:cNvPr>
          <p:cNvPicPr>
            <a:picLocks noChangeAspect="1"/>
          </p:cNvPicPr>
          <p:nvPr/>
        </p:nvPicPr>
        <p:blipFill rotWithShape="1">
          <a:blip r:embed="rId5" cstate="screen">
            <a:extLst>
              <a:ext uri="{BEBA8EAE-BF5A-486C-A8C5-ECC9F3942E4B}">
                <a14:imgProps xmlns:a14="http://schemas.microsoft.com/office/drawing/2010/main">
                  <a14:imgLayer r:embed="rId6">
                    <a14:imgEffect>
                      <a14:sharpenSoften amount="25000"/>
                    </a14:imgEffect>
                    <a14:imgEffect>
                      <a14:brightnessContrast bright="20000" contrast="-20000"/>
                    </a14:imgEffect>
                  </a14:imgLayer>
                </a14:imgProps>
              </a:ext>
              <a:ext uri="{28A0092B-C50C-407E-A947-70E740481C1C}">
                <a14:useLocalDpi xmlns:a14="http://schemas.microsoft.com/office/drawing/2010/main"/>
              </a:ext>
            </a:extLst>
          </a:blip>
          <a:srcRect/>
          <a:stretch/>
        </p:blipFill>
        <p:spPr>
          <a:xfrm>
            <a:off x="6096000" y="4380021"/>
            <a:ext cx="4095307" cy="1777141"/>
          </a:xfrm>
          <a:prstGeom prst="rect">
            <a:avLst/>
          </a:prstGeom>
        </p:spPr>
      </p:pic>
      <p:pic>
        <p:nvPicPr>
          <p:cNvPr id="11" name="Picture 10">
            <a:extLst>
              <a:ext uri="{FF2B5EF4-FFF2-40B4-BE49-F238E27FC236}">
                <a16:creationId xmlns:a16="http://schemas.microsoft.com/office/drawing/2014/main" id="{986D1987-C0D5-40A5-8247-CDCEAA7A45E9}"/>
              </a:ext>
            </a:extLst>
          </p:cNvPr>
          <p:cNvPicPr>
            <a:picLocks noChangeAspect="1"/>
          </p:cNvPicPr>
          <p:nvPr/>
        </p:nvPicPr>
        <p:blipFill>
          <a:blip r:embed="rId7" cstate="screen">
            <a:extLst>
              <a:ext uri="{BEBA8EAE-BF5A-486C-A8C5-ECC9F3942E4B}">
                <a14:imgProps xmlns:a14="http://schemas.microsoft.com/office/drawing/2010/main">
                  <a14:imgLayer r:embed="rId8">
                    <a14:imgEffect>
                      <a14:brightnessContrast bright="20000" contrast="-20000"/>
                    </a14:imgEffect>
                  </a14:imgLayer>
                </a14:imgProps>
              </a:ext>
              <a:ext uri="{28A0092B-C50C-407E-A947-70E740481C1C}">
                <a14:useLocalDpi xmlns:a14="http://schemas.microsoft.com/office/drawing/2010/main"/>
              </a:ext>
            </a:extLst>
          </a:blip>
          <a:stretch>
            <a:fillRect/>
          </a:stretch>
        </p:blipFill>
        <p:spPr>
          <a:xfrm>
            <a:off x="2212773" y="4380021"/>
            <a:ext cx="3867083" cy="1784986"/>
          </a:xfrm>
          <a:prstGeom prst="rect">
            <a:avLst/>
          </a:prstGeom>
        </p:spPr>
      </p:pic>
    </p:spTree>
    <p:extLst>
      <p:ext uri="{BB962C8B-B14F-4D97-AF65-F5344CB8AC3E}">
        <p14:creationId xmlns:p14="http://schemas.microsoft.com/office/powerpoint/2010/main" val="21965957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351933" y="188274"/>
            <a:ext cx="8640960" cy="523220"/>
          </a:xfrm>
          <a:prstGeom prst="rect">
            <a:avLst/>
          </a:prstGeom>
        </p:spPr>
        <p:txBody>
          <a:bodyPr wrap="square">
            <a:spAutoFit/>
          </a:bodyPr>
          <a:lstStyle/>
          <a:p>
            <a:r>
              <a:rPr lang="en-US" sz="2800" b="1" dirty="0">
                <a:latin typeface="Gotham-LightItalic"/>
              </a:rPr>
              <a:t>Maestro2: </a:t>
            </a:r>
            <a:r>
              <a:rPr lang="en-US" sz="2800" dirty="0">
                <a:latin typeface="Gotham-Light"/>
              </a:rPr>
              <a:t>Normal Eye - 5 Line Cross/Line H</a:t>
            </a:r>
          </a:p>
        </p:txBody>
      </p:sp>
      <p:grpSp>
        <p:nvGrpSpPr>
          <p:cNvPr id="6" name="Group 5"/>
          <p:cNvGrpSpPr/>
          <p:nvPr/>
        </p:nvGrpSpPr>
        <p:grpSpPr>
          <a:xfrm>
            <a:off x="452488" y="1258090"/>
            <a:ext cx="6665985" cy="2956493"/>
            <a:chOff x="53752" y="1124744"/>
            <a:chExt cx="9036496" cy="4146923"/>
          </a:xfrm>
        </p:grpSpPr>
        <p:pic>
          <p:nvPicPr>
            <p:cNvPr id="2" name="Picture 1"/>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3752" y="1124744"/>
              <a:ext cx="9036496" cy="4146923"/>
            </a:xfrm>
            <a:prstGeom prst="rect">
              <a:avLst/>
            </a:prstGeom>
          </p:spPr>
        </p:pic>
        <p:sp>
          <p:nvSpPr>
            <p:cNvPr id="4" name="Rectangle 3"/>
            <p:cNvSpPr/>
            <p:nvPr/>
          </p:nvSpPr>
          <p:spPr>
            <a:xfrm>
              <a:off x="1907704" y="1124744"/>
              <a:ext cx="1224136" cy="13443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Gotham-Light"/>
              </a:endParaRPr>
            </a:p>
          </p:txBody>
        </p:sp>
      </p:grpSp>
      <p:grpSp>
        <p:nvGrpSpPr>
          <p:cNvPr id="8" name="Group 7">
            <a:extLst>
              <a:ext uri="{FF2B5EF4-FFF2-40B4-BE49-F238E27FC236}">
                <a16:creationId xmlns:a16="http://schemas.microsoft.com/office/drawing/2014/main" id="{C224DF2E-E14D-4DD5-BF53-9EE298FDEF38}"/>
              </a:ext>
            </a:extLst>
          </p:cNvPr>
          <p:cNvGrpSpPr/>
          <p:nvPr/>
        </p:nvGrpSpPr>
        <p:grpSpPr>
          <a:xfrm>
            <a:off x="7709234" y="664234"/>
            <a:ext cx="4126267" cy="2577038"/>
            <a:chOff x="202989" y="692696"/>
            <a:chExt cx="8912946" cy="5472608"/>
          </a:xfrm>
        </p:grpSpPr>
        <p:pic>
          <p:nvPicPr>
            <p:cNvPr id="9" name="Picture 8">
              <a:extLst>
                <a:ext uri="{FF2B5EF4-FFF2-40B4-BE49-F238E27FC236}">
                  <a16:creationId xmlns:a16="http://schemas.microsoft.com/office/drawing/2014/main" id="{6EDBAB0B-B87E-45D9-B487-7C7CD1973CE2}"/>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202989" y="692696"/>
              <a:ext cx="8912946" cy="5472608"/>
            </a:xfrm>
            <a:prstGeom prst="rect">
              <a:avLst/>
            </a:prstGeom>
          </p:spPr>
        </p:pic>
        <p:sp>
          <p:nvSpPr>
            <p:cNvPr id="10" name="Rectangle 9">
              <a:extLst>
                <a:ext uri="{FF2B5EF4-FFF2-40B4-BE49-F238E27FC236}">
                  <a16:creationId xmlns:a16="http://schemas.microsoft.com/office/drawing/2014/main" id="{59E8D3A1-9473-4C6D-B0C7-1EF564D81C72}"/>
                </a:ext>
              </a:extLst>
            </p:cNvPr>
            <p:cNvSpPr/>
            <p:nvPr/>
          </p:nvSpPr>
          <p:spPr>
            <a:xfrm>
              <a:off x="899592" y="965282"/>
              <a:ext cx="1224136" cy="14401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Gotham-Light"/>
              </a:endParaRPr>
            </a:p>
          </p:txBody>
        </p:sp>
      </p:grpSp>
      <p:pic>
        <p:nvPicPr>
          <p:cNvPr id="11" name="Picture 2">
            <a:extLst>
              <a:ext uri="{FF2B5EF4-FFF2-40B4-BE49-F238E27FC236}">
                <a16:creationId xmlns:a16="http://schemas.microsoft.com/office/drawing/2014/main" id="{38AE7C79-73F2-44F8-929D-9FE4EB272C17}"/>
              </a:ext>
            </a:extLst>
          </p:cNvPr>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351933" y="5678427"/>
            <a:ext cx="848451" cy="999485"/>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BBF09355-F9ED-4517-B850-7CD77DD74F11}"/>
              </a:ext>
            </a:extLst>
          </p:cNvPr>
          <p:cNvSpPr/>
          <p:nvPr/>
        </p:nvSpPr>
        <p:spPr>
          <a:xfrm>
            <a:off x="351933" y="4352452"/>
            <a:ext cx="1394934" cy="184666"/>
          </a:xfrm>
          <a:prstGeom prst="rect">
            <a:avLst/>
          </a:prstGeom>
        </p:spPr>
        <p:txBody>
          <a:bodyPr wrap="none">
            <a:spAutoFit/>
          </a:bodyPr>
          <a:lstStyle/>
          <a:p>
            <a:r>
              <a:rPr lang="en-US" sz="600" dirty="0"/>
              <a:t>Topcon Image Bank, Michael Chen, OD</a:t>
            </a:r>
          </a:p>
        </p:txBody>
      </p:sp>
      <p:pic>
        <p:nvPicPr>
          <p:cNvPr id="13" name="Picture 12">
            <a:extLst>
              <a:ext uri="{FF2B5EF4-FFF2-40B4-BE49-F238E27FC236}">
                <a16:creationId xmlns:a16="http://schemas.microsoft.com/office/drawing/2014/main" id="{813E3310-0499-4A18-8B63-3EB5E70CFD81}"/>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5073527" y="3512874"/>
            <a:ext cx="6665985" cy="3041514"/>
          </a:xfrm>
          <a:prstGeom prst="rect">
            <a:avLst/>
          </a:prstGeom>
        </p:spPr>
      </p:pic>
    </p:spTree>
    <p:extLst>
      <p:ext uri="{BB962C8B-B14F-4D97-AF65-F5344CB8AC3E}">
        <p14:creationId xmlns:p14="http://schemas.microsoft.com/office/powerpoint/2010/main" val="36349656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12007-29FD-EE49-9695-7970AE6709D3}"/>
              </a:ext>
            </a:extLst>
          </p:cNvPr>
          <p:cNvSpPr>
            <a:spLocks noGrp="1"/>
          </p:cNvSpPr>
          <p:nvPr>
            <p:ph type="title"/>
          </p:nvPr>
        </p:nvSpPr>
        <p:spPr>
          <a:xfrm>
            <a:off x="174683" y="561038"/>
            <a:ext cx="10972800" cy="1143000"/>
          </a:xfrm>
        </p:spPr>
        <p:txBody>
          <a:bodyPr>
            <a:noAutofit/>
          </a:bodyPr>
          <a:lstStyle/>
          <a:p>
            <a:r>
              <a:rPr lang="en-US" sz="4000" b="1" dirty="0">
                <a:solidFill>
                  <a:schemeClr val="tx1"/>
                </a:solidFill>
              </a:rPr>
              <a:t>Triton Swept-Source </a:t>
            </a:r>
            <a:r>
              <a:rPr lang="en-US" sz="4000" dirty="0">
                <a:solidFill>
                  <a:schemeClr val="tx1"/>
                </a:solidFill>
              </a:rPr>
              <a:t>OCT Fundus Camera</a:t>
            </a:r>
            <a:br>
              <a:rPr lang="en-US" sz="4000" b="1" dirty="0"/>
            </a:br>
            <a:endParaRPr lang="en-US" sz="4000" i="1" dirty="0">
              <a:solidFill>
                <a:schemeClr val="tx1"/>
              </a:solidFill>
            </a:endParaRPr>
          </a:p>
        </p:txBody>
      </p:sp>
      <p:sp>
        <p:nvSpPr>
          <p:cNvPr id="10" name="TextBox 9">
            <a:extLst>
              <a:ext uri="{FF2B5EF4-FFF2-40B4-BE49-F238E27FC236}">
                <a16:creationId xmlns:a16="http://schemas.microsoft.com/office/drawing/2014/main" id="{CC1E8E58-7B39-954D-8746-A1387D814837}"/>
              </a:ext>
            </a:extLst>
          </p:cNvPr>
          <p:cNvSpPr txBox="1"/>
          <p:nvPr/>
        </p:nvSpPr>
        <p:spPr>
          <a:xfrm>
            <a:off x="417887" y="1339969"/>
            <a:ext cx="4952245" cy="4397024"/>
          </a:xfrm>
          <a:prstGeom prst="rect">
            <a:avLst/>
          </a:prstGeom>
          <a:noFill/>
        </p:spPr>
        <p:txBody>
          <a:bodyPr wrap="square" lIns="121920" rtlCol="0">
            <a:noAutofit/>
          </a:bodyPr>
          <a:lstStyle/>
          <a:p>
            <a:pPr defTabSz="1219170"/>
            <a:endParaRPr lang="en-US" sz="2400" kern="0" dirty="0">
              <a:solidFill>
                <a:prstClr val="black">
                  <a:lumMod val="95000"/>
                  <a:lumOff val="5000"/>
                </a:prstClr>
              </a:solidFill>
              <a:latin typeface="Gotham-Light"/>
            </a:endParaRPr>
          </a:p>
          <a:p>
            <a:pPr defTabSz="1219170"/>
            <a:r>
              <a:rPr lang="en-US" sz="2400" b="1" kern="0" dirty="0">
                <a:solidFill>
                  <a:srgbClr val="8A2299"/>
                </a:solidFill>
                <a:latin typeface="Gotham-LightItalic"/>
              </a:rPr>
              <a:t>Triton, Triton FA, Triton Plus </a:t>
            </a:r>
          </a:p>
          <a:p>
            <a:pPr marL="1066773" lvl="1" indent="-457189" defTabSz="1219170">
              <a:buFont typeface="Arial" panose="020B0604020202020204" pitchFamily="34" charset="0"/>
              <a:buChar char="•"/>
            </a:pPr>
            <a:r>
              <a:rPr lang="en-US" sz="2000" b="1" kern="0" dirty="0">
                <a:solidFill>
                  <a:prstClr val="black">
                    <a:lumMod val="95000"/>
                    <a:lumOff val="5000"/>
                  </a:prstClr>
                </a:solidFill>
                <a:latin typeface="Gotham-LightItalic"/>
              </a:rPr>
              <a:t>Color/Red-Free/IR </a:t>
            </a:r>
          </a:p>
          <a:p>
            <a:pPr marL="1066773" lvl="1" indent="-457189" defTabSz="1219170">
              <a:buFont typeface="Arial" panose="020B0604020202020204" pitchFamily="34" charset="0"/>
              <a:buChar char="•"/>
            </a:pPr>
            <a:r>
              <a:rPr lang="en-US" sz="2000" b="1" kern="0" dirty="0">
                <a:solidFill>
                  <a:prstClr val="black">
                    <a:lumMod val="95000"/>
                    <a:lumOff val="5000"/>
                  </a:prstClr>
                </a:solidFill>
                <a:latin typeface="Gotham-LightItalic"/>
              </a:rPr>
              <a:t>FAF</a:t>
            </a:r>
            <a:r>
              <a:rPr lang="en-US" sz="2000" kern="0" dirty="0">
                <a:solidFill>
                  <a:prstClr val="black">
                    <a:lumMod val="95000"/>
                    <a:lumOff val="5000"/>
                  </a:prstClr>
                </a:solidFill>
                <a:latin typeface="Gotham-Light"/>
              </a:rPr>
              <a:t> and </a:t>
            </a:r>
            <a:r>
              <a:rPr lang="en-US" sz="2000" b="1" kern="0" dirty="0">
                <a:solidFill>
                  <a:prstClr val="black">
                    <a:lumMod val="95000"/>
                    <a:lumOff val="5000"/>
                  </a:prstClr>
                </a:solidFill>
                <a:latin typeface="Gotham-LightItalic"/>
              </a:rPr>
              <a:t>FAF/FA </a:t>
            </a:r>
            <a:r>
              <a:rPr lang="en-US" sz="2000" kern="0" dirty="0">
                <a:solidFill>
                  <a:prstClr val="black">
                    <a:lumMod val="95000"/>
                    <a:lumOff val="5000"/>
                  </a:prstClr>
                </a:solidFill>
                <a:latin typeface="Gotham-Light"/>
              </a:rPr>
              <a:t>Models</a:t>
            </a:r>
          </a:p>
          <a:p>
            <a:pPr marL="609584" lvl="1" defTabSz="1219170"/>
            <a:endParaRPr lang="en-US" sz="2400" kern="0" dirty="0">
              <a:solidFill>
                <a:prstClr val="black">
                  <a:lumMod val="95000"/>
                  <a:lumOff val="5000"/>
                </a:prstClr>
              </a:solidFill>
              <a:latin typeface="Gotham-Light"/>
            </a:endParaRPr>
          </a:p>
          <a:p>
            <a:pPr defTabSz="1219170"/>
            <a:r>
              <a:rPr lang="en-US" sz="2400" b="1" kern="0" dirty="0">
                <a:solidFill>
                  <a:srgbClr val="8A2299"/>
                </a:solidFill>
                <a:latin typeface="Gotham-LightItalic"/>
              </a:rPr>
              <a:t>SS-OCT is Deep, Fast </a:t>
            </a:r>
            <a:r>
              <a:rPr lang="en-US" sz="2400" i="1" kern="0" dirty="0">
                <a:latin typeface="Gotham-LightItalic"/>
              </a:rPr>
              <a:t>and</a:t>
            </a:r>
            <a:r>
              <a:rPr lang="en-US" sz="2400" b="1" kern="0" dirty="0">
                <a:solidFill>
                  <a:srgbClr val="FF0000"/>
                </a:solidFill>
                <a:latin typeface="Gotham-LightItalic"/>
              </a:rPr>
              <a:t> </a:t>
            </a:r>
            <a:r>
              <a:rPr lang="en-US" sz="2400" b="1" kern="0" dirty="0">
                <a:solidFill>
                  <a:srgbClr val="8A2299"/>
                </a:solidFill>
                <a:latin typeface="Gotham-LightItalic"/>
              </a:rPr>
              <a:t>Invisible</a:t>
            </a:r>
          </a:p>
          <a:p>
            <a:pPr marL="1066773" lvl="1" indent="-457189" defTabSz="1219170">
              <a:buFont typeface="Arial" panose="020B0604020202020204" pitchFamily="34" charset="0"/>
              <a:buChar char="•"/>
            </a:pPr>
            <a:r>
              <a:rPr lang="en-US" sz="2000" b="1" kern="0" dirty="0">
                <a:solidFill>
                  <a:prstClr val="black">
                    <a:lumMod val="95000"/>
                    <a:lumOff val="5000"/>
                  </a:prstClr>
                </a:solidFill>
                <a:latin typeface="Gotham-LightItalic"/>
              </a:rPr>
              <a:t>100 </a:t>
            </a:r>
            <a:r>
              <a:rPr lang="en-US" sz="2000" b="1" kern="0" dirty="0" err="1">
                <a:solidFill>
                  <a:prstClr val="black">
                    <a:lumMod val="95000"/>
                    <a:lumOff val="5000"/>
                  </a:prstClr>
                </a:solidFill>
                <a:latin typeface="Gotham-LightItalic"/>
              </a:rPr>
              <a:t>KHz</a:t>
            </a:r>
            <a:r>
              <a:rPr lang="en-US" sz="2000" b="1" kern="0" dirty="0">
                <a:solidFill>
                  <a:prstClr val="black">
                    <a:lumMod val="95000"/>
                    <a:lumOff val="5000"/>
                  </a:prstClr>
                </a:solidFill>
                <a:latin typeface="Gotham-LightItalic"/>
              </a:rPr>
              <a:t> SS-OCT</a:t>
            </a:r>
            <a:r>
              <a:rPr lang="en-US" sz="2000" kern="0" dirty="0">
                <a:solidFill>
                  <a:prstClr val="black">
                    <a:lumMod val="95000"/>
                    <a:lumOff val="5000"/>
                  </a:prstClr>
                </a:solidFill>
                <a:latin typeface="Gotham-Light"/>
              </a:rPr>
              <a:t> </a:t>
            </a:r>
          </a:p>
          <a:p>
            <a:pPr marL="1066773" lvl="1" indent="-457189" defTabSz="1219170">
              <a:buFont typeface="Arial" panose="020B0604020202020204" pitchFamily="34" charset="0"/>
              <a:buChar char="•"/>
            </a:pPr>
            <a:r>
              <a:rPr lang="en-US" sz="2000" b="1" kern="0" dirty="0">
                <a:solidFill>
                  <a:prstClr val="black">
                    <a:lumMod val="95000"/>
                    <a:lumOff val="5000"/>
                  </a:prstClr>
                </a:solidFill>
                <a:latin typeface="Gotham-LightItalic"/>
              </a:rPr>
              <a:t>Deep Range Imaging </a:t>
            </a:r>
            <a:r>
              <a:rPr lang="en-US" sz="2000" kern="0" dirty="0">
                <a:solidFill>
                  <a:prstClr val="black">
                    <a:lumMod val="95000"/>
                    <a:lumOff val="5000"/>
                  </a:prstClr>
                </a:solidFill>
                <a:latin typeface="Gotham-Light"/>
              </a:rPr>
              <a:t>–</a:t>
            </a:r>
          </a:p>
          <a:p>
            <a:pPr marL="1676358" lvl="2" indent="-457189" defTabSz="1219170">
              <a:buFont typeface="Arial" panose="020B0604020202020204" pitchFamily="34" charset="0"/>
              <a:buChar char="•"/>
            </a:pPr>
            <a:r>
              <a:rPr lang="en-US" sz="2000" kern="0" dirty="0">
                <a:solidFill>
                  <a:prstClr val="black">
                    <a:lumMod val="95000"/>
                    <a:lumOff val="5000"/>
                  </a:prstClr>
                </a:solidFill>
                <a:latin typeface="Gotham-Light"/>
              </a:rPr>
              <a:t>Vitreous-to-Choroid IN FOCUS</a:t>
            </a:r>
          </a:p>
          <a:p>
            <a:pPr marL="1676358" lvl="2" indent="-457189" defTabSz="1219170">
              <a:buFont typeface="Arial" panose="020B0604020202020204" pitchFamily="34" charset="0"/>
              <a:buChar char="•"/>
            </a:pPr>
            <a:r>
              <a:rPr lang="en-US" sz="2000" kern="0" dirty="0">
                <a:solidFill>
                  <a:prstClr val="black">
                    <a:lumMod val="95000"/>
                    <a:lumOff val="5000"/>
                  </a:prstClr>
                </a:solidFill>
                <a:latin typeface="Gotham-Light"/>
              </a:rPr>
              <a:t>Choroidal Penetration </a:t>
            </a:r>
          </a:p>
          <a:p>
            <a:pPr marL="1676358" lvl="2" indent="-457189" defTabSz="1219170">
              <a:buFont typeface="Arial" panose="020B0604020202020204" pitchFamily="34" charset="0"/>
              <a:buChar char="•"/>
            </a:pPr>
            <a:r>
              <a:rPr lang="en-US" sz="2000" kern="0" dirty="0">
                <a:solidFill>
                  <a:prstClr val="black">
                    <a:lumMod val="95000"/>
                    <a:lumOff val="5000"/>
                  </a:prstClr>
                </a:solidFill>
                <a:latin typeface="Gotham-Light"/>
              </a:rPr>
              <a:t>Opacities Penetration</a:t>
            </a:r>
          </a:p>
          <a:p>
            <a:pPr defTabSz="1219170"/>
            <a:endParaRPr lang="en-US" sz="2800" kern="0" dirty="0">
              <a:solidFill>
                <a:prstClr val="black">
                  <a:lumMod val="95000"/>
                  <a:lumOff val="5000"/>
                </a:prstClr>
              </a:solidFill>
              <a:latin typeface="Gotham-Light"/>
            </a:endParaRPr>
          </a:p>
          <a:p>
            <a:pPr defTabSz="1219170"/>
            <a:endParaRPr lang="en-US" sz="2800" kern="0" dirty="0">
              <a:solidFill>
                <a:prstClr val="black">
                  <a:lumMod val="95000"/>
                  <a:lumOff val="5000"/>
                </a:prstClr>
              </a:solidFill>
              <a:latin typeface="Gotham-Light"/>
            </a:endParaRPr>
          </a:p>
          <a:p>
            <a:pPr defTabSz="1219170"/>
            <a:endParaRPr lang="en-US" sz="2800" kern="0" dirty="0">
              <a:solidFill>
                <a:prstClr val="black">
                  <a:lumMod val="95000"/>
                  <a:lumOff val="5000"/>
                </a:prstClr>
              </a:solidFill>
              <a:latin typeface="Gotham-Light"/>
            </a:endParaRPr>
          </a:p>
        </p:txBody>
      </p:sp>
      <p:grpSp>
        <p:nvGrpSpPr>
          <p:cNvPr id="3" name="Group 2">
            <a:extLst>
              <a:ext uri="{FF2B5EF4-FFF2-40B4-BE49-F238E27FC236}">
                <a16:creationId xmlns:a16="http://schemas.microsoft.com/office/drawing/2014/main" id="{45D94A6E-C020-4B41-B423-5D4329364634}"/>
              </a:ext>
            </a:extLst>
          </p:cNvPr>
          <p:cNvGrpSpPr/>
          <p:nvPr/>
        </p:nvGrpSpPr>
        <p:grpSpPr>
          <a:xfrm>
            <a:off x="5877876" y="1298366"/>
            <a:ext cx="4522037" cy="1434819"/>
            <a:chOff x="5340363" y="2591298"/>
            <a:chExt cx="3391528" cy="1076114"/>
          </a:xfrm>
        </p:grpSpPr>
        <p:pic>
          <p:nvPicPr>
            <p:cNvPr id="7" name="Picture 6">
              <a:extLst>
                <a:ext uri="{FF2B5EF4-FFF2-40B4-BE49-F238E27FC236}">
                  <a16:creationId xmlns:a16="http://schemas.microsoft.com/office/drawing/2014/main" id="{600FE80C-EE14-4A0E-919F-8ED212627841}"/>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5340363" y="2591298"/>
              <a:ext cx="1134186" cy="1076113"/>
            </a:xfrm>
            <a:prstGeom prst="rect">
              <a:avLst/>
            </a:prstGeom>
          </p:spPr>
        </p:pic>
        <p:grpSp>
          <p:nvGrpSpPr>
            <p:cNvPr id="8" name="Group 7">
              <a:extLst>
                <a:ext uri="{FF2B5EF4-FFF2-40B4-BE49-F238E27FC236}">
                  <a16:creationId xmlns:a16="http://schemas.microsoft.com/office/drawing/2014/main" id="{2FCBDEDB-3BDE-45C2-87CA-73F93FFC90F9}"/>
                </a:ext>
              </a:extLst>
            </p:cNvPr>
            <p:cNvGrpSpPr/>
            <p:nvPr/>
          </p:nvGrpSpPr>
          <p:grpSpPr>
            <a:xfrm>
              <a:off x="5405677" y="2591299"/>
              <a:ext cx="3326214" cy="1076113"/>
              <a:chOff x="1493132" y="2078697"/>
              <a:chExt cx="9455583" cy="2912023"/>
            </a:xfrm>
          </p:grpSpPr>
          <p:pic>
            <p:nvPicPr>
              <p:cNvPr id="13" name="Picture 12">
                <a:extLst>
                  <a:ext uri="{FF2B5EF4-FFF2-40B4-BE49-F238E27FC236}">
                    <a16:creationId xmlns:a16="http://schemas.microsoft.com/office/drawing/2014/main" id="{4833FA4A-D3D5-4821-9E5E-6C94D7F3C2CA}"/>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531660" y="2078697"/>
                <a:ext cx="6417055" cy="2912023"/>
              </a:xfrm>
              <a:prstGeom prst="rect">
                <a:avLst/>
              </a:prstGeom>
            </p:spPr>
          </p:pic>
          <p:cxnSp>
            <p:nvCxnSpPr>
              <p:cNvPr id="14" name="Straight Arrow Connector 13">
                <a:extLst>
                  <a:ext uri="{FF2B5EF4-FFF2-40B4-BE49-F238E27FC236}">
                    <a16:creationId xmlns:a16="http://schemas.microsoft.com/office/drawing/2014/main" id="{17F6A7F2-94DC-4A24-8126-426C25DABBE9}"/>
                  </a:ext>
                </a:extLst>
              </p:cNvPr>
              <p:cNvCxnSpPr/>
              <p:nvPr/>
            </p:nvCxnSpPr>
            <p:spPr>
              <a:xfrm>
                <a:off x="1493132" y="3206257"/>
                <a:ext cx="2852853" cy="657922"/>
              </a:xfrm>
              <a:prstGeom prst="straightConnector1">
                <a:avLst/>
              </a:prstGeom>
              <a:ln w="38100">
                <a:solidFill>
                  <a:srgbClr val="FFFF00"/>
                </a:solidFill>
                <a:tailEnd type="triangle"/>
              </a:ln>
            </p:spPr>
            <p:style>
              <a:lnRef idx="1">
                <a:schemeClr val="accent1"/>
              </a:lnRef>
              <a:fillRef idx="0">
                <a:schemeClr val="accent1"/>
              </a:fillRef>
              <a:effectRef idx="0">
                <a:schemeClr val="accent1"/>
              </a:effectRef>
              <a:fontRef idx="minor">
                <a:schemeClr val="tx1"/>
              </a:fontRef>
            </p:style>
          </p:cxnSp>
        </p:grpSp>
      </p:grpSp>
      <p:pic>
        <p:nvPicPr>
          <p:cNvPr id="15" name="Picture 14">
            <a:extLst>
              <a:ext uri="{FF2B5EF4-FFF2-40B4-BE49-F238E27FC236}">
                <a16:creationId xmlns:a16="http://schemas.microsoft.com/office/drawing/2014/main" id="{CCB13144-7A88-46DE-A5EE-09A3A35F4047}"/>
              </a:ext>
            </a:extLst>
          </p:cNvPr>
          <p:cNvPicPr>
            <a:picLocks noChangeAspect="1"/>
          </p:cNvPicPr>
          <p:nvPr/>
        </p:nvPicPr>
        <p:blipFill>
          <a:blip r:embed="rId5"/>
          <a:stretch>
            <a:fillRect/>
          </a:stretch>
        </p:blipFill>
        <p:spPr>
          <a:xfrm>
            <a:off x="5803342" y="2883087"/>
            <a:ext cx="3515535" cy="2058391"/>
          </a:xfrm>
          <a:prstGeom prst="rect">
            <a:avLst/>
          </a:prstGeom>
        </p:spPr>
      </p:pic>
      <p:pic>
        <p:nvPicPr>
          <p:cNvPr id="16" name="Picture 2">
            <a:extLst>
              <a:ext uri="{FF2B5EF4-FFF2-40B4-BE49-F238E27FC236}">
                <a16:creationId xmlns:a16="http://schemas.microsoft.com/office/drawing/2014/main" id="{BAD8D028-D992-4EE8-812E-E333223430E5}"/>
              </a:ext>
            </a:extLst>
          </p:cNvPr>
          <p:cNvPicPr>
            <a:picLocks noChangeAspect="1" noChangeArrowheads="1"/>
          </p:cNvPicPr>
          <p:nvPr/>
        </p:nvPicPr>
        <p:blipFill>
          <a:blip r:embed="rId6" cstate="screen">
            <a:extLst>
              <a:ext uri="{28A0092B-C50C-407E-A947-70E740481C1C}">
                <a14:useLocalDpi xmlns:a14="http://schemas.microsoft.com/office/drawing/2010/main"/>
              </a:ext>
            </a:extLst>
          </a:blip>
          <a:srcRect/>
          <a:stretch>
            <a:fillRect/>
          </a:stretch>
        </p:blipFill>
        <p:spPr bwMode="auto">
          <a:xfrm>
            <a:off x="9806152" y="2948324"/>
            <a:ext cx="1995988" cy="23979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 name="Picture 2" descr="Image result for triton oct">
            <a:extLst>
              <a:ext uri="{FF2B5EF4-FFF2-40B4-BE49-F238E27FC236}">
                <a16:creationId xmlns:a16="http://schemas.microsoft.com/office/drawing/2014/main" id="{EC0DA116-8B5F-451C-AA92-8BF39A95D0D2}"/>
              </a:ext>
            </a:extLst>
          </p:cNvPr>
          <p:cNvPicPr>
            <a:picLocks noChangeAspect="1" noChangeArrowheads="1"/>
          </p:cNvPicPr>
          <p:nvPr/>
        </p:nvPicPr>
        <p:blipFill rotWithShape="1">
          <a:blip r:embed="rId7" cstate="screen">
            <a:extLst>
              <a:ext uri="{28A0092B-C50C-407E-A947-70E740481C1C}">
                <a14:useLocalDpi xmlns:a14="http://schemas.microsoft.com/office/drawing/2010/main"/>
              </a:ext>
            </a:extLst>
          </a:blip>
          <a:srcRect/>
          <a:stretch/>
        </p:blipFill>
        <p:spPr bwMode="auto">
          <a:xfrm>
            <a:off x="259743" y="5118500"/>
            <a:ext cx="1183650" cy="16453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86557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BEDE71-4ED6-465A-A344-628D3C46FD02}"/>
              </a:ext>
            </a:extLst>
          </p:cNvPr>
          <p:cNvSpPr>
            <a:spLocks noGrp="1"/>
          </p:cNvSpPr>
          <p:nvPr>
            <p:ph type="title"/>
          </p:nvPr>
        </p:nvSpPr>
        <p:spPr>
          <a:xfrm>
            <a:off x="653530" y="551641"/>
            <a:ext cx="10515600" cy="1325563"/>
          </a:xfrm>
        </p:spPr>
        <p:txBody>
          <a:bodyPr>
            <a:normAutofit fontScale="90000"/>
          </a:bodyPr>
          <a:lstStyle/>
          <a:p>
            <a:r>
              <a:rPr lang="en-US" sz="3600" b="1" dirty="0">
                <a:solidFill>
                  <a:schemeClr val="tx1"/>
                </a:solidFill>
              </a:rPr>
              <a:t>Normal Triton Scan</a:t>
            </a:r>
            <a:br>
              <a:rPr lang="en-US" dirty="0"/>
            </a:br>
            <a:r>
              <a:rPr lang="en-US" sz="2400" b="1" i="1" dirty="0">
                <a:solidFill>
                  <a:schemeClr val="tx1"/>
                </a:solidFill>
              </a:rPr>
              <a:t>Line H - </a:t>
            </a:r>
            <a:r>
              <a:rPr lang="en-US" sz="2400" i="1" dirty="0">
                <a:solidFill>
                  <a:schemeClr val="tx1"/>
                </a:solidFill>
              </a:rPr>
              <a:t>Single </a:t>
            </a:r>
            <a:r>
              <a:rPr lang="en-US" sz="2400" b="1" i="1" dirty="0">
                <a:solidFill>
                  <a:schemeClr val="tx1"/>
                </a:solidFill>
              </a:rPr>
              <a:t>128x</a:t>
            </a:r>
            <a:r>
              <a:rPr lang="en-US" sz="2400" i="1" dirty="0">
                <a:solidFill>
                  <a:schemeClr val="tx1"/>
                </a:solidFill>
              </a:rPr>
              <a:t> oversampled scan, 12 mm long</a:t>
            </a:r>
            <a:br>
              <a:rPr lang="en-US" sz="2400" i="1" dirty="0"/>
            </a:br>
            <a:endParaRPr lang="en-US" i="1" dirty="0"/>
          </a:p>
        </p:txBody>
      </p:sp>
      <p:sp>
        <p:nvSpPr>
          <p:cNvPr id="5" name="Slide Number Placeholder 4">
            <a:extLst>
              <a:ext uri="{FF2B5EF4-FFF2-40B4-BE49-F238E27FC236}">
                <a16:creationId xmlns:a16="http://schemas.microsoft.com/office/drawing/2014/main" id="{57754296-FA24-49E3-A857-FF784E712AEC}"/>
              </a:ext>
            </a:extLst>
          </p:cNvPr>
          <p:cNvSpPr>
            <a:spLocks noGrp="1"/>
          </p:cNvSpPr>
          <p:nvPr>
            <p:ph type="sldNum" sz="quarter" idx="12"/>
          </p:nvPr>
        </p:nvSpPr>
        <p:spPr/>
        <p:txBody>
          <a:bodyPr/>
          <a:lstStyle/>
          <a:p>
            <a:fld id="{E5620557-46B2-430F-9AAE-42A0D9EDB31B}" type="slidenum">
              <a:rPr lang="en-US" smtClean="0"/>
              <a:t>43</a:t>
            </a:fld>
            <a:endParaRPr lang="en-US" dirty="0"/>
          </a:p>
        </p:txBody>
      </p:sp>
      <p:pic>
        <p:nvPicPr>
          <p:cNvPr id="9" name="Picture 8">
            <a:extLst>
              <a:ext uri="{FF2B5EF4-FFF2-40B4-BE49-F238E27FC236}">
                <a16:creationId xmlns:a16="http://schemas.microsoft.com/office/drawing/2014/main" id="{02B28B87-914E-4069-9CCA-062D0237A9C5}"/>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668255" y="1711456"/>
            <a:ext cx="3414923" cy="3323067"/>
          </a:xfrm>
          <a:prstGeom prst="rect">
            <a:avLst/>
          </a:prstGeom>
        </p:spPr>
      </p:pic>
      <p:pic>
        <p:nvPicPr>
          <p:cNvPr id="10" name="Picture 2" descr="Image result for triton oct">
            <a:extLst>
              <a:ext uri="{FF2B5EF4-FFF2-40B4-BE49-F238E27FC236}">
                <a16:creationId xmlns:a16="http://schemas.microsoft.com/office/drawing/2014/main" id="{B6B3CE63-E041-43B0-BD7F-FB44ED253733}"/>
              </a:ext>
            </a:extLst>
          </p:cNvPr>
          <p:cNvPicPr>
            <a:picLocks noChangeAspect="1" noChangeArrowheads="1"/>
          </p:cNvPicPr>
          <p:nvPr/>
        </p:nvPicPr>
        <p:blipFill rotWithShape="1">
          <a:blip r:embed="rId4" cstate="screen">
            <a:extLst>
              <a:ext uri="{28A0092B-C50C-407E-A947-70E740481C1C}">
                <a14:useLocalDpi xmlns:a14="http://schemas.microsoft.com/office/drawing/2010/main"/>
              </a:ext>
            </a:extLst>
          </a:blip>
          <a:srcRect/>
          <a:stretch/>
        </p:blipFill>
        <p:spPr bwMode="auto">
          <a:xfrm>
            <a:off x="157701" y="5859261"/>
            <a:ext cx="590908" cy="821421"/>
          </a:xfrm>
          <a:prstGeom prst="rect">
            <a:avLst/>
          </a:prstGeom>
          <a:noFill/>
          <a:extLst>
            <a:ext uri="{909E8E84-426E-40DD-AFC4-6F175D3DCCD1}">
              <a14:hiddenFill xmlns:a14="http://schemas.microsoft.com/office/drawing/2010/main">
                <a:solidFill>
                  <a:srgbClr val="FFFFFF"/>
                </a:solidFill>
              </a14:hiddenFill>
            </a:ext>
          </a:extLst>
        </p:spPr>
      </p:pic>
      <p:grpSp>
        <p:nvGrpSpPr>
          <p:cNvPr id="14" name="Group 13">
            <a:extLst>
              <a:ext uri="{FF2B5EF4-FFF2-40B4-BE49-F238E27FC236}">
                <a16:creationId xmlns:a16="http://schemas.microsoft.com/office/drawing/2014/main" id="{5A5513F6-80E6-409F-9298-F60AFEBEC6D8}"/>
              </a:ext>
            </a:extLst>
          </p:cNvPr>
          <p:cNvGrpSpPr/>
          <p:nvPr/>
        </p:nvGrpSpPr>
        <p:grpSpPr>
          <a:xfrm>
            <a:off x="972936" y="1711455"/>
            <a:ext cx="10668531" cy="3323067"/>
            <a:chOff x="855215" y="2062973"/>
            <a:chExt cx="10668531" cy="3323066"/>
          </a:xfrm>
        </p:grpSpPr>
        <p:pic>
          <p:nvPicPr>
            <p:cNvPr id="15" name="Picture 14">
              <a:extLst>
                <a:ext uri="{FF2B5EF4-FFF2-40B4-BE49-F238E27FC236}">
                  <a16:creationId xmlns:a16="http://schemas.microsoft.com/office/drawing/2014/main" id="{47C44134-B4AC-4806-B3A4-D2115F58CD64}"/>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4200897" y="2062973"/>
              <a:ext cx="7322849" cy="3323066"/>
            </a:xfrm>
            <a:prstGeom prst="rect">
              <a:avLst/>
            </a:prstGeom>
          </p:spPr>
        </p:pic>
        <p:cxnSp>
          <p:nvCxnSpPr>
            <p:cNvPr id="16" name="Straight Arrow Connector 15">
              <a:extLst>
                <a:ext uri="{FF2B5EF4-FFF2-40B4-BE49-F238E27FC236}">
                  <a16:creationId xmlns:a16="http://schemas.microsoft.com/office/drawing/2014/main" id="{9717F10E-C029-4D45-8A98-484E5DDABBAD}"/>
                </a:ext>
              </a:extLst>
            </p:cNvPr>
            <p:cNvCxnSpPr/>
            <p:nvPr/>
          </p:nvCxnSpPr>
          <p:spPr>
            <a:xfrm>
              <a:off x="855215" y="3395545"/>
              <a:ext cx="2852854" cy="657922"/>
            </a:xfrm>
            <a:prstGeom prst="straightConnector1">
              <a:avLst/>
            </a:prstGeom>
            <a:ln w="38100">
              <a:solidFill>
                <a:srgbClr val="FFFF00"/>
              </a:solidFill>
              <a:tailEnd type="triangle"/>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7468780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ipe(left)">
                                      <p:cBhvr>
                                        <p:cTn id="7" dur="10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5CA5C9B0-5AD0-476B-96C7-B1A6E4D1055B}"/>
              </a:ext>
            </a:extLst>
          </p:cNvPr>
          <p:cNvGrpSpPr/>
          <p:nvPr/>
        </p:nvGrpSpPr>
        <p:grpSpPr>
          <a:xfrm>
            <a:off x="259743" y="1288855"/>
            <a:ext cx="7052917" cy="4107867"/>
            <a:chOff x="979497" y="517189"/>
            <a:chExt cx="7730796" cy="4567078"/>
          </a:xfrm>
        </p:grpSpPr>
        <p:pic>
          <p:nvPicPr>
            <p:cNvPr id="3" name="Picture 2">
              <a:extLst>
                <a:ext uri="{FF2B5EF4-FFF2-40B4-BE49-F238E27FC236}">
                  <a16:creationId xmlns:a16="http://schemas.microsoft.com/office/drawing/2014/main" id="{99604FF6-6250-48D2-A4AF-46B2A292B99D}"/>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3334848" y="517189"/>
              <a:ext cx="5375444" cy="2205954"/>
            </a:xfrm>
            <a:prstGeom prst="rect">
              <a:avLst/>
            </a:prstGeom>
          </p:spPr>
        </p:pic>
        <p:pic>
          <p:nvPicPr>
            <p:cNvPr id="5" name="Picture 4">
              <a:extLst>
                <a:ext uri="{FF2B5EF4-FFF2-40B4-BE49-F238E27FC236}">
                  <a16:creationId xmlns:a16="http://schemas.microsoft.com/office/drawing/2014/main" id="{C5559C01-07B3-42FF-9016-928B2AA99BB2}"/>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a:off x="979497" y="517189"/>
              <a:ext cx="2236819" cy="2205954"/>
            </a:xfrm>
            <a:prstGeom prst="rect">
              <a:avLst/>
            </a:prstGeom>
          </p:spPr>
        </p:pic>
        <p:pic>
          <p:nvPicPr>
            <p:cNvPr id="9" name="Picture 8">
              <a:extLst>
                <a:ext uri="{FF2B5EF4-FFF2-40B4-BE49-F238E27FC236}">
                  <a16:creationId xmlns:a16="http://schemas.microsoft.com/office/drawing/2014/main" id="{4A01DCB5-0167-4B60-8DD1-FC551CB4CE57}"/>
                </a:ext>
              </a:extLst>
            </p:cNvPr>
            <p:cNvPicPr>
              <a:picLocks noChangeAspect="1"/>
            </p:cNvPicPr>
            <p:nvPr/>
          </p:nvPicPr>
          <p:blipFill rotWithShape="1">
            <a:blip r:embed="rId7" cstate="screen">
              <a:extLst>
                <a:ext uri="{28A0092B-C50C-407E-A947-70E740481C1C}">
                  <a14:useLocalDpi xmlns:a14="http://schemas.microsoft.com/office/drawing/2010/main"/>
                </a:ext>
              </a:extLst>
            </a:blip>
            <a:srcRect/>
            <a:stretch/>
          </p:blipFill>
          <p:spPr>
            <a:xfrm>
              <a:off x="979497" y="2831958"/>
              <a:ext cx="2236819" cy="2243809"/>
            </a:xfrm>
            <a:prstGeom prst="rect">
              <a:avLst/>
            </a:prstGeom>
          </p:spPr>
        </p:pic>
        <p:pic>
          <p:nvPicPr>
            <p:cNvPr id="11" name="Picture 10">
              <a:extLst>
                <a:ext uri="{FF2B5EF4-FFF2-40B4-BE49-F238E27FC236}">
                  <a16:creationId xmlns:a16="http://schemas.microsoft.com/office/drawing/2014/main" id="{4B36C50F-8E54-40E7-A964-FEE5C2299A15}"/>
                </a:ext>
              </a:extLst>
            </p:cNvPr>
            <p:cNvPicPr>
              <a:picLocks noChangeAspect="1"/>
            </p:cNvPicPr>
            <p:nvPr/>
          </p:nvPicPr>
          <p:blipFill rotWithShape="1">
            <a:blip r:embed="rId8" cstate="screen">
              <a:extLst>
                <a:ext uri="{28A0092B-C50C-407E-A947-70E740481C1C}">
                  <a14:useLocalDpi xmlns:a14="http://schemas.microsoft.com/office/drawing/2010/main"/>
                </a:ext>
              </a:extLst>
            </a:blip>
            <a:srcRect r="-586"/>
            <a:stretch/>
          </p:blipFill>
          <p:spPr>
            <a:xfrm>
              <a:off x="3334849" y="2831958"/>
              <a:ext cx="5375444" cy="2252309"/>
            </a:xfrm>
            <a:prstGeom prst="rect">
              <a:avLst/>
            </a:prstGeom>
          </p:spPr>
        </p:pic>
      </p:grpSp>
      <p:sp>
        <p:nvSpPr>
          <p:cNvPr id="12" name="TextBox 11">
            <a:extLst>
              <a:ext uri="{FF2B5EF4-FFF2-40B4-BE49-F238E27FC236}">
                <a16:creationId xmlns:a16="http://schemas.microsoft.com/office/drawing/2014/main" id="{FA831E8B-ACD9-4651-8F5E-D61ADE98E60B}"/>
              </a:ext>
            </a:extLst>
          </p:cNvPr>
          <p:cNvSpPr txBox="1"/>
          <p:nvPr/>
        </p:nvSpPr>
        <p:spPr>
          <a:xfrm>
            <a:off x="213087" y="444556"/>
            <a:ext cx="7099572" cy="646331"/>
          </a:xfrm>
          <a:prstGeom prst="rect">
            <a:avLst/>
          </a:prstGeom>
          <a:noFill/>
        </p:spPr>
        <p:txBody>
          <a:bodyPr wrap="none" rtlCol="0">
            <a:spAutoFit/>
          </a:bodyPr>
          <a:lstStyle/>
          <a:p>
            <a:r>
              <a:rPr lang="en-US" sz="3600" b="1" dirty="0">
                <a:latin typeface="Gotham-LightItalic"/>
              </a:rPr>
              <a:t>Triton:  Papilledema – </a:t>
            </a:r>
            <a:r>
              <a:rPr lang="en-US" sz="3600" dirty="0">
                <a:latin typeface="Gotham-Light"/>
              </a:rPr>
              <a:t>3D Rendering </a:t>
            </a:r>
          </a:p>
        </p:txBody>
      </p:sp>
      <p:pic>
        <p:nvPicPr>
          <p:cNvPr id="13" name="Picture 2" descr="Image result for triton oct">
            <a:extLst>
              <a:ext uri="{FF2B5EF4-FFF2-40B4-BE49-F238E27FC236}">
                <a16:creationId xmlns:a16="http://schemas.microsoft.com/office/drawing/2014/main" id="{D1DC17E1-9409-449A-84C1-58D2E8FD5AF5}"/>
              </a:ext>
            </a:extLst>
          </p:cNvPr>
          <p:cNvPicPr>
            <a:picLocks noChangeAspect="1" noChangeArrowheads="1"/>
          </p:cNvPicPr>
          <p:nvPr/>
        </p:nvPicPr>
        <p:blipFill rotWithShape="1">
          <a:blip r:embed="rId9" cstate="screen">
            <a:extLst>
              <a:ext uri="{28A0092B-C50C-407E-A947-70E740481C1C}">
                <a14:useLocalDpi xmlns:a14="http://schemas.microsoft.com/office/drawing/2010/main"/>
              </a:ext>
            </a:extLst>
          </a:blip>
          <a:srcRect/>
          <a:stretch/>
        </p:blipFill>
        <p:spPr bwMode="auto">
          <a:xfrm>
            <a:off x="259743" y="5877017"/>
            <a:ext cx="637992" cy="886872"/>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F612CEC4-F58F-4388-8802-1458484B5207}"/>
              </a:ext>
            </a:extLst>
          </p:cNvPr>
          <p:cNvSpPr txBox="1"/>
          <p:nvPr/>
        </p:nvSpPr>
        <p:spPr>
          <a:xfrm>
            <a:off x="213087" y="5378764"/>
            <a:ext cx="651140" cy="184666"/>
          </a:xfrm>
          <a:prstGeom prst="rect">
            <a:avLst/>
          </a:prstGeom>
          <a:noFill/>
        </p:spPr>
        <p:txBody>
          <a:bodyPr wrap="none" rtlCol="0">
            <a:spAutoFit/>
          </a:bodyPr>
          <a:lstStyle/>
          <a:p>
            <a:r>
              <a:rPr lang="en-US" sz="600" dirty="0"/>
              <a:t>Jay Haynie, OD</a:t>
            </a:r>
          </a:p>
        </p:txBody>
      </p:sp>
      <p:pic>
        <p:nvPicPr>
          <p:cNvPr id="7" name="pap">
            <a:hlinkClick r:id="" action="ppaction://media"/>
            <a:extLst>
              <a:ext uri="{FF2B5EF4-FFF2-40B4-BE49-F238E27FC236}">
                <a16:creationId xmlns:a16="http://schemas.microsoft.com/office/drawing/2014/main" id="{ACEDC8FB-E5DC-4102-B248-92F0B1797340}"/>
              </a:ext>
            </a:extLst>
          </p:cNvPr>
          <p:cNvPicPr>
            <a:picLocks noChangeAspect="1"/>
          </p:cNvPicPr>
          <p:nvPr>
            <a:videoFile r:link="rId2"/>
            <p:extLst>
              <p:ext uri="{DAA4B4D4-6D71-4841-9C94-3DE7FCFB9230}">
                <p14:media xmlns:p14="http://schemas.microsoft.com/office/powerpoint/2010/main" r:embed="rId1"/>
              </p:ext>
            </p:extLst>
          </p:nvPr>
        </p:nvPicPr>
        <p:blipFill>
          <a:blip r:embed="rId10"/>
          <a:stretch>
            <a:fillRect/>
          </a:stretch>
        </p:blipFill>
        <p:spPr>
          <a:xfrm>
            <a:off x="7558448" y="1563408"/>
            <a:ext cx="4449973" cy="3433482"/>
          </a:xfrm>
          <a:prstGeom prst="rect">
            <a:avLst/>
          </a:prstGeom>
        </p:spPr>
      </p:pic>
    </p:spTree>
    <p:extLst>
      <p:ext uri="{BB962C8B-B14F-4D97-AF65-F5344CB8AC3E}">
        <p14:creationId xmlns:p14="http://schemas.microsoft.com/office/powerpoint/2010/main" val="39430884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0596"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E3BFB3D-21E7-4F26-9AF3-C28ED6F22F27}"/>
              </a:ext>
            </a:extLst>
          </p:cNvPr>
          <p:cNvPicPr>
            <a:picLocks noChangeAspect="1"/>
          </p:cNvPicPr>
          <p:nvPr/>
        </p:nvPicPr>
        <p:blipFill rotWithShape="1">
          <a:blip r:embed="rId3" cstate="screen">
            <a:extLst>
              <a:ext uri="{BEBA8EAE-BF5A-486C-A8C5-ECC9F3942E4B}">
                <a14:imgProps xmlns:a14="http://schemas.microsoft.com/office/drawing/2010/main">
                  <a14:imgLayer r:embed="rId4">
                    <a14:imgEffect>
                      <a14:brightnessContrast bright="20000" contrast="20000"/>
                    </a14:imgEffect>
                  </a14:imgLayer>
                </a14:imgProps>
              </a:ext>
              <a:ext uri="{28A0092B-C50C-407E-A947-70E740481C1C}">
                <a14:useLocalDpi xmlns:a14="http://schemas.microsoft.com/office/drawing/2010/main"/>
              </a:ext>
            </a:extLst>
          </a:blip>
          <a:srcRect/>
          <a:stretch/>
        </p:blipFill>
        <p:spPr>
          <a:xfrm>
            <a:off x="6206446" y="1332096"/>
            <a:ext cx="5834831" cy="3184937"/>
          </a:xfrm>
          <a:prstGeom prst="rect">
            <a:avLst/>
          </a:prstGeom>
        </p:spPr>
      </p:pic>
      <p:pic>
        <p:nvPicPr>
          <p:cNvPr id="5" name="Picture 4">
            <a:extLst>
              <a:ext uri="{FF2B5EF4-FFF2-40B4-BE49-F238E27FC236}">
                <a16:creationId xmlns:a16="http://schemas.microsoft.com/office/drawing/2014/main" id="{49C08457-4B63-4D88-9D77-375D73694A0A}"/>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150723" y="1369049"/>
            <a:ext cx="5950111" cy="2383928"/>
          </a:xfrm>
          <a:prstGeom prst="rect">
            <a:avLst/>
          </a:prstGeom>
        </p:spPr>
      </p:pic>
      <p:sp>
        <p:nvSpPr>
          <p:cNvPr id="6" name="TextBox 5">
            <a:extLst>
              <a:ext uri="{FF2B5EF4-FFF2-40B4-BE49-F238E27FC236}">
                <a16:creationId xmlns:a16="http://schemas.microsoft.com/office/drawing/2014/main" id="{60B238F1-46BF-40BD-A011-A39883553CD7}"/>
              </a:ext>
            </a:extLst>
          </p:cNvPr>
          <p:cNvSpPr txBox="1"/>
          <p:nvPr/>
        </p:nvSpPr>
        <p:spPr>
          <a:xfrm>
            <a:off x="392259" y="539134"/>
            <a:ext cx="4884479" cy="461665"/>
          </a:xfrm>
          <a:prstGeom prst="rect">
            <a:avLst/>
          </a:prstGeom>
          <a:noFill/>
        </p:spPr>
        <p:txBody>
          <a:bodyPr wrap="none" rtlCol="0">
            <a:spAutoFit/>
          </a:bodyPr>
          <a:lstStyle/>
          <a:p>
            <a:r>
              <a:rPr lang="en-US" sz="2400" b="1" dirty="0">
                <a:latin typeface="Gotham-LightItalic"/>
              </a:rPr>
              <a:t>Triton:  </a:t>
            </a:r>
            <a:r>
              <a:rPr lang="en-US" sz="2400" dirty="0">
                <a:latin typeface="Gotham-Light"/>
              </a:rPr>
              <a:t>3D Wide “Combination Scan” </a:t>
            </a:r>
            <a:endParaRPr lang="en-US" sz="2400" b="1" dirty="0">
              <a:latin typeface="Gotham-LightItalic"/>
            </a:endParaRPr>
          </a:p>
        </p:txBody>
      </p:sp>
      <p:pic>
        <p:nvPicPr>
          <p:cNvPr id="7" name="Picture 6">
            <a:extLst>
              <a:ext uri="{FF2B5EF4-FFF2-40B4-BE49-F238E27FC236}">
                <a16:creationId xmlns:a16="http://schemas.microsoft.com/office/drawing/2014/main" id="{A1A99368-DD2E-4B62-94DA-41EA766AAA30}"/>
              </a:ext>
            </a:extLst>
          </p:cNvPr>
          <p:cNvPicPr>
            <a:picLocks noChangeAspect="1"/>
          </p:cNvPicPr>
          <p:nvPr/>
        </p:nvPicPr>
        <p:blipFill rotWithShape="1">
          <a:blip r:embed="rId6" cstate="screen">
            <a:extLst>
              <a:ext uri="{BEBA8EAE-BF5A-486C-A8C5-ECC9F3942E4B}">
                <a14:imgProps xmlns:a14="http://schemas.microsoft.com/office/drawing/2010/main">
                  <a14:imgLayer r:embed="rId7">
                    <a14:imgEffect>
                      <a14:brightnessContrast bright="20000" contrast="20000"/>
                    </a14:imgEffect>
                  </a14:imgLayer>
                </a14:imgProps>
              </a:ext>
              <a:ext uri="{28A0092B-C50C-407E-A947-70E740481C1C}">
                <a14:useLocalDpi xmlns:a14="http://schemas.microsoft.com/office/drawing/2010/main"/>
              </a:ext>
            </a:extLst>
          </a:blip>
          <a:srcRect/>
          <a:stretch/>
        </p:blipFill>
        <p:spPr>
          <a:xfrm>
            <a:off x="724772" y="4005817"/>
            <a:ext cx="5371228" cy="2383928"/>
          </a:xfrm>
          <a:prstGeom prst="rect">
            <a:avLst/>
          </a:prstGeom>
        </p:spPr>
      </p:pic>
      <p:sp>
        <p:nvSpPr>
          <p:cNvPr id="2" name="Rectangle 1">
            <a:extLst>
              <a:ext uri="{FF2B5EF4-FFF2-40B4-BE49-F238E27FC236}">
                <a16:creationId xmlns:a16="http://schemas.microsoft.com/office/drawing/2014/main" id="{A1D37BE9-D65E-47F8-9BE7-93BF68255386}"/>
              </a:ext>
            </a:extLst>
          </p:cNvPr>
          <p:cNvSpPr/>
          <p:nvPr/>
        </p:nvSpPr>
        <p:spPr>
          <a:xfrm>
            <a:off x="11091663" y="1170868"/>
            <a:ext cx="801823" cy="184666"/>
          </a:xfrm>
          <a:prstGeom prst="rect">
            <a:avLst/>
          </a:prstGeom>
        </p:spPr>
        <p:txBody>
          <a:bodyPr wrap="none">
            <a:spAutoFit/>
          </a:bodyPr>
          <a:lstStyle/>
          <a:p>
            <a:r>
              <a:rPr lang="en-US" sz="600" dirty="0"/>
              <a:t>Ranjit Dhaliwal, MD</a:t>
            </a:r>
          </a:p>
        </p:txBody>
      </p:sp>
      <p:sp>
        <p:nvSpPr>
          <p:cNvPr id="4" name="TextBox 3">
            <a:extLst>
              <a:ext uri="{FF2B5EF4-FFF2-40B4-BE49-F238E27FC236}">
                <a16:creationId xmlns:a16="http://schemas.microsoft.com/office/drawing/2014/main" id="{68668208-F73E-402C-ABC6-0EE48C483B24}"/>
              </a:ext>
            </a:extLst>
          </p:cNvPr>
          <p:cNvSpPr txBox="1"/>
          <p:nvPr/>
        </p:nvSpPr>
        <p:spPr>
          <a:xfrm>
            <a:off x="7055493" y="4961528"/>
            <a:ext cx="4036170" cy="830997"/>
          </a:xfrm>
          <a:prstGeom prst="rect">
            <a:avLst/>
          </a:prstGeom>
          <a:noFill/>
        </p:spPr>
        <p:txBody>
          <a:bodyPr wrap="none" rtlCol="0">
            <a:spAutoFit/>
          </a:bodyPr>
          <a:lstStyle/>
          <a:p>
            <a:r>
              <a:rPr lang="en-US" sz="2400" b="1" dirty="0"/>
              <a:t>256 Horizonal Volume B-Scans</a:t>
            </a:r>
          </a:p>
          <a:p>
            <a:r>
              <a:rPr lang="en-US" sz="2400" b="1" dirty="0"/>
              <a:t>10 High Definition B-Scan</a:t>
            </a:r>
          </a:p>
        </p:txBody>
      </p:sp>
    </p:spTree>
    <p:extLst>
      <p:ext uri="{BB962C8B-B14F-4D97-AF65-F5344CB8AC3E}">
        <p14:creationId xmlns:p14="http://schemas.microsoft.com/office/powerpoint/2010/main" val="27446631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left)">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2"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wipe(right)">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52B12F7F-2A94-466E-8A75-E352F44AE429}"/>
              </a:ext>
            </a:extLst>
          </p:cNvPr>
          <p:cNvGrpSpPr/>
          <p:nvPr/>
        </p:nvGrpSpPr>
        <p:grpSpPr>
          <a:xfrm>
            <a:off x="247473" y="4179271"/>
            <a:ext cx="4572853" cy="2088074"/>
            <a:chOff x="2933888" y="1115006"/>
            <a:chExt cx="5791691" cy="2644626"/>
          </a:xfrm>
        </p:grpSpPr>
        <p:pic>
          <p:nvPicPr>
            <p:cNvPr id="28" name="Content Placeholder 9">
              <a:extLst>
                <a:ext uri="{FF2B5EF4-FFF2-40B4-BE49-F238E27FC236}">
                  <a16:creationId xmlns:a16="http://schemas.microsoft.com/office/drawing/2014/main" id="{E3832E60-E173-453D-9112-CC872BDDFE3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933888" y="1115006"/>
              <a:ext cx="5791691" cy="2644626"/>
            </a:xfrm>
            <a:prstGeom prst="rect">
              <a:avLst/>
            </a:prstGeom>
          </p:spPr>
        </p:pic>
        <p:pic>
          <p:nvPicPr>
            <p:cNvPr id="29" name="Content Placeholder 7">
              <a:extLst>
                <a:ext uri="{FF2B5EF4-FFF2-40B4-BE49-F238E27FC236}">
                  <a16:creationId xmlns:a16="http://schemas.microsoft.com/office/drawing/2014/main" id="{152362B4-CFE6-47E1-AC96-A84E38F16EBB}"/>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2946383" y="2424346"/>
              <a:ext cx="2055463" cy="1335286"/>
            </a:xfrm>
            <a:prstGeom prst="rect">
              <a:avLst/>
            </a:prstGeom>
          </p:spPr>
        </p:pic>
      </p:grpSp>
      <p:sp>
        <p:nvSpPr>
          <p:cNvPr id="2" name="Title 1">
            <a:extLst>
              <a:ext uri="{FF2B5EF4-FFF2-40B4-BE49-F238E27FC236}">
                <a16:creationId xmlns:a16="http://schemas.microsoft.com/office/drawing/2014/main" id="{C8966E62-4AED-4C7A-8B63-B14AA9A299E0}"/>
              </a:ext>
            </a:extLst>
          </p:cNvPr>
          <p:cNvSpPr>
            <a:spLocks noGrp="1"/>
          </p:cNvSpPr>
          <p:nvPr>
            <p:ph type="title"/>
          </p:nvPr>
        </p:nvSpPr>
        <p:spPr>
          <a:xfrm>
            <a:off x="7608" y="434110"/>
            <a:ext cx="10515600" cy="1325563"/>
          </a:xfrm>
        </p:spPr>
        <p:txBody>
          <a:bodyPr>
            <a:normAutofit/>
          </a:bodyPr>
          <a:lstStyle/>
          <a:p>
            <a:r>
              <a:rPr lang="en-US" sz="3200" b="1" dirty="0">
                <a:solidFill>
                  <a:schemeClr val="tx1"/>
                </a:solidFill>
                <a:latin typeface="Gotham-LightItalic"/>
              </a:rPr>
              <a:t>Triton </a:t>
            </a:r>
            <a:r>
              <a:rPr lang="en-US" sz="3200" dirty="0">
                <a:solidFill>
                  <a:schemeClr val="tx1"/>
                </a:solidFill>
                <a:latin typeface="Gotham-Light"/>
              </a:rPr>
              <a:t>has</a:t>
            </a:r>
            <a:r>
              <a:rPr lang="en-US" sz="3200" b="1" dirty="0">
                <a:solidFill>
                  <a:schemeClr val="tx1"/>
                </a:solidFill>
                <a:latin typeface="Gotham-LightItalic"/>
              </a:rPr>
              <a:t> Spaide FAF</a:t>
            </a:r>
            <a:br>
              <a:rPr lang="en-US" sz="3600" b="1" dirty="0">
                <a:latin typeface="Gotham-LightItalic"/>
              </a:rPr>
            </a:br>
            <a:endParaRPr lang="en-US" sz="3600" b="1" dirty="0">
              <a:latin typeface="Gotham-LightItalic"/>
            </a:endParaRPr>
          </a:p>
        </p:txBody>
      </p:sp>
      <p:pic>
        <p:nvPicPr>
          <p:cNvPr id="26" name="Content Placeholder 4" descr="A picture containing photo&#10;&#10;Description automatically generated">
            <a:extLst>
              <a:ext uri="{FF2B5EF4-FFF2-40B4-BE49-F238E27FC236}">
                <a16:creationId xmlns:a16="http://schemas.microsoft.com/office/drawing/2014/main" id="{5A5FA69B-A10A-41CF-83C5-3B8E9DB30C90}"/>
              </a:ext>
            </a:extLst>
          </p:cNvPr>
          <p:cNvPicPr>
            <a:picLocks noGrp="1" noChangeAspect="1"/>
          </p:cNvPicPr>
          <p:nvPr>
            <p:ph idx="1"/>
          </p:nvPr>
        </p:nvPicPr>
        <p:blipFill rotWithShape="1">
          <a:blip r:embed="rId5" cstate="screen">
            <a:extLst>
              <a:ext uri="{BEBA8EAE-BF5A-486C-A8C5-ECC9F3942E4B}">
                <a14:imgProps xmlns:a14="http://schemas.microsoft.com/office/drawing/2010/main">
                  <a14:imgLayer r:embed="rId6">
                    <a14:imgEffect>
                      <a14:brightnessContrast contrast="20000"/>
                    </a14:imgEffect>
                  </a14:imgLayer>
                </a14:imgProps>
              </a:ext>
              <a:ext uri="{28A0092B-C50C-407E-A947-70E740481C1C}">
                <a14:useLocalDpi xmlns:a14="http://schemas.microsoft.com/office/drawing/2010/main"/>
              </a:ext>
            </a:extLst>
          </a:blip>
          <a:srcRect/>
          <a:stretch/>
        </p:blipFill>
        <p:spPr>
          <a:xfrm>
            <a:off x="8563604" y="2459805"/>
            <a:ext cx="3459304" cy="1112732"/>
          </a:xfrm>
        </p:spPr>
      </p:pic>
      <p:sp>
        <p:nvSpPr>
          <p:cNvPr id="5" name="Slide Number Placeholder 4">
            <a:extLst>
              <a:ext uri="{FF2B5EF4-FFF2-40B4-BE49-F238E27FC236}">
                <a16:creationId xmlns:a16="http://schemas.microsoft.com/office/drawing/2014/main" id="{09EE1F76-1BA7-4068-AF9C-1772BF2EC537}"/>
              </a:ext>
            </a:extLst>
          </p:cNvPr>
          <p:cNvSpPr>
            <a:spLocks noGrp="1"/>
          </p:cNvSpPr>
          <p:nvPr>
            <p:ph type="sldNum" sz="quarter" idx="12"/>
          </p:nvPr>
        </p:nvSpPr>
        <p:spPr/>
        <p:txBody>
          <a:bodyPr/>
          <a:lstStyle/>
          <a:p>
            <a:fld id="{E5620557-46B2-430F-9AAE-42A0D9EDB31B}" type="slidenum">
              <a:rPr lang="en-US" smtClean="0"/>
              <a:t>46</a:t>
            </a:fld>
            <a:endParaRPr lang="en-US" dirty="0"/>
          </a:p>
        </p:txBody>
      </p:sp>
      <p:sp>
        <p:nvSpPr>
          <p:cNvPr id="6" name="Content Placeholder 2">
            <a:extLst>
              <a:ext uri="{FF2B5EF4-FFF2-40B4-BE49-F238E27FC236}">
                <a16:creationId xmlns:a16="http://schemas.microsoft.com/office/drawing/2014/main" id="{2D2DD9C4-935B-4CC2-9F5A-0558070E5CE9}"/>
              </a:ext>
            </a:extLst>
          </p:cNvPr>
          <p:cNvSpPr txBox="1">
            <a:spLocks/>
          </p:cNvSpPr>
          <p:nvPr/>
        </p:nvSpPr>
        <p:spPr>
          <a:xfrm>
            <a:off x="181311" y="930944"/>
            <a:ext cx="4839060" cy="3639289"/>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400" b="1" dirty="0">
                <a:solidFill>
                  <a:srgbClr val="000000"/>
                </a:solidFill>
                <a:latin typeface="Gotham-LightItalic"/>
              </a:rPr>
              <a:t>AMD – </a:t>
            </a:r>
            <a:r>
              <a:rPr lang="en-US" sz="2400" i="1" dirty="0">
                <a:solidFill>
                  <a:srgbClr val="000000"/>
                </a:solidFill>
                <a:latin typeface="Gotham-LightItalic"/>
              </a:rPr>
              <a:t>Drusen, Geographic Atrophy</a:t>
            </a:r>
          </a:p>
          <a:p>
            <a:pPr marL="0" indent="0">
              <a:buNone/>
            </a:pPr>
            <a:endParaRPr lang="en-US" sz="2400" b="1" dirty="0">
              <a:solidFill>
                <a:srgbClr val="000000"/>
              </a:solidFill>
              <a:latin typeface="Gotham-LightItalic"/>
            </a:endParaRPr>
          </a:p>
          <a:p>
            <a:pPr marL="0" indent="0">
              <a:buNone/>
            </a:pPr>
            <a:endParaRPr lang="en-US" sz="2400" b="1" dirty="0">
              <a:solidFill>
                <a:srgbClr val="000000"/>
              </a:solidFill>
              <a:latin typeface="Gotham-LightItalic"/>
            </a:endParaRPr>
          </a:p>
          <a:p>
            <a:r>
              <a:rPr lang="en-US" sz="2400" b="1" dirty="0">
                <a:solidFill>
                  <a:srgbClr val="000000"/>
                </a:solidFill>
                <a:latin typeface="Gotham-LightItalic"/>
              </a:rPr>
              <a:t>AMD “Masqueraders”</a:t>
            </a:r>
            <a:r>
              <a:rPr lang="en-US" sz="2400" dirty="0">
                <a:solidFill>
                  <a:srgbClr val="000000"/>
                </a:solidFill>
                <a:latin typeface="Gotham-Light"/>
              </a:rPr>
              <a:t>– </a:t>
            </a:r>
            <a:r>
              <a:rPr lang="en-US" sz="2400" i="1" dirty="0" err="1">
                <a:solidFill>
                  <a:srgbClr val="000000"/>
                </a:solidFill>
                <a:latin typeface="Gotham-LightItalic"/>
              </a:rPr>
              <a:t>MacTel</a:t>
            </a:r>
            <a:r>
              <a:rPr lang="en-US" sz="2400" i="1" dirty="0">
                <a:solidFill>
                  <a:srgbClr val="000000"/>
                </a:solidFill>
                <a:latin typeface="Gotham-LightItalic"/>
              </a:rPr>
              <a:t>, CSR, Polypoidal</a:t>
            </a:r>
          </a:p>
          <a:p>
            <a:r>
              <a:rPr lang="en-US" sz="2400" b="1" dirty="0">
                <a:solidFill>
                  <a:srgbClr val="000000"/>
                </a:solidFill>
                <a:latin typeface="Gotham-LightItalic"/>
              </a:rPr>
              <a:t>Optic Nervehead Drusen</a:t>
            </a:r>
          </a:p>
          <a:p>
            <a:endParaRPr lang="en-US" sz="2400" b="1" dirty="0">
              <a:solidFill>
                <a:srgbClr val="000000"/>
              </a:solidFill>
              <a:latin typeface="Gotham-LightItalic"/>
            </a:endParaRPr>
          </a:p>
        </p:txBody>
      </p:sp>
      <p:pic>
        <p:nvPicPr>
          <p:cNvPr id="8" name="Picture 4" descr="Image result for CSR FAF">
            <a:extLst>
              <a:ext uri="{FF2B5EF4-FFF2-40B4-BE49-F238E27FC236}">
                <a16:creationId xmlns:a16="http://schemas.microsoft.com/office/drawing/2014/main" id="{363B2BEE-E676-440D-A59C-F1B8F91C0AF8}"/>
              </a:ext>
            </a:extLst>
          </p:cNvPr>
          <p:cNvPicPr>
            <a:picLocks noChangeAspect="1" noChangeArrowheads="1"/>
          </p:cNvPicPr>
          <p:nvPr/>
        </p:nvPicPr>
        <p:blipFill>
          <a:blip r:embed="rId7" cstate="screen">
            <a:extLst>
              <a:ext uri="{BEBA8EAE-BF5A-486C-A8C5-ECC9F3942E4B}">
                <a14:imgProps xmlns:a14="http://schemas.microsoft.com/office/drawing/2010/main">
                  <a14:imgLayer r:embed="rId8">
                    <a14:imgEffect>
                      <a14:brightnessContrast contrast="40000"/>
                    </a14:imgEffect>
                  </a14:imgLayer>
                </a14:imgProps>
              </a:ext>
              <a:ext uri="{28A0092B-C50C-407E-A947-70E740481C1C}">
                <a14:useLocalDpi xmlns:a14="http://schemas.microsoft.com/office/drawing/2010/main"/>
              </a:ext>
            </a:extLst>
          </a:blip>
          <a:srcRect/>
          <a:stretch>
            <a:fillRect/>
          </a:stretch>
        </p:blipFill>
        <p:spPr bwMode="auto">
          <a:xfrm>
            <a:off x="5423731" y="4288035"/>
            <a:ext cx="1680543" cy="2088075"/>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Geographic atrophy FAF">
            <a:extLst>
              <a:ext uri="{FF2B5EF4-FFF2-40B4-BE49-F238E27FC236}">
                <a16:creationId xmlns:a16="http://schemas.microsoft.com/office/drawing/2014/main" id="{D64A80E9-9A5D-46F9-A92F-015B5BFE8862}"/>
              </a:ext>
            </a:extLst>
          </p:cNvPr>
          <p:cNvPicPr>
            <a:picLocks noChangeAspect="1" noChangeArrowheads="1"/>
          </p:cNvPicPr>
          <p:nvPr/>
        </p:nvPicPr>
        <p:blipFill rotWithShape="1">
          <a:blip r:embed="rId9" cstate="screen">
            <a:extLst>
              <a:ext uri="{BEBA8EAE-BF5A-486C-A8C5-ECC9F3942E4B}">
                <a14:imgProps xmlns:a14="http://schemas.microsoft.com/office/drawing/2010/main">
                  <a14:imgLayer r:embed="rId10">
                    <a14:imgEffect>
                      <a14:brightnessContrast contrast="20000"/>
                    </a14:imgEffect>
                  </a14:imgLayer>
                </a14:imgProps>
              </a:ext>
              <a:ext uri="{28A0092B-C50C-407E-A947-70E740481C1C}">
                <a14:useLocalDpi xmlns:a14="http://schemas.microsoft.com/office/drawing/2010/main"/>
              </a:ext>
            </a:extLst>
          </a:blip>
          <a:srcRect/>
          <a:stretch/>
        </p:blipFill>
        <p:spPr bwMode="auto">
          <a:xfrm>
            <a:off x="8635129" y="361344"/>
            <a:ext cx="2615396" cy="2013853"/>
          </a:xfrm>
          <a:prstGeom prst="rect">
            <a:avLst/>
          </a:prstGeom>
          <a:noFill/>
          <a:extLst>
            <a:ext uri="{909E8E84-426E-40DD-AFC4-6F175D3DCCD1}">
              <a14:hiddenFill xmlns:a14="http://schemas.microsoft.com/office/drawing/2010/main">
                <a:solidFill>
                  <a:srgbClr val="FFFFFF"/>
                </a:solidFill>
              </a14:hiddenFill>
            </a:ext>
          </a:extLst>
        </p:spPr>
      </p:pic>
      <p:grpSp>
        <p:nvGrpSpPr>
          <p:cNvPr id="11" name="Group 10">
            <a:extLst>
              <a:ext uri="{FF2B5EF4-FFF2-40B4-BE49-F238E27FC236}">
                <a16:creationId xmlns:a16="http://schemas.microsoft.com/office/drawing/2014/main" id="{4C4AE466-C1F5-416D-8D58-9B5E33D9CC84}"/>
              </a:ext>
            </a:extLst>
          </p:cNvPr>
          <p:cNvGrpSpPr/>
          <p:nvPr/>
        </p:nvGrpSpPr>
        <p:grpSpPr>
          <a:xfrm>
            <a:off x="5212183" y="361345"/>
            <a:ext cx="3317749" cy="3189572"/>
            <a:chOff x="2925600" y="104262"/>
            <a:chExt cx="6255478" cy="6212774"/>
          </a:xfrm>
        </p:grpSpPr>
        <p:pic>
          <p:nvPicPr>
            <p:cNvPr id="12" name="Picture 11" descr="A picture containing light, orange, sitting, dark&#10;&#10;Description automatically generated">
              <a:extLst>
                <a:ext uri="{FF2B5EF4-FFF2-40B4-BE49-F238E27FC236}">
                  <a16:creationId xmlns:a16="http://schemas.microsoft.com/office/drawing/2014/main" id="{2AD219E7-6281-4F4A-978F-F725CFCB77BF}"/>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2925600" y="104262"/>
              <a:ext cx="3170401" cy="3128344"/>
            </a:xfrm>
            <a:prstGeom prst="rect">
              <a:avLst/>
            </a:prstGeom>
          </p:spPr>
        </p:pic>
        <p:pic>
          <p:nvPicPr>
            <p:cNvPr id="13" name="Picture 12" descr="A picture containing umbrella, sitting, black, holding&#10;&#10;Description automatically generated">
              <a:extLst>
                <a:ext uri="{FF2B5EF4-FFF2-40B4-BE49-F238E27FC236}">
                  <a16:creationId xmlns:a16="http://schemas.microsoft.com/office/drawing/2014/main" id="{F9B27AD5-D7E4-4375-9236-6FA802DBA3D2}"/>
                </a:ext>
              </a:extLst>
            </p:cNvPr>
            <p:cNvPicPr>
              <a:picLocks noChangeAspect="1"/>
            </p:cNvPicPr>
            <p:nvPr/>
          </p:nvPicPr>
          <p:blipFill>
            <a:blip r:embed="rId12" cstate="screen">
              <a:extLst>
                <a:ext uri="{28A0092B-C50C-407E-A947-70E740481C1C}">
                  <a14:useLocalDpi xmlns:a14="http://schemas.microsoft.com/office/drawing/2010/main"/>
                </a:ext>
              </a:extLst>
            </a:blip>
            <a:stretch>
              <a:fillRect/>
            </a:stretch>
          </p:blipFill>
          <p:spPr>
            <a:xfrm>
              <a:off x="2927647" y="3208421"/>
              <a:ext cx="3108615" cy="3108615"/>
            </a:xfrm>
            <a:prstGeom prst="rect">
              <a:avLst/>
            </a:prstGeom>
          </p:spPr>
        </p:pic>
        <p:pic>
          <p:nvPicPr>
            <p:cNvPr id="14" name="Picture 13" descr="A picture containing red, sitting, light, orange&#10;&#10;Description automatically generated">
              <a:extLst>
                <a:ext uri="{FF2B5EF4-FFF2-40B4-BE49-F238E27FC236}">
                  <a16:creationId xmlns:a16="http://schemas.microsoft.com/office/drawing/2014/main" id="{8AC2328A-8D64-4C0F-91B7-71B994D785B6}"/>
                </a:ext>
              </a:extLst>
            </p:cNvPr>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6036262" y="104262"/>
              <a:ext cx="3144816" cy="3103099"/>
            </a:xfrm>
            <a:prstGeom prst="rect">
              <a:avLst/>
            </a:prstGeom>
          </p:spPr>
        </p:pic>
        <p:pic>
          <p:nvPicPr>
            <p:cNvPr id="15" name="Picture 14" descr="A picture containing umbrella, sitting, open, holding&#10;&#10;Description automatically generated">
              <a:extLst>
                <a:ext uri="{FF2B5EF4-FFF2-40B4-BE49-F238E27FC236}">
                  <a16:creationId xmlns:a16="http://schemas.microsoft.com/office/drawing/2014/main" id="{1AA283B8-B4D8-421B-84B0-44E20680E153}"/>
                </a:ext>
              </a:extLst>
            </p:cNvPr>
            <p:cNvPicPr>
              <a:picLocks noChangeAspect="1"/>
            </p:cNvPicPr>
            <p:nvPr/>
          </p:nvPicPr>
          <p:blipFill>
            <a:blip r:embed="rId14" cstate="screen">
              <a:extLst>
                <a:ext uri="{28A0092B-C50C-407E-A947-70E740481C1C}">
                  <a14:useLocalDpi xmlns:a14="http://schemas.microsoft.com/office/drawing/2010/main"/>
                </a:ext>
              </a:extLst>
            </a:blip>
            <a:stretch>
              <a:fillRect/>
            </a:stretch>
          </p:blipFill>
          <p:spPr>
            <a:xfrm>
              <a:off x="6036262" y="3171691"/>
              <a:ext cx="3144816" cy="3144816"/>
            </a:xfrm>
            <a:prstGeom prst="rect">
              <a:avLst/>
            </a:prstGeom>
          </p:spPr>
        </p:pic>
      </p:grpSp>
      <p:grpSp>
        <p:nvGrpSpPr>
          <p:cNvPr id="3" name="Group 2">
            <a:extLst>
              <a:ext uri="{FF2B5EF4-FFF2-40B4-BE49-F238E27FC236}">
                <a16:creationId xmlns:a16="http://schemas.microsoft.com/office/drawing/2014/main" id="{AC4659C8-4E48-4250-8475-544A9C607BF8}"/>
              </a:ext>
            </a:extLst>
          </p:cNvPr>
          <p:cNvGrpSpPr/>
          <p:nvPr/>
        </p:nvGrpSpPr>
        <p:grpSpPr>
          <a:xfrm>
            <a:off x="7304852" y="4288035"/>
            <a:ext cx="4865409" cy="1688473"/>
            <a:chOff x="4034821" y="2813276"/>
            <a:chExt cx="2165555" cy="751526"/>
          </a:xfrm>
        </p:grpSpPr>
        <p:pic>
          <p:nvPicPr>
            <p:cNvPr id="17" name="Picture 16" descr="A picture containing white, black, looking, sitting&#10;&#10;Description automatically generated">
              <a:extLst>
                <a:ext uri="{FF2B5EF4-FFF2-40B4-BE49-F238E27FC236}">
                  <a16:creationId xmlns:a16="http://schemas.microsoft.com/office/drawing/2014/main" id="{D261216E-62AF-44E4-A1CC-0D1DE70796CC}"/>
                </a:ext>
              </a:extLst>
            </p:cNvPr>
            <p:cNvPicPr>
              <a:picLocks noChangeAspect="1"/>
            </p:cNvPicPr>
            <p:nvPr/>
          </p:nvPicPr>
          <p:blipFill rotWithShape="1">
            <a:blip r:embed="rId15" cstate="screen">
              <a:extLst>
                <a:ext uri="{BEBA8EAE-BF5A-486C-A8C5-ECC9F3942E4B}">
                  <a14:imgProps xmlns:a14="http://schemas.microsoft.com/office/drawing/2010/main">
                    <a14:imgLayer r:embed="rId16">
                      <a14:imgEffect>
                        <a14:brightnessContrast bright="-20000" contrast="40000"/>
                      </a14:imgEffect>
                    </a14:imgLayer>
                  </a14:imgProps>
                </a:ext>
                <a:ext uri="{28A0092B-C50C-407E-A947-70E740481C1C}">
                  <a14:useLocalDpi xmlns:a14="http://schemas.microsoft.com/office/drawing/2010/main"/>
                </a:ext>
              </a:extLst>
            </a:blip>
            <a:srcRect l="-1893"/>
            <a:stretch/>
          </p:blipFill>
          <p:spPr>
            <a:xfrm>
              <a:off x="4034821" y="2813276"/>
              <a:ext cx="1044544" cy="751526"/>
            </a:xfrm>
            <a:prstGeom prst="rect">
              <a:avLst/>
            </a:prstGeom>
          </p:spPr>
        </p:pic>
        <p:pic>
          <p:nvPicPr>
            <p:cNvPr id="18" name="Picture 17" descr="A picture containing indoor, white, sitting, black&#10;&#10;Description automatically generated">
              <a:extLst>
                <a:ext uri="{FF2B5EF4-FFF2-40B4-BE49-F238E27FC236}">
                  <a16:creationId xmlns:a16="http://schemas.microsoft.com/office/drawing/2014/main" id="{2AB84D2C-5473-43C6-805F-C09B343997B0}"/>
                </a:ext>
              </a:extLst>
            </p:cNvPr>
            <p:cNvPicPr>
              <a:picLocks noChangeAspect="1"/>
            </p:cNvPicPr>
            <p:nvPr/>
          </p:nvPicPr>
          <p:blipFill rotWithShape="1">
            <a:blip r:embed="rId17" cstate="screen">
              <a:extLst>
                <a:ext uri="{BEBA8EAE-BF5A-486C-A8C5-ECC9F3942E4B}">
                  <a14:imgProps xmlns:a14="http://schemas.microsoft.com/office/drawing/2010/main">
                    <a14:imgLayer r:embed="rId18">
                      <a14:imgEffect>
                        <a14:brightnessContrast bright="-20000" contrast="40000"/>
                      </a14:imgEffect>
                    </a14:imgLayer>
                  </a14:imgProps>
                </a:ext>
                <a:ext uri="{28A0092B-C50C-407E-A947-70E740481C1C}">
                  <a14:useLocalDpi xmlns:a14="http://schemas.microsoft.com/office/drawing/2010/main"/>
                </a:ext>
              </a:extLst>
            </a:blip>
            <a:srcRect/>
            <a:stretch/>
          </p:blipFill>
          <p:spPr>
            <a:xfrm>
              <a:off x="5147702" y="2813276"/>
              <a:ext cx="1052674" cy="751526"/>
            </a:xfrm>
            <a:prstGeom prst="rect">
              <a:avLst/>
            </a:prstGeom>
          </p:spPr>
        </p:pic>
      </p:grpSp>
      <p:sp>
        <p:nvSpPr>
          <p:cNvPr id="22" name="Arrow: Down 21">
            <a:extLst>
              <a:ext uri="{FF2B5EF4-FFF2-40B4-BE49-F238E27FC236}">
                <a16:creationId xmlns:a16="http://schemas.microsoft.com/office/drawing/2014/main" id="{98338CAF-50FE-4B20-9755-B73EFB34F42A}"/>
              </a:ext>
            </a:extLst>
          </p:cNvPr>
          <p:cNvSpPr/>
          <p:nvPr/>
        </p:nvSpPr>
        <p:spPr>
          <a:xfrm rot="16200000">
            <a:off x="3944188" y="405545"/>
            <a:ext cx="130107" cy="3069760"/>
          </a:xfrm>
          <a:prstGeom prst="downArrow">
            <a:avLst/>
          </a:prstGeom>
          <a:solidFill>
            <a:srgbClr val="0075C3"/>
          </a:solidFill>
          <a:ln w="9525"/>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2400" dirty="0">
              <a:solidFill>
                <a:srgbClr val="FF0000"/>
              </a:solidFill>
              <a:latin typeface="Gotham-Light"/>
            </a:endParaRPr>
          </a:p>
        </p:txBody>
      </p:sp>
      <p:sp>
        <p:nvSpPr>
          <p:cNvPr id="23" name="TextBox 22">
            <a:extLst>
              <a:ext uri="{FF2B5EF4-FFF2-40B4-BE49-F238E27FC236}">
                <a16:creationId xmlns:a16="http://schemas.microsoft.com/office/drawing/2014/main" id="{1CBA7A19-B589-44CE-BD68-23E136F015FC}"/>
              </a:ext>
            </a:extLst>
          </p:cNvPr>
          <p:cNvSpPr txBox="1"/>
          <p:nvPr/>
        </p:nvSpPr>
        <p:spPr>
          <a:xfrm>
            <a:off x="5360513" y="6337605"/>
            <a:ext cx="474810" cy="318100"/>
          </a:xfrm>
          <a:prstGeom prst="rect">
            <a:avLst/>
          </a:prstGeom>
          <a:noFill/>
        </p:spPr>
        <p:txBody>
          <a:bodyPr wrap="none" rtlCol="0">
            <a:spAutoFit/>
          </a:bodyPr>
          <a:lstStyle/>
          <a:p>
            <a:r>
              <a:rPr lang="en-US" sz="1467" dirty="0">
                <a:latin typeface="Gotham-Light"/>
              </a:rPr>
              <a:t>CSR</a:t>
            </a:r>
          </a:p>
        </p:txBody>
      </p:sp>
      <p:sp>
        <p:nvSpPr>
          <p:cNvPr id="24" name="TextBox 23">
            <a:extLst>
              <a:ext uri="{FF2B5EF4-FFF2-40B4-BE49-F238E27FC236}">
                <a16:creationId xmlns:a16="http://schemas.microsoft.com/office/drawing/2014/main" id="{E1FA2178-17E1-4D7F-86B4-17F565915C52}"/>
              </a:ext>
            </a:extLst>
          </p:cNvPr>
          <p:cNvSpPr txBox="1"/>
          <p:nvPr/>
        </p:nvSpPr>
        <p:spPr>
          <a:xfrm>
            <a:off x="7304852" y="5890492"/>
            <a:ext cx="773994" cy="338554"/>
          </a:xfrm>
          <a:prstGeom prst="rect">
            <a:avLst/>
          </a:prstGeom>
          <a:noFill/>
        </p:spPr>
        <p:txBody>
          <a:bodyPr wrap="none" rtlCol="0">
            <a:spAutoFit/>
          </a:bodyPr>
          <a:lstStyle/>
          <a:p>
            <a:r>
              <a:rPr lang="en-US" sz="1600" dirty="0" err="1">
                <a:latin typeface="Gotham-Light"/>
              </a:rPr>
              <a:t>MacTel</a:t>
            </a:r>
            <a:endParaRPr lang="en-US" sz="1600" dirty="0">
              <a:latin typeface="Gotham-Light"/>
            </a:endParaRPr>
          </a:p>
        </p:txBody>
      </p:sp>
      <p:sp>
        <p:nvSpPr>
          <p:cNvPr id="25" name="TextBox 24">
            <a:extLst>
              <a:ext uri="{FF2B5EF4-FFF2-40B4-BE49-F238E27FC236}">
                <a16:creationId xmlns:a16="http://schemas.microsoft.com/office/drawing/2014/main" id="{7F3DA245-404A-4B3C-AFF7-F1EB5A3893F8}"/>
              </a:ext>
            </a:extLst>
          </p:cNvPr>
          <p:cNvSpPr txBox="1"/>
          <p:nvPr/>
        </p:nvSpPr>
        <p:spPr>
          <a:xfrm>
            <a:off x="3953046" y="6219620"/>
            <a:ext cx="663964" cy="318100"/>
          </a:xfrm>
          <a:prstGeom prst="rect">
            <a:avLst/>
          </a:prstGeom>
          <a:noFill/>
        </p:spPr>
        <p:txBody>
          <a:bodyPr wrap="none" rtlCol="0">
            <a:spAutoFit/>
          </a:bodyPr>
          <a:lstStyle/>
          <a:p>
            <a:r>
              <a:rPr lang="en-US" sz="1467" dirty="0">
                <a:latin typeface="Gotham-Light"/>
              </a:rPr>
              <a:t>ONHD</a:t>
            </a:r>
          </a:p>
        </p:txBody>
      </p:sp>
      <p:sp>
        <p:nvSpPr>
          <p:cNvPr id="16" name="TextBox 15">
            <a:extLst>
              <a:ext uri="{FF2B5EF4-FFF2-40B4-BE49-F238E27FC236}">
                <a16:creationId xmlns:a16="http://schemas.microsoft.com/office/drawing/2014/main" id="{E38D9311-AA8F-4F71-8D34-C3551C7FDE31}"/>
              </a:ext>
            </a:extLst>
          </p:cNvPr>
          <p:cNvSpPr txBox="1"/>
          <p:nvPr/>
        </p:nvSpPr>
        <p:spPr>
          <a:xfrm>
            <a:off x="11250525" y="341518"/>
            <a:ext cx="556563" cy="461665"/>
          </a:xfrm>
          <a:prstGeom prst="rect">
            <a:avLst/>
          </a:prstGeom>
          <a:noFill/>
        </p:spPr>
        <p:txBody>
          <a:bodyPr wrap="none" rtlCol="0">
            <a:spAutoFit/>
          </a:bodyPr>
          <a:lstStyle/>
          <a:p>
            <a:r>
              <a:rPr lang="en-US" sz="2400" dirty="0">
                <a:latin typeface="Gotham-Light"/>
              </a:rPr>
              <a:t>GA</a:t>
            </a:r>
          </a:p>
        </p:txBody>
      </p:sp>
      <p:sp>
        <p:nvSpPr>
          <p:cNvPr id="27" name="Arrow: Down 26">
            <a:extLst>
              <a:ext uri="{FF2B5EF4-FFF2-40B4-BE49-F238E27FC236}">
                <a16:creationId xmlns:a16="http://schemas.microsoft.com/office/drawing/2014/main" id="{E3F12A69-BAB5-4CF8-AD07-C2334A7AF6EA}"/>
              </a:ext>
            </a:extLst>
          </p:cNvPr>
          <p:cNvSpPr/>
          <p:nvPr/>
        </p:nvSpPr>
        <p:spPr>
          <a:xfrm rot="17966809">
            <a:off x="2925915" y="3448968"/>
            <a:ext cx="150246" cy="1850333"/>
          </a:xfrm>
          <a:prstGeom prst="downArrow">
            <a:avLst/>
          </a:prstGeom>
          <a:solidFill>
            <a:srgbClr val="0075C3"/>
          </a:solidFill>
          <a:ln w="9525"/>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2400" dirty="0">
              <a:solidFill>
                <a:srgbClr val="FF0000"/>
              </a:solidFill>
              <a:latin typeface="Gotham-Light"/>
            </a:endParaRPr>
          </a:p>
        </p:txBody>
      </p:sp>
      <p:sp>
        <p:nvSpPr>
          <p:cNvPr id="30" name="Arrow: Down 29">
            <a:extLst>
              <a:ext uri="{FF2B5EF4-FFF2-40B4-BE49-F238E27FC236}">
                <a16:creationId xmlns:a16="http://schemas.microsoft.com/office/drawing/2014/main" id="{126B3C37-689B-47AC-96B0-D523F2B50DA0}"/>
              </a:ext>
            </a:extLst>
          </p:cNvPr>
          <p:cNvSpPr/>
          <p:nvPr/>
        </p:nvSpPr>
        <p:spPr>
          <a:xfrm rot="17329947">
            <a:off x="5193611" y="2868249"/>
            <a:ext cx="200770" cy="1945459"/>
          </a:xfrm>
          <a:prstGeom prst="downArrow">
            <a:avLst/>
          </a:prstGeom>
          <a:solidFill>
            <a:srgbClr val="0075C3"/>
          </a:solidFill>
          <a:ln w="9525"/>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2400" dirty="0">
              <a:solidFill>
                <a:srgbClr val="FF0000"/>
              </a:solidFill>
              <a:latin typeface="Gotham-Light"/>
            </a:endParaRPr>
          </a:p>
        </p:txBody>
      </p:sp>
      <p:sp>
        <p:nvSpPr>
          <p:cNvPr id="4" name="Rectangle 3">
            <a:extLst>
              <a:ext uri="{FF2B5EF4-FFF2-40B4-BE49-F238E27FC236}">
                <a16:creationId xmlns:a16="http://schemas.microsoft.com/office/drawing/2014/main" id="{D85925D9-AF24-4D49-BAB6-87268BDB2CFF}"/>
              </a:ext>
            </a:extLst>
          </p:cNvPr>
          <p:cNvSpPr/>
          <p:nvPr/>
        </p:nvSpPr>
        <p:spPr>
          <a:xfrm>
            <a:off x="5194952" y="3321278"/>
            <a:ext cx="1802096" cy="215444"/>
          </a:xfrm>
          <a:prstGeom prst="rect">
            <a:avLst/>
          </a:prstGeom>
        </p:spPr>
        <p:txBody>
          <a:bodyPr wrap="none">
            <a:spAutoFit/>
          </a:bodyPr>
          <a:lstStyle/>
          <a:p>
            <a:r>
              <a:rPr lang="en-US" sz="800" dirty="0"/>
              <a:t>Topcon Image Bank, Michael Chen, OD</a:t>
            </a:r>
          </a:p>
        </p:txBody>
      </p:sp>
    </p:spTree>
    <p:extLst>
      <p:ext uri="{BB962C8B-B14F-4D97-AF65-F5344CB8AC3E}">
        <p14:creationId xmlns:p14="http://schemas.microsoft.com/office/powerpoint/2010/main" val="27007935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90D55580-4705-41BB-B5A1-C0C22C71265C}"/>
              </a:ext>
            </a:extLst>
          </p:cNvPr>
          <p:cNvGrpSpPr/>
          <p:nvPr/>
        </p:nvGrpSpPr>
        <p:grpSpPr>
          <a:xfrm>
            <a:off x="609366" y="657946"/>
            <a:ext cx="10780292" cy="2771054"/>
            <a:chOff x="259743" y="511369"/>
            <a:chExt cx="12016646" cy="3088856"/>
          </a:xfrm>
        </p:grpSpPr>
        <p:pic>
          <p:nvPicPr>
            <p:cNvPr id="3" name="Picture 2" descr="A picture containing balloon, sitting, lamp, black&#10;&#10;Description automatically generated">
              <a:extLst>
                <a:ext uri="{FF2B5EF4-FFF2-40B4-BE49-F238E27FC236}">
                  <a16:creationId xmlns:a16="http://schemas.microsoft.com/office/drawing/2014/main" id="{DA4D0A0A-A166-4CAF-8524-B0CC8E27A61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348598" y="511369"/>
              <a:ext cx="3130380" cy="3088855"/>
            </a:xfrm>
            <a:prstGeom prst="rect">
              <a:avLst/>
            </a:prstGeom>
          </p:spPr>
        </p:pic>
        <p:pic>
          <p:nvPicPr>
            <p:cNvPr id="5" name="Picture 4" descr="A picture containing sitting, umbrella, open, small&#10;&#10;Description automatically generated">
              <a:extLst>
                <a:ext uri="{FF2B5EF4-FFF2-40B4-BE49-F238E27FC236}">
                  <a16:creationId xmlns:a16="http://schemas.microsoft.com/office/drawing/2014/main" id="{4BB22300-9487-4C0E-8B5B-09F01A37D3C3}"/>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259743" y="511370"/>
              <a:ext cx="3088855" cy="3088855"/>
            </a:xfrm>
            <a:prstGeom prst="rect">
              <a:avLst/>
            </a:prstGeom>
          </p:spPr>
        </p:pic>
        <p:pic>
          <p:nvPicPr>
            <p:cNvPr id="11" name="Picture 10">
              <a:extLst>
                <a:ext uri="{FF2B5EF4-FFF2-40B4-BE49-F238E27FC236}">
                  <a16:creationId xmlns:a16="http://schemas.microsoft.com/office/drawing/2014/main" id="{8E5C951B-051F-4E7E-909F-DE52EC3BB838}"/>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6478978" y="515478"/>
              <a:ext cx="5797411" cy="3084746"/>
            </a:xfrm>
            <a:prstGeom prst="rect">
              <a:avLst/>
            </a:prstGeom>
          </p:spPr>
        </p:pic>
      </p:grpSp>
      <p:sp>
        <p:nvSpPr>
          <p:cNvPr id="2" name="TextBox 1">
            <a:extLst>
              <a:ext uri="{FF2B5EF4-FFF2-40B4-BE49-F238E27FC236}">
                <a16:creationId xmlns:a16="http://schemas.microsoft.com/office/drawing/2014/main" id="{94BC9566-F075-4434-B0CB-67E71A57EE08}"/>
              </a:ext>
            </a:extLst>
          </p:cNvPr>
          <p:cNvSpPr txBox="1"/>
          <p:nvPr/>
        </p:nvSpPr>
        <p:spPr>
          <a:xfrm>
            <a:off x="10652008" y="3382747"/>
            <a:ext cx="801823" cy="184666"/>
          </a:xfrm>
          <a:prstGeom prst="rect">
            <a:avLst/>
          </a:prstGeom>
          <a:noFill/>
        </p:spPr>
        <p:txBody>
          <a:bodyPr wrap="none" rtlCol="0">
            <a:spAutoFit/>
          </a:bodyPr>
          <a:lstStyle/>
          <a:p>
            <a:r>
              <a:rPr lang="en-US" sz="600" dirty="0"/>
              <a:t>Ranjit Dhaliwal, MD</a:t>
            </a:r>
          </a:p>
        </p:txBody>
      </p:sp>
      <p:pic>
        <p:nvPicPr>
          <p:cNvPr id="10" name="Picture 2" descr="Image result for triton oct">
            <a:extLst>
              <a:ext uri="{FF2B5EF4-FFF2-40B4-BE49-F238E27FC236}">
                <a16:creationId xmlns:a16="http://schemas.microsoft.com/office/drawing/2014/main" id="{0A45F16E-AFBF-48D2-9FEC-AE0EC6D73933}"/>
              </a:ext>
            </a:extLst>
          </p:cNvPr>
          <p:cNvPicPr>
            <a:picLocks noChangeAspect="1" noChangeArrowheads="1"/>
          </p:cNvPicPr>
          <p:nvPr/>
        </p:nvPicPr>
        <p:blipFill rotWithShape="1">
          <a:blip r:embed="rId6" cstate="screen">
            <a:extLst>
              <a:ext uri="{28A0092B-C50C-407E-A947-70E740481C1C}">
                <a14:useLocalDpi xmlns:a14="http://schemas.microsoft.com/office/drawing/2010/main"/>
              </a:ext>
            </a:extLst>
          </a:blip>
          <a:srcRect/>
          <a:stretch/>
        </p:blipFill>
        <p:spPr bwMode="auto">
          <a:xfrm>
            <a:off x="185315" y="5868182"/>
            <a:ext cx="644349" cy="895708"/>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14">
            <a:extLst>
              <a:ext uri="{FF2B5EF4-FFF2-40B4-BE49-F238E27FC236}">
                <a16:creationId xmlns:a16="http://schemas.microsoft.com/office/drawing/2014/main" id="{463CAC6C-32BF-450A-9A9F-C75F917E72F9}"/>
              </a:ext>
            </a:extLst>
          </p:cNvPr>
          <p:cNvPicPr>
            <a:picLocks noChangeAspect="1"/>
          </p:cNvPicPr>
          <p:nvPr/>
        </p:nvPicPr>
        <p:blipFill rotWithShape="1">
          <a:blip r:embed="rId7" cstate="screen">
            <a:extLst>
              <a:ext uri="{28A0092B-C50C-407E-A947-70E740481C1C}">
                <a14:useLocalDpi xmlns:a14="http://schemas.microsoft.com/office/drawing/2010/main"/>
              </a:ext>
            </a:extLst>
          </a:blip>
          <a:srcRect/>
          <a:stretch/>
        </p:blipFill>
        <p:spPr>
          <a:xfrm>
            <a:off x="904092" y="3678511"/>
            <a:ext cx="4745665" cy="2215724"/>
          </a:xfrm>
          <a:prstGeom prst="rect">
            <a:avLst/>
          </a:prstGeom>
        </p:spPr>
      </p:pic>
      <p:sp>
        <p:nvSpPr>
          <p:cNvPr id="6" name="TextBox 5">
            <a:extLst>
              <a:ext uri="{FF2B5EF4-FFF2-40B4-BE49-F238E27FC236}">
                <a16:creationId xmlns:a16="http://schemas.microsoft.com/office/drawing/2014/main" id="{822AF143-2EF8-4A1D-AC2D-366C5A2B6834}"/>
              </a:ext>
            </a:extLst>
          </p:cNvPr>
          <p:cNvSpPr txBox="1"/>
          <p:nvPr/>
        </p:nvSpPr>
        <p:spPr>
          <a:xfrm>
            <a:off x="4329251" y="6143746"/>
            <a:ext cx="3538020" cy="461665"/>
          </a:xfrm>
          <a:prstGeom prst="rect">
            <a:avLst/>
          </a:prstGeom>
          <a:noFill/>
        </p:spPr>
        <p:txBody>
          <a:bodyPr wrap="none" rtlCol="0">
            <a:spAutoFit/>
          </a:bodyPr>
          <a:lstStyle/>
          <a:p>
            <a:r>
              <a:rPr lang="en-US" sz="2400" b="1" dirty="0"/>
              <a:t>DRI = Deep Range Imaging</a:t>
            </a:r>
          </a:p>
        </p:txBody>
      </p:sp>
      <p:sp>
        <p:nvSpPr>
          <p:cNvPr id="7" name="Arrow: Up 6">
            <a:extLst>
              <a:ext uri="{FF2B5EF4-FFF2-40B4-BE49-F238E27FC236}">
                <a16:creationId xmlns:a16="http://schemas.microsoft.com/office/drawing/2014/main" id="{63330559-266A-4AAD-A084-D3FC6FE16B0A}"/>
              </a:ext>
            </a:extLst>
          </p:cNvPr>
          <p:cNvSpPr/>
          <p:nvPr/>
        </p:nvSpPr>
        <p:spPr>
          <a:xfrm rot="15048699">
            <a:off x="2460811" y="1720742"/>
            <a:ext cx="336176" cy="645459"/>
          </a:xfrm>
          <a:prstGeom prst="upArrow">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Arrow: Up 16">
            <a:extLst>
              <a:ext uri="{FF2B5EF4-FFF2-40B4-BE49-F238E27FC236}">
                <a16:creationId xmlns:a16="http://schemas.microsoft.com/office/drawing/2014/main" id="{AE23E43E-69D0-4CE1-BC13-25186055F10B}"/>
              </a:ext>
            </a:extLst>
          </p:cNvPr>
          <p:cNvSpPr/>
          <p:nvPr/>
        </p:nvSpPr>
        <p:spPr>
          <a:xfrm rot="11447360">
            <a:off x="10709452" y="1799922"/>
            <a:ext cx="336176" cy="645459"/>
          </a:xfrm>
          <a:prstGeom prst="upArrow">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Arrow: Up 17">
            <a:extLst>
              <a:ext uri="{FF2B5EF4-FFF2-40B4-BE49-F238E27FC236}">
                <a16:creationId xmlns:a16="http://schemas.microsoft.com/office/drawing/2014/main" id="{269B0F80-B6A4-4A2D-9DE7-3FA6DA6B5C27}"/>
              </a:ext>
            </a:extLst>
          </p:cNvPr>
          <p:cNvSpPr/>
          <p:nvPr/>
        </p:nvSpPr>
        <p:spPr>
          <a:xfrm rot="3527392">
            <a:off x="7400040" y="2224515"/>
            <a:ext cx="336176" cy="645459"/>
          </a:xfrm>
          <a:prstGeom prst="upArrow">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08FB8A8F-0F8F-4A93-8739-E13550BB7C2C}"/>
              </a:ext>
            </a:extLst>
          </p:cNvPr>
          <p:cNvGrpSpPr/>
          <p:nvPr/>
        </p:nvGrpSpPr>
        <p:grpSpPr>
          <a:xfrm>
            <a:off x="5798288" y="3678511"/>
            <a:ext cx="6274844" cy="1900841"/>
            <a:chOff x="1582364" y="1669187"/>
            <a:chExt cx="10462880" cy="3169525"/>
          </a:xfrm>
        </p:grpSpPr>
        <p:pic>
          <p:nvPicPr>
            <p:cNvPr id="19" name="Picture 18">
              <a:extLst>
                <a:ext uri="{FF2B5EF4-FFF2-40B4-BE49-F238E27FC236}">
                  <a16:creationId xmlns:a16="http://schemas.microsoft.com/office/drawing/2014/main" id="{FE0958F2-1E28-4358-8EF0-77643934527F}"/>
                </a:ext>
              </a:extLst>
            </p:cNvPr>
            <p:cNvPicPr>
              <a:picLocks noChangeAspect="1"/>
            </p:cNvPicPr>
            <p:nvPr/>
          </p:nvPicPr>
          <p:blipFill>
            <a:blip r:embed="rId8" cstate="screen">
              <a:extLst>
                <a:ext uri="{BEBA8EAE-BF5A-486C-A8C5-ECC9F3942E4B}">
                  <a14:imgProps xmlns:a14="http://schemas.microsoft.com/office/drawing/2010/main">
                    <a14:imgLayer r:embed="rId9">
                      <a14:imgEffect>
                        <a14:brightnessContrast bright="20000" contrast="20000"/>
                      </a14:imgEffect>
                    </a14:imgLayer>
                  </a14:imgProps>
                </a:ext>
                <a:ext uri="{28A0092B-C50C-407E-A947-70E740481C1C}">
                  <a14:useLocalDpi xmlns:a14="http://schemas.microsoft.com/office/drawing/2010/main"/>
                </a:ext>
              </a:extLst>
            </a:blip>
            <a:stretch>
              <a:fillRect/>
            </a:stretch>
          </p:blipFill>
          <p:spPr>
            <a:xfrm>
              <a:off x="4842932" y="1669187"/>
              <a:ext cx="7202312" cy="3169525"/>
            </a:xfrm>
            <a:prstGeom prst="rect">
              <a:avLst/>
            </a:prstGeom>
          </p:spPr>
        </p:pic>
        <p:pic>
          <p:nvPicPr>
            <p:cNvPr id="20" name="Picture 19">
              <a:extLst>
                <a:ext uri="{FF2B5EF4-FFF2-40B4-BE49-F238E27FC236}">
                  <a16:creationId xmlns:a16="http://schemas.microsoft.com/office/drawing/2014/main" id="{B6A72684-5CC9-4D21-A794-61FC03EDB0E9}"/>
                </a:ext>
              </a:extLst>
            </p:cNvPr>
            <p:cNvPicPr>
              <a:picLocks noChangeAspect="1"/>
            </p:cNvPicPr>
            <p:nvPr/>
          </p:nvPicPr>
          <p:blipFill rotWithShape="1">
            <a:blip r:embed="rId10" cstate="screen">
              <a:extLst>
                <a:ext uri="{BEBA8EAE-BF5A-486C-A8C5-ECC9F3942E4B}">
                  <a14:imgProps xmlns:a14="http://schemas.microsoft.com/office/drawing/2010/main">
                    <a14:imgLayer r:embed="rId11">
                      <a14:imgEffect>
                        <a14:brightnessContrast bright="20000" contrast="20000"/>
                      </a14:imgEffect>
                    </a14:imgLayer>
                  </a14:imgProps>
                </a:ext>
                <a:ext uri="{28A0092B-C50C-407E-A947-70E740481C1C}">
                  <a14:useLocalDpi xmlns:a14="http://schemas.microsoft.com/office/drawing/2010/main"/>
                </a:ext>
              </a:extLst>
            </a:blip>
            <a:srcRect b="-165"/>
            <a:stretch/>
          </p:blipFill>
          <p:spPr>
            <a:xfrm>
              <a:off x="1582364" y="1669187"/>
              <a:ext cx="3255322" cy="3169525"/>
            </a:xfrm>
            <a:prstGeom prst="rect">
              <a:avLst/>
            </a:prstGeom>
          </p:spPr>
        </p:pic>
      </p:grpSp>
      <p:sp>
        <p:nvSpPr>
          <p:cNvPr id="9" name="Rectangle 8">
            <a:extLst>
              <a:ext uri="{FF2B5EF4-FFF2-40B4-BE49-F238E27FC236}">
                <a16:creationId xmlns:a16="http://schemas.microsoft.com/office/drawing/2014/main" id="{ED9446D1-03DB-4338-90B9-E02FE555D15F}"/>
              </a:ext>
            </a:extLst>
          </p:cNvPr>
          <p:cNvSpPr/>
          <p:nvPr/>
        </p:nvSpPr>
        <p:spPr>
          <a:xfrm>
            <a:off x="4329251" y="5881059"/>
            <a:ext cx="1394934" cy="184666"/>
          </a:xfrm>
          <a:prstGeom prst="rect">
            <a:avLst/>
          </a:prstGeom>
        </p:spPr>
        <p:txBody>
          <a:bodyPr wrap="none">
            <a:spAutoFit/>
          </a:bodyPr>
          <a:lstStyle/>
          <a:p>
            <a:r>
              <a:rPr lang="en-US" sz="600" dirty="0"/>
              <a:t>Topcon Image Bank, Michael Chen, OD</a:t>
            </a:r>
          </a:p>
        </p:txBody>
      </p:sp>
      <p:sp>
        <p:nvSpPr>
          <p:cNvPr id="12" name="Rectangle 11">
            <a:extLst>
              <a:ext uri="{FF2B5EF4-FFF2-40B4-BE49-F238E27FC236}">
                <a16:creationId xmlns:a16="http://schemas.microsoft.com/office/drawing/2014/main" id="{BD6AF8DD-6660-4558-97F7-482CC7AF2A5E}"/>
              </a:ext>
            </a:extLst>
          </p:cNvPr>
          <p:cNvSpPr/>
          <p:nvPr/>
        </p:nvSpPr>
        <p:spPr>
          <a:xfrm>
            <a:off x="11453831" y="5548811"/>
            <a:ext cx="651140" cy="184666"/>
          </a:xfrm>
          <a:prstGeom prst="rect">
            <a:avLst/>
          </a:prstGeom>
        </p:spPr>
        <p:txBody>
          <a:bodyPr wrap="none">
            <a:spAutoFit/>
          </a:bodyPr>
          <a:lstStyle/>
          <a:p>
            <a:r>
              <a:rPr lang="en-US" sz="600" dirty="0"/>
              <a:t>Jay Haynie, OD</a:t>
            </a:r>
          </a:p>
        </p:txBody>
      </p:sp>
    </p:spTree>
    <p:extLst>
      <p:ext uri="{BB962C8B-B14F-4D97-AF65-F5344CB8AC3E}">
        <p14:creationId xmlns:p14="http://schemas.microsoft.com/office/powerpoint/2010/main" val="35176210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59D09BF-D70A-416C-BABC-F99BBE012912}"/>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5082553" y="4139062"/>
            <a:ext cx="2114534" cy="2048455"/>
          </a:xfrm>
          <a:prstGeom prst="rect">
            <a:avLst/>
          </a:prstGeom>
        </p:spPr>
      </p:pic>
      <p:sp>
        <p:nvSpPr>
          <p:cNvPr id="8" name="TextBox 7">
            <a:extLst>
              <a:ext uri="{FF2B5EF4-FFF2-40B4-BE49-F238E27FC236}">
                <a16:creationId xmlns:a16="http://schemas.microsoft.com/office/drawing/2014/main" id="{CDFBFF4D-8126-4302-AC4E-05E2F8E35072}"/>
              </a:ext>
            </a:extLst>
          </p:cNvPr>
          <p:cNvSpPr txBox="1"/>
          <p:nvPr/>
        </p:nvSpPr>
        <p:spPr>
          <a:xfrm>
            <a:off x="7295113" y="4963234"/>
            <a:ext cx="2530886" cy="400110"/>
          </a:xfrm>
          <a:prstGeom prst="rect">
            <a:avLst/>
          </a:prstGeom>
          <a:noFill/>
        </p:spPr>
        <p:txBody>
          <a:bodyPr wrap="none" rtlCol="0">
            <a:spAutoFit/>
          </a:bodyPr>
          <a:lstStyle/>
          <a:p>
            <a:r>
              <a:rPr lang="en-US" sz="2000" b="1" dirty="0">
                <a:latin typeface="Gotham-LightItalic"/>
              </a:rPr>
              <a:t>45 degree </a:t>
            </a:r>
            <a:r>
              <a:rPr lang="en-US" sz="2000" dirty="0">
                <a:latin typeface="Gotham-Light"/>
              </a:rPr>
              <a:t>Color Photo</a:t>
            </a:r>
          </a:p>
        </p:txBody>
      </p:sp>
      <p:sp>
        <p:nvSpPr>
          <p:cNvPr id="6" name="TextBox 5">
            <a:extLst>
              <a:ext uri="{FF2B5EF4-FFF2-40B4-BE49-F238E27FC236}">
                <a16:creationId xmlns:a16="http://schemas.microsoft.com/office/drawing/2014/main" id="{E0788E0F-3AF0-467B-948A-96BAAE70EBB4}"/>
              </a:ext>
            </a:extLst>
          </p:cNvPr>
          <p:cNvSpPr txBox="1"/>
          <p:nvPr/>
        </p:nvSpPr>
        <p:spPr>
          <a:xfrm>
            <a:off x="128609" y="437117"/>
            <a:ext cx="3649332" cy="584775"/>
          </a:xfrm>
          <a:prstGeom prst="rect">
            <a:avLst/>
          </a:prstGeom>
          <a:noFill/>
        </p:spPr>
        <p:txBody>
          <a:bodyPr wrap="none" rtlCol="0">
            <a:spAutoFit/>
          </a:bodyPr>
          <a:lstStyle/>
          <a:p>
            <a:r>
              <a:rPr lang="en-US" sz="3200" b="1" dirty="0">
                <a:latin typeface="Gotham-LightItalic"/>
              </a:rPr>
              <a:t>DIFFICULT TO SCAN?</a:t>
            </a:r>
          </a:p>
        </p:txBody>
      </p:sp>
      <p:pic>
        <p:nvPicPr>
          <p:cNvPr id="10" name="Picture 2" descr="Image result for triton oct">
            <a:extLst>
              <a:ext uri="{FF2B5EF4-FFF2-40B4-BE49-F238E27FC236}">
                <a16:creationId xmlns:a16="http://schemas.microsoft.com/office/drawing/2014/main" id="{6E9A1E15-BFCB-46D8-8C48-61854D3A137A}"/>
              </a:ext>
            </a:extLst>
          </p:cNvPr>
          <p:cNvPicPr>
            <a:picLocks noChangeAspect="1" noChangeArrowheads="1"/>
          </p:cNvPicPr>
          <p:nvPr/>
        </p:nvPicPr>
        <p:blipFill rotWithShape="1">
          <a:blip r:embed="rId6" cstate="screen">
            <a:extLst>
              <a:ext uri="{28A0092B-C50C-407E-A947-70E740481C1C}">
                <a14:useLocalDpi xmlns:a14="http://schemas.microsoft.com/office/drawing/2010/main"/>
              </a:ext>
            </a:extLst>
          </a:blip>
          <a:srcRect/>
          <a:stretch/>
        </p:blipFill>
        <p:spPr bwMode="auto">
          <a:xfrm>
            <a:off x="316090" y="5921406"/>
            <a:ext cx="529115" cy="735522"/>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972960FD-D14E-4F42-8A02-0BD6520DEC1F}"/>
              </a:ext>
            </a:extLst>
          </p:cNvPr>
          <p:cNvSpPr/>
          <p:nvPr/>
        </p:nvSpPr>
        <p:spPr>
          <a:xfrm>
            <a:off x="10667790" y="4061012"/>
            <a:ext cx="1264833" cy="307777"/>
          </a:xfrm>
          <a:prstGeom prst="rect">
            <a:avLst/>
          </a:prstGeom>
        </p:spPr>
        <p:txBody>
          <a:bodyPr wrap="none">
            <a:spAutoFit/>
          </a:bodyPr>
          <a:lstStyle/>
          <a:p>
            <a:r>
              <a:rPr lang="en-US" sz="1400" dirty="0"/>
              <a:t>Jay Haynie, OD</a:t>
            </a:r>
          </a:p>
        </p:txBody>
      </p:sp>
      <p:pic>
        <p:nvPicPr>
          <p:cNvPr id="7" name="Picture 6">
            <a:extLst>
              <a:ext uri="{FF2B5EF4-FFF2-40B4-BE49-F238E27FC236}">
                <a16:creationId xmlns:a16="http://schemas.microsoft.com/office/drawing/2014/main" id="{1BEB8483-D195-4EC4-9E2A-090B7B9C48CF}"/>
              </a:ext>
            </a:extLst>
          </p:cNvPr>
          <p:cNvPicPr>
            <a:picLocks noChangeAspect="1"/>
          </p:cNvPicPr>
          <p:nvPr/>
        </p:nvPicPr>
        <p:blipFill>
          <a:blip r:embed="rId7" cstate="screen">
            <a:extLst>
              <a:ext uri="{BEBA8EAE-BF5A-486C-A8C5-ECC9F3942E4B}">
                <a14:imgProps xmlns:a14="http://schemas.microsoft.com/office/drawing/2010/main">
                  <a14:imgLayer r:embed="rId8">
                    <a14:imgEffect>
                      <a14:brightnessContrast bright="20000" contrast="40000"/>
                    </a14:imgEffect>
                  </a14:imgLayer>
                </a14:imgProps>
              </a:ext>
              <a:ext uri="{28A0092B-C50C-407E-A947-70E740481C1C}">
                <a14:useLocalDpi xmlns:a14="http://schemas.microsoft.com/office/drawing/2010/main"/>
              </a:ext>
            </a:extLst>
          </a:blip>
          <a:stretch>
            <a:fillRect/>
          </a:stretch>
        </p:blipFill>
        <p:spPr>
          <a:xfrm>
            <a:off x="5082553" y="988271"/>
            <a:ext cx="6719338" cy="3072741"/>
          </a:xfrm>
          <a:prstGeom prst="rect">
            <a:avLst/>
          </a:prstGeom>
        </p:spPr>
      </p:pic>
      <p:pic>
        <p:nvPicPr>
          <p:cNvPr id="11" name="wolf jaw">
            <a:hlinkClick r:id="" action="ppaction://media"/>
            <a:extLst>
              <a:ext uri="{FF2B5EF4-FFF2-40B4-BE49-F238E27FC236}">
                <a16:creationId xmlns:a16="http://schemas.microsoft.com/office/drawing/2014/main" id="{048C1A25-1C09-49F8-867F-F6FFF871A1D6}"/>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9"/>
          <a:srcRect l="13077" r="13005"/>
          <a:stretch/>
        </p:blipFill>
        <p:spPr>
          <a:xfrm>
            <a:off x="891793" y="1583327"/>
            <a:ext cx="3882640" cy="4052814"/>
          </a:xfrm>
          <a:prstGeom prst="rect">
            <a:avLst/>
          </a:prstGeom>
        </p:spPr>
      </p:pic>
    </p:spTree>
    <p:extLst>
      <p:ext uri="{BB962C8B-B14F-4D97-AF65-F5344CB8AC3E}">
        <p14:creationId xmlns:p14="http://schemas.microsoft.com/office/powerpoint/2010/main" val="22258822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3459"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4F61D662-4B81-5227-9E66-426DCFC87D3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419600" y="1028700"/>
            <a:ext cx="7772400" cy="5829300"/>
          </a:xfrm>
          <a:prstGeom prst="rect">
            <a:avLst/>
          </a:prstGeom>
        </p:spPr>
      </p:pic>
      <p:pic>
        <p:nvPicPr>
          <p:cNvPr id="6" name="Picture 5" descr="A white device with a screen&#10;&#10;Description automatically generated">
            <a:extLst>
              <a:ext uri="{FF2B5EF4-FFF2-40B4-BE49-F238E27FC236}">
                <a16:creationId xmlns:a16="http://schemas.microsoft.com/office/drawing/2014/main" id="{C2929F42-7D74-CC6E-83B8-31BE076BA50F}"/>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09683" y="-219456"/>
            <a:ext cx="6371571" cy="4758343"/>
          </a:xfrm>
          <a:prstGeom prst="rect">
            <a:avLst/>
          </a:prstGeom>
        </p:spPr>
      </p:pic>
    </p:spTree>
    <p:extLst>
      <p:ext uri="{BB962C8B-B14F-4D97-AF65-F5344CB8AC3E}">
        <p14:creationId xmlns:p14="http://schemas.microsoft.com/office/powerpoint/2010/main" val="376232277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A38F9F1-5867-545B-1A76-14DF0AA3A8D6}"/>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914400" y="-457200"/>
            <a:ext cx="10363200" cy="7772400"/>
          </a:xfrm>
          <a:prstGeom prst="rect">
            <a:avLst/>
          </a:prstGeom>
        </p:spPr>
      </p:pic>
    </p:spTree>
    <p:extLst>
      <p:ext uri="{BB962C8B-B14F-4D97-AF65-F5344CB8AC3E}">
        <p14:creationId xmlns:p14="http://schemas.microsoft.com/office/powerpoint/2010/main" val="28149163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4DDD515-7936-4796-EC22-2F63DCE3E474}"/>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914400" y="-457200"/>
            <a:ext cx="10363200" cy="7772400"/>
          </a:xfrm>
          <a:prstGeom prst="rect">
            <a:avLst/>
          </a:prstGeom>
        </p:spPr>
      </p:pic>
    </p:spTree>
    <p:extLst>
      <p:ext uri="{BB962C8B-B14F-4D97-AF65-F5344CB8AC3E}">
        <p14:creationId xmlns:p14="http://schemas.microsoft.com/office/powerpoint/2010/main" val="121842240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C2CFE52-154A-7CF2-8EA0-D40BB5B68858}"/>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914400" y="-457200"/>
            <a:ext cx="10363200" cy="7772400"/>
          </a:xfrm>
          <a:prstGeom prst="rect">
            <a:avLst/>
          </a:prstGeom>
        </p:spPr>
      </p:pic>
    </p:spTree>
    <p:extLst>
      <p:ext uri="{BB962C8B-B14F-4D97-AF65-F5344CB8AC3E}">
        <p14:creationId xmlns:p14="http://schemas.microsoft.com/office/powerpoint/2010/main" val="354441243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DDF90A1-7D4A-72B0-26BC-0F2BDCC5DEFF}"/>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914400" y="-457200"/>
            <a:ext cx="10363200" cy="7772400"/>
          </a:xfrm>
          <a:prstGeom prst="rect">
            <a:avLst/>
          </a:prstGeom>
        </p:spPr>
      </p:pic>
    </p:spTree>
    <p:extLst>
      <p:ext uri="{BB962C8B-B14F-4D97-AF65-F5344CB8AC3E}">
        <p14:creationId xmlns:p14="http://schemas.microsoft.com/office/powerpoint/2010/main" val="83638300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6961DE6-8A8F-26B4-9792-78300EB0993C}"/>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914400" y="-457200"/>
            <a:ext cx="10363200" cy="7772400"/>
          </a:xfrm>
          <a:prstGeom prst="rect">
            <a:avLst/>
          </a:prstGeom>
        </p:spPr>
      </p:pic>
    </p:spTree>
    <p:extLst>
      <p:ext uri="{BB962C8B-B14F-4D97-AF65-F5344CB8AC3E}">
        <p14:creationId xmlns:p14="http://schemas.microsoft.com/office/powerpoint/2010/main" val="298304208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41426ED-21E5-B0EB-0A92-9021060A3DBC}"/>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914400" y="-457200"/>
            <a:ext cx="10363200" cy="7772400"/>
          </a:xfrm>
          <a:prstGeom prst="rect">
            <a:avLst/>
          </a:prstGeom>
        </p:spPr>
      </p:pic>
    </p:spTree>
    <p:extLst>
      <p:ext uri="{BB962C8B-B14F-4D97-AF65-F5344CB8AC3E}">
        <p14:creationId xmlns:p14="http://schemas.microsoft.com/office/powerpoint/2010/main" val="343900784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0E16C38-E69E-C042-5DEF-74A2C8B1B397}"/>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914400" y="-457200"/>
            <a:ext cx="10363200" cy="7772400"/>
          </a:xfrm>
          <a:prstGeom prst="rect">
            <a:avLst/>
          </a:prstGeom>
        </p:spPr>
      </p:pic>
    </p:spTree>
    <p:extLst>
      <p:ext uri="{BB962C8B-B14F-4D97-AF65-F5344CB8AC3E}">
        <p14:creationId xmlns:p14="http://schemas.microsoft.com/office/powerpoint/2010/main" val="47875854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1A44F6F-60DB-8743-8504-14DBDB306251}"/>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914400" y="-457200"/>
            <a:ext cx="10363200" cy="7772400"/>
          </a:xfrm>
          <a:prstGeom prst="rect">
            <a:avLst/>
          </a:prstGeom>
        </p:spPr>
      </p:pic>
    </p:spTree>
    <p:extLst>
      <p:ext uri="{BB962C8B-B14F-4D97-AF65-F5344CB8AC3E}">
        <p14:creationId xmlns:p14="http://schemas.microsoft.com/office/powerpoint/2010/main" val="155136304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845D450-7422-24A0-3472-59D24C409C32}"/>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914400" y="-457200"/>
            <a:ext cx="10363200" cy="7772400"/>
          </a:xfrm>
          <a:prstGeom prst="rect">
            <a:avLst/>
          </a:prstGeom>
        </p:spPr>
      </p:pic>
    </p:spTree>
    <p:extLst>
      <p:ext uri="{BB962C8B-B14F-4D97-AF65-F5344CB8AC3E}">
        <p14:creationId xmlns:p14="http://schemas.microsoft.com/office/powerpoint/2010/main" val="8093422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C2D49C3-0AD3-9836-7775-D24348B296A7}"/>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914400" y="-457200"/>
            <a:ext cx="10363200" cy="7772400"/>
          </a:xfrm>
          <a:prstGeom prst="rect">
            <a:avLst/>
          </a:prstGeom>
        </p:spPr>
      </p:pic>
    </p:spTree>
    <p:extLst>
      <p:ext uri="{BB962C8B-B14F-4D97-AF65-F5344CB8AC3E}">
        <p14:creationId xmlns:p14="http://schemas.microsoft.com/office/powerpoint/2010/main" val="147713892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894F5E5-B7D3-E12C-6A81-F3F00E575AD5}"/>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914400" y="-457200"/>
            <a:ext cx="10363200" cy="7772400"/>
          </a:xfrm>
          <a:prstGeom prst="rect">
            <a:avLst/>
          </a:prstGeom>
        </p:spPr>
      </p:pic>
    </p:spTree>
    <p:extLst>
      <p:ext uri="{BB962C8B-B14F-4D97-AF65-F5344CB8AC3E}">
        <p14:creationId xmlns:p14="http://schemas.microsoft.com/office/powerpoint/2010/main" val="317464326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43E634B-49A5-4ECD-783D-6E1F1002A040}"/>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914400" y="-457200"/>
            <a:ext cx="10363200" cy="7772400"/>
          </a:xfrm>
          <a:prstGeom prst="rect">
            <a:avLst/>
          </a:prstGeom>
        </p:spPr>
      </p:pic>
      <p:pic>
        <p:nvPicPr>
          <p:cNvPr id="3" name="Picture 2">
            <a:extLst>
              <a:ext uri="{FF2B5EF4-FFF2-40B4-BE49-F238E27FC236}">
                <a16:creationId xmlns:a16="http://schemas.microsoft.com/office/drawing/2014/main" id="{CBB9310D-1BCE-AC06-6A89-1B6174C8A7DD}"/>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3819625" y="1935423"/>
            <a:ext cx="5306272" cy="2794961"/>
          </a:xfrm>
          <a:prstGeom prst="rect">
            <a:avLst/>
          </a:prstGeom>
        </p:spPr>
      </p:pic>
    </p:spTree>
    <p:extLst>
      <p:ext uri="{BB962C8B-B14F-4D97-AF65-F5344CB8AC3E}">
        <p14:creationId xmlns:p14="http://schemas.microsoft.com/office/powerpoint/2010/main" val="2879012680"/>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EACCF89-A68A-AA4D-7C9A-3658A379BA83}"/>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914400" y="-457200"/>
            <a:ext cx="10363200" cy="7772400"/>
          </a:xfrm>
          <a:prstGeom prst="rect">
            <a:avLst/>
          </a:prstGeom>
        </p:spPr>
      </p:pic>
    </p:spTree>
    <p:extLst>
      <p:ext uri="{BB962C8B-B14F-4D97-AF65-F5344CB8AC3E}">
        <p14:creationId xmlns:p14="http://schemas.microsoft.com/office/powerpoint/2010/main" val="1191379979"/>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B067F62-DAD8-917F-1765-D44386792ACA}"/>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914400" y="-457200"/>
            <a:ext cx="10363200" cy="7772400"/>
          </a:xfrm>
          <a:prstGeom prst="rect">
            <a:avLst/>
          </a:prstGeom>
        </p:spPr>
      </p:pic>
    </p:spTree>
    <p:extLst>
      <p:ext uri="{BB962C8B-B14F-4D97-AF65-F5344CB8AC3E}">
        <p14:creationId xmlns:p14="http://schemas.microsoft.com/office/powerpoint/2010/main" val="3496916097"/>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3CA0669-7AC0-A711-AB0D-4C5DA9FEFB04}"/>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914400" y="-457200"/>
            <a:ext cx="10363200" cy="7772400"/>
          </a:xfrm>
          <a:prstGeom prst="rect">
            <a:avLst/>
          </a:prstGeom>
        </p:spPr>
      </p:pic>
    </p:spTree>
    <p:extLst>
      <p:ext uri="{BB962C8B-B14F-4D97-AF65-F5344CB8AC3E}">
        <p14:creationId xmlns:p14="http://schemas.microsoft.com/office/powerpoint/2010/main" val="2098521181"/>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FD60EF4-C983-1E09-E00C-69FE06EF07E2}"/>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914400" y="-457200"/>
            <a:ext cx="10363200" cy="7772400"/>
          </a:xfrm>
          <a:prstGeom prst="rect">
            <a:avLst/>
          </a:prstGeom>
        </p:spPr>
      </p:pic>
    </p:spTree>
    <p:extLst>
      <p:ext uri="{BB962C8B-B14F-4D97-AF65-F5344CB8AC3E}">
        <p14:creationId xmlns:p14="http://schemas.microsoft.com/office/powerpoint/2010/main" val="843886929"/>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A2D29CB-7B89-5B63-FE04-115526803C85}"/>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914400" y="-457200"/>
            <a:ext cx="10363200" cy="7772400"/>
          </a:xfrm>
          <a:prstGeom prst="rect">
            <a:avLst/>
          </a:prstGeom>
        </p:spPr>
      </p:pic>
    </p:spTree>
    <p:extLst>
      <p:ext uri="{BB962C8B-B14F-4D97-AF65-F5344CB8AC3E}">
        <p14:creationId xmlns:p14="http://schemas.microsoft.com/office/powerpoint/2010/main" val="1854379923"/>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44336EB-E16B-CE67-F029-7F2CB3127FC5}"/>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914400" y="-457200"/>
            <a:ext cx="10363200" cy="7772400"/>
          </a:xfrm>
          <a:prstGeom prst="rect">
            <a:avLst/>
          </a:prstGeom>
        </p:spPr>
      </p:pic>
    </p:spTree>
    <p:extLst>
      <p:ext uri="{BB962C8B-B14F-4D97-AF65-F5344CB8AC3E}">
        <p14:creationId xmlns:p14="http://schemas.microsoft.com/office/powerpoint/2010/main" val="1881680791"/>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AB06E47-BF84-7DAE-BD49-842BD3A0E1B7}"/>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914400" y="-457200"/>
            <a:ext cx="10363200" cy="7772400"/>
          </a:xfrm>
          <a:prstGeom prst="rect">
            <a:avLst/>
          </a:prstGeom>
        </p:spPr>
      </p:pic>
    </p:spTree>
    <p:extLst>
      <p:ext uri="{BB962C8B-B14F-4D97-AF65-F5344CB8AC3E}">
        <p14:creationId xmlns:p14="http://schemas.microsoft.com/office/powerpoint/2010/main" val="828893520"/>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35178AF-4470-FD63-DFE5-22B98A33FB78}"/>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914400" y="-457200"/>
            <a:ext cx="10363200" cy="7772400"/>
          </a:xfrm>
          <a:prstGeom prst="rect">
            <a:avLst/>
          </a:prstGeom>
        </p:spPr>
      </p:pic>
    </p:spTree>
    <p:extLst>
      <p:ext uri="{BB962C8B-B14F-4D97-AF65-F5344CB8AC3E}">
        <p14:creationId xmlns:p14="http://schemas.microsoft.com/office/powerpoint/2010/main" val="4166924175"/>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81256CA-2958-73BE-54D4-871B97788E2F}"/>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914400" y="-457200"/>
            <a:ext cx="10363200" cy="7772400"/>
          </a:xfrm>
          <a:prstGeom prst="rect">
            <a:avLst/>
          </a:prstGeom>
        </p:spPr>
      </p:pic>
    </p:spTree>
    <p:extLst>
      <p:ext uri="{BB962C8B-B14F-4D97-AF65-F5344CB8AC3E}">
        <p14:creationId xmlns:p14="http://schemas.microsoft.com/office/powerpoint/2010/main" val="2874074260"/>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CC17631-B36B-D6BD-0191-177E5503CC80}"/>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914400" y="-457200"/>
            <a:ext cx="10363200" cy="7772400"/>
          </a:xfrm>
          <a:prstGeom prst="rect">
            <a:avLst/>
          </a:prstGeom>
        </p:spPr>
      </p:pic>
    </p:spTree>
    <p:extLst>
      <p:ext uri="{BB962C8B-B14F-4D97-AF65-F5344CB8AC3E}">
        <p14:creationId xmlns:p14="http://schemas.microsoft.com/office/powerpoint/2010/main" val="111158311"/>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5A497F1-22FC-FA6A-9733-44FED7C96725}"/>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914400" y="-457200"/>
            <a:ext cx="10363200" cy="7772400"/>
          </a:xfrm>
          <a:prstGeom prst="rect">
            <a:avLst/>
          </a:prstGeom>
        </p:spPr>
      </p:pic>
    </p:spTree>
    <p:extLst>
      <p:ext uri="{BB962C8B-B14F-4D97-AF65-F5344CB8AC3E}">
        <p14:creationId xmlns:p14="http://schemas.microsoft.com/office/powerpoint/2010/main" val="605358075"/>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261E4DD-330A-FD5A-4923-4ADEDA94B1EA}"/>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914400" y="-457200"/>
            <a:ext cx="10363200" cy="7772400"/>
          </a:xfrm>
          <a:prstGeom prst="rect">
            <a:avLst/>
          </a:prstGeom>
        </p:spPr>
      </p:pic>
    </p:spTree>
    <p:extLst>
      <p:ext uri="{BB962C8B-B14F-4D97-AF65-F5344CB8AC3E}">
        <p14:creationId xmlns:p14="http://schemas.microsoft.com/office/powerpoint/2010/main" val="3470622239"/>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9EC751A-FF65-4C57-8C1E-FEFACF4F6B3D}"/>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914400" y="-457200"/>
            <a:ext cx="10363200" cy="7772400"/>
          </a:xfrm>
          <a:prstGeom prst="rect">
            <a:avLst/>
          </a:prstGeom>
        </p:spPr>
      </p:pic>
    </p:spTree>
    <p:extLst>
      <p:ext uri="{BB962C8B-B14F-4D97-AF65-F5344CB8AC3E}">
        <p14:creationId xmlns:p14="http://schemas.microsoft.com/office/powerpoint/2010/main" val="2402080192"/>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89E8CCD-0499-9402-042A-A02C655F2F04}"/>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914400" y="-457200"/>
            <a:ext cx="10363200" cy="7772400"/>
          </a:xfrm>
          <a:prstGeom prst="rect">
            <a:avLst/>
          </a:prstGeom>
        </p:spPr>
      </p:pic>
    </p:spTree>
    <p:extLst>
      <p:ext uri="{BB962C8B-B14F-4D97-AF65-F5344CB8AC3E}">
        <p14:creationId xmlns:p14="http://schemas.microsoft.com/office/powerpoint/2010/main" val="744801882"/>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21AC2DF-A47A-E82E-CBBB-54D8D9E4805C}"/>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914400" y="-457200"/>
            <a:ext cx="10363200" cy="7772400"/>
          </a:xfrm>
          <a:prstGeom prst="rect">
            <a:avLst/>
          </a:prstGeom>
        </p:spPr>
      </p:pic>
    </p:spTree>
    <p:extLst>
      <p:ext uri="{BB962C8B-B14F-4D97-AF65-F5344CB8AC3E}">
        <p14:creationId xmlns:p14="http://schemas.microsoft.com/office/powerpoint/2010/main" val="3555974991"/>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6D3BC96-273D-6F7C-4C36-53B5DAA6A7E9}"/>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914400" y="-457200"/>
            <a:ext cx="10363200" cy="7772400"/>
          </a:xfrm>
          <a:prstGeom prst="rect">
            <a:avLst/>
          </a:prstGeom>
        </p:spPr>
      </p:pic>
    </p:spTree>
    <p:extLst>
      <p:ext uri="{BB962C8B-B14F-4D97-AF65-F5344CB8AC3E}">
        <p14:creationId xmlns:p14="http://schemas.microsoft.com/office/powerpoint/2010/main" val="239312037"/>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F01505C-51D7-5591-AE9D-04AE6580B97B}"/>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914400" y="-457200"/>
            <a:ext cx="10363200" cy="7772400"/>
          </a:xfrm>
          <a:prstGeom prst="rect">
            <a:avLst/>
          </a:prstGeom>
        </p:spPr>
      </p:pic>
    </p:spTree>
    <p:extLst>
      <p:ext uri="{BB962C8B-B14F-4D97-AF65-F5344CB8AC3E}">
        <p14:creationId xmlns:p14="http://schemas.microsoft.com/office/powerpoint/2010/main" val="3086713223"/>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4E78E1D-DAC6-274E-8296-7034DC4B10C8}"/>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914400" y="-457200"/>
            <a:ext cx="10363200" cy="7772400"/>
          </a:xfrm>
          <a:prstGeom prst="rect">
            <a:avLst/>
          </a:prstGeom>
        </p:spPr>
      </p:pic>
    </p:spTree>
    <p:extLst>
      <p:ext uri="{BB962C8B-B14F-4D97-AF65-F5344CB8AC3E}">
        <p14:creationId xmlns:p14="http://schemas.microsoft.com/office/powerpoint/2010/main" val="1626994184"/>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E6D1226-BD70-4AE2-2353-F7C44978D08E}"/>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914400" y="-457200"/>
            <a:ext cx="10363200" cy="7772400"/>
          </a:xfrm>
          <a:prstGeom prst="rect">
            <a:avLst/>
          </a:prstGeom>
        </p:spPr>
      </p:pic>
    </p:spTree>
    <p:extLst>
      <p:ext uri="{BB962C8B-B14F-4D97-AF65-F5344CB8AC3E}">
        <p14:creationId xmlns:p14="http://schemas.microsoft.com/office/powerpoint/2010/main" val="1007635362"/>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2529852-3EA8-207E-C9FF-3A8E4F2C55BC}"/>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914400" y="-457200"/>
            <a:ext cx="10363200" cy="7772400"/>
          </a:xfrm>
          <a:prstGeom prst="rect">
            <a:avLst/>
          </a:prstGeom>
        </p:spPr>
      </p:pic>
    </p:spTree>
    <p:extLst>
      <p:ext uri="{BB962C8B-B14F-4D97-AF65-F5344CB8AC3E}">
        <p14:creationId xmlns:p14="http://schemas.microsoft.com/office/powerpoint/2010/main" val="3499851945"/>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7D9ABB0-11AF-51E3-825D-5DEF6468395E}"/>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914400" y="-457200"/>
            <a:ext cx="10363200" cy="7772400"/>
          </a:xfrm>
          <a:prstGeom prst="rect">
            <a:avLst/>
          </a:prstGeom>
        </p:spPr>
      </p:pic>
    </p:spTree>
    <p:extLst>
      <p:ext uri="{BB962C8B-B14F-4D97-AF65-F5344CB8AC3E}">
        <p14:creationId xmlns:p14="http://schemas.microsoft.com/office/powerpoint/2010/main" val="581992925"/>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82BA755-8FEA-4A2D-E89D-62F68F62F5E5}"/>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914400" y="-457200"/>
            <a:ext cx="10363200" cy="7772400"/>
          </a:xfrm>
          <a:prstGeom prst="rect">
            <a:avLst/>
          </a:prstGeom>
        </p:spPr>
      </p:pic>
    </p:spTree>
    <p:extLst>
      <p:ext uri="{BB962C8B-B14F-4D97-AF65-F5344CB8AC3E}">
        <p14:creationId xmlns:p14="http://schemas.microsoft.com/office/powerpoint/2010/main" val="1197649066"/>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6BC5AA4-5E57-4386-5DA3-713DFC286FF1}"/>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914400" y="-457200"/>
            <a:ext cx="10363200" cy="7772400"/>
          </a:xfrm>
          <a:prstGeom prst="rect">
            <a:avLst/>
          </a:prstGeom>
        </p:spPr>
      </p:pic>
    </p:spTree>
    <p:extLst>
      <p:ext uri="{BB962C8B-B14F-4D97-AF65-F5344CB8AC3E}">
        <p14:creationId xmlns:p14="http://schemas.microsoft.com/office/powerpoint/2010/main" val="3282204352"/>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E6D40CE-1D71-1300-84E5-B0A0191137C8}"/>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914400" y="-457200"/>
            <a:ext cx="10363200" cy="7772400"/>
          </a:xfrm>
          <a:prstGeom prst="rect">
            <a:avLst/>
          </a:prstGeom>
        </p:spPr>
      </p:pic>
    </p:spTree>
    <p:extLst>
      <p:ext uri="{BB962C8B-B14F-4D97-AF65-F5344CB8AC3E}">
        <p14:creationId xmlns:p14="http://schemas.microsoft.com/office/powerpoint/2010/main" val="2682391751"/>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E8C4DB7-4A79-F14B-4427-07CB30180859}"/>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914400" y="-457200"/>
            <a:ext cx="10363200" cy="7772400"/>
          </a:xfrm>
          <a:prstGeom prst="rect">
            <a:avLst/>
          </a:prstGeom>
        </p:spPr>
      </p:pic>
    </p:spTree>
    <p:extLst>
      <p:ext uri="{BB962C8B-B14F-4D97-AF65-F5344CB8AC3E}">
        <p14:creationId xmlns:p14="http://schemas.microsoft.com/office/powerpoint/2010/main" val="1075441097"/>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6912C38-27ED-9831-1850-C72DB478E784}"/>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914400" y="-457200"/>
            <a:ext cx="10363200" cy="7772400"/>
          </a:xfrm>
          <a:prstGeom prst="rect">
            <a:avLst/>
          </a:prstGeom>
        </p:spPr>
      </p:pic>
    </p:spTree>
    <p:extLst>
      <p:ext uri="{BB962C8B-B14F-4D97-AF65-F5344CB8AC3E}">
        <p14:creationId xmlns:p14="http://schemas.microsoft.com/office/powerpoint/2010/main" val="364710253"/>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0B1FAC8-1049-FB7B-234B-76511DABE6EF}"/>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914400" y="-457200"/>
            <a:ext cx="10363200" cy="7772400"/>
          </a:xfrm>
          <a:prstGeom prst="rect">
            <a:avLst/>
          </a:prstGeom>
        </p:spPr>
      </p:pic>
    </p:spTree>
    <p:extLst>
      <p:ext uri="{BB962C8B-B14F-4D97-AF65-F5344CB8AC3E}">
        <p14:creationId xmlns:p14="http://schemas.microsoft.com/office/powerpoint/2010/main" val="2524823261"/>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961F961-3895-D119-6775-38AE6745A7CC}"/>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914400" y="-457200"/>
            <a:ext cx="10363200" cy="7772400"/>
          </a:xfrm>
          <a:prstGeom prst="rect">
            <a:avLst/>
          </a:prstGeom>
        </p:spPr>
      </p:pic>
    </p:spTree>
    <p:extLst>
      <p:ext uri="{BB962C8B-B14F-4D97-AF65-F5344CB8AC3E}">
        <p14:creationId xmlns:p14="http://schemas.microsoft.com/office/powerpoint/2010/main" val="1285153889"/>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6957774-9B66-813E-3FCC-5C11F10D5CAD}"/>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914400" y="-457200"/>
            <a:ext cx="10363200" cy="7772400"/>
          </a:xfrm>
          <a:prstGeom prst="rect">
            <a:avLst/>
          </a:prstGeom>
        </p:spPr>
      </p:pic>
    </p:spTree>
    <p:extLst>
      <p:ext uri="{BB962C8B-B14F-4D97-AF65-F5344CB8AC3E}">
        <p14:creationId xmlns:p14="http://schemas.microsoft.com/office/powerpoint/2010/main" val="2508218391"/>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up of a medical report&#10;&#10;Description automatically generated">
            <a:extLst>
              <a:ext uri="{FF2B5EF4-FFF2-40B4-BE49-F238E27FC236}">
                <a16:creationId xmlns:a16="http://schemas.microsoft.com/office/drawing/2014/main" id="{D1913590-C50D-93B1-D00E-9F979784357B}"/>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5842959" y="0"/>
            <a:ext cx="6349041" cy="6675120"/>
          </a:xfrm>
          <a:prstGeom prst="rect">
            <a:avLst/>
          </a:prstGeom>
        </p:spPr>
      </p:pic>
      <p:sp>
        <p:nvSpPr>
          <p:cNvPr id="2" name="Title 1">
            <a:extLst>
              <a:ext uri="{FF2B5EF4-FFF2-40B4-BE49-F238E27FC236}">
                <a16:creationId xmlns:a16="http://schemas.microsoft.com/office/drawing/2014/main" id="{85907A98-FD96-6086-703F-843494044A6A}"/>
              </a:ext>
            </a:extLst>
          </p:cNvPr>
          <p:cNvSpPr>
            <a:spLocks noGrp="1"/>
          </p:cNvSpPr>
          <p:nvPr>
            <p:ph type="title"/>
          </p:nvPr>
        </p:nvSpPr>
        <p:spPr>
          <a:xfrm>
            <a:off x="839789" y="1949570"/>
            <a:ext cx="4629358" cy="1984074"/>
          </a:xfrm>
        </p:spPr>
        <p:txBody>
          <a:bodyPr>
            <a:noAutofit/>
          </a:bodyPr>
          <a:lstStyle/>
          <a:p>
            <a:r>
              <a:rPr lang="en-US" sz="6600" dirty="0"/>
              <a:t>What’s next for GA?</a:t>
            </a:r>
          </a:p>
        </p:txBody>
      </p:sp>
    </p:spTree>
    <p:extLst>
      <p:ext uri="{BB962C8B-B14F-4D97-AF65-F5344CB8AC3E}">
        <p14:creationId xmlns:p14="http://schemas.microsoft.com/office/powerpoint/2010/main" val="2355869836"/>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omputer&#10;&#10;Description automatically generated">
            <a:extLst>
              <a:ext uri="{FF2B5EF4-FFF2-40B4-BE49-F238E27FC236}">
                <a16:creationId xmlns:a16="http://schemas.microsoft.com/office/drawing/2014/main" id="{5A03F899-8EBC-910B-DD1D-9170BFB37FD0}"/>
              </a:ext>
            </a:extLst>
          </p:cNvPr>
          <p:cNvPicPr>
            <a:picLocks noChangeAspect="1"/>
          </p:cNvPicPr>
          <p:nvPr/>
        </p:nvPicPr>
        <p:blipFill>
          <a:blip r:embed="rId2"/>
          <a:stretch>
            <a:fillRect/>
          </a:stretch>
        </p:blipFill>
        <p:spPr>
          <a:xfrm>
            <a:off x="157445" y="91440"/>
            <a:ext cx="11877110" cy="6675120"/>
          </a:xfrm>
          <a:prstGeom prst="rect">
            <a:avLst/>
          </a:prstGeom>
        </p:spPr>
      </p:pic>
    </p:spTree>
    <p:extLst>
      <p:ext uri="{BB962C8B-B14F-4D97-AF65-F5344CB8AC3E}">
        <p14:creationId xmlns:p14="http://schemas.microsoft.com/office/powerpoint/2010/main" val="795566316"/>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50ED90-52DE-293C-78B2-B08E33C763CE}"/>
              </a:ext>
            </a:extLst>
          </p:cNvPr>
          <p:cNvSpPr>
            <a:spLocks noGrp="1"/>
          </p:cNvSpPr>
          <p:nvPr>
            <p:ph type="ctrTitle"/>
          </p:nvPr>
        </p:nvSpPr>
        <p:spPr>
          <a:xfrm>
            <a:off x="1524000" y="0"/>
            <a:ext cx="9144000" cy="1394366"/>
          </a:xfrm>
        </p:spPr>
        <p:txBody>
          <a:bodyPr/>
          <a:lstStyle/>
          <a:p>
            <a:r>
              <a:rPr lang="en-US" sz="6000" b="1" dirty="0" err="1"/>
              <a:t>Optos</a:t>
            </a:r>
            <a:r>
              <a:rPr lang="en-US" b="1" dirty="0"/>
              <a:t> UWF</a:t>
            </a:r>
            <a:endParaRPr lang="en-US" dirty="0"/>
          </a:p>
        </p:txBody>
      </p:sp>
      <p:pic>
        <p:nvPicPr>
          <p:cNvPr id="3" name="Picture 2">
            <a:extLst>
              <a:ext uri="{FF2B5EF4-FFF2-40B4-BE49-F238E27FC236}">
                <a16:creationId xmlns:a16="http://schemas.microsoft.com/office/drawing/2014/main" id="{EE79D7E8-8D36-A876-FCBC-6085B4BC4DEC}"/>
              </a:ext>
            </a:extLst>
          </p:cNvPr>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981073" y="1639542"/>
            <a:ext cx="4047653" cy="3824092"/>
          </a:xfrm>
          <a:prstGeom prst="rect">
            <a:avLst/>
          </a:prstGeom>
        </p:spPr>
      </p:pic>
      <p:pic>
        <p:nvPicPr>
          <p:cNvPr id="4" name="Picture 3">
            <a:extLst>
              <a:ext uri="{FF2B5EF4-FFF2-40B4-BE49-F238E27FC236}">
                <a16:creationId xmlns:a16="http://schemas.microsoft.com/office/drawing/2014/main" id="{22152AFB-616F-EF66-FAE6-EBF6CC9158AD}"/>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7450721" y="1639542"/>
            <a:ext cx="3760206" cy="3824091"/>
          </a:xfrm>
          <a:prstGeom prst="rect">
            <a:avLst/>
          </a:prstGeom>
        </p:spPr>
      </p:pic>
      <p:sp>
        <p:nvSpPr>
          <p:cNvPr id="5" name="Title 1">
            <a:extLst>
              <a:ext uri="{FF2B5EF4-FFF2-40B4-BE49-F238E27FC236}">
                <a16:creationId xmlns:a16="http://schemas.microsoft.com/office/drawing/2014/main" id="{02CEA843-9ADB-9F69-8AAA-F4F1745EC48F}"/>
              </a:ext>
            </a:extLst>
          </p:cNvPr>
          <p:cNvSpPr txBox="1">
            <a:spLocks/>
          </p:cNvSpPr>
          <p:nvPr/>
        </p:nvSpPr>
        <p:spPr>
          <a:xfrm>
            <a:off x="0" y="4743450"/>
            <a:ext cx="12191999" cy="1716075"/>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b="1" dirty="0"/>
              <a:t>California         &amp;         Silverstone</a:t>
            </a:r>
            <a:endParaRPr lang="en-US" dirty="0"/>
          </a:p>
        </p:txBody>
      </p:sp>
    </p:spTree>
    <p:extLst>
      <p:ext uri="{BB962C8B-B14F-4D97-AF65-F5344CB8AC3E}">
        <p14:creationId xmlns:p14="http://schemas.microsoft.com/office/powerpoint/2010/main" val="2108313515"/>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21AA6-776B-4F30-9330-9860736F0C00}"/>
              </a:ext>
            </a:extLst>
          </p:cNvPr>
          <p:cNvSpPr>
            <a:spLocks noGrp="1"/>
          </p:cNvSpPr>
          <p:nvPr>
            <p:ph type="title"/>
          </p:nvPr>
        </p:nvSpPr>
        <p:spPr>
          <a:xfrm>
            <a:off x="487218" y="-200509"/>
            <a:ext cx="10515600" cy="1325563"/>
          </a:xfrm>
        </p:spPr>
        <p:txBody>
          <a:bodyPr>
            <a:normAutofit/>
          </a:bodyPr>
          <a:lstStyle/>
          <a:p>
            <a:r>
              <a:rPr lang="en-US" sz="3300" dirty="0"/>
              <a:t>UWF Clinical Impact</a:t>
            </a:r>
          </a:p>
        </p:txBody>
      </p:sp>
      <p:sp>
        <p:nvSpPr>
          <p:cNvPr id="3" name="Content Placeholder 2">
            <a:extLst>
              <a:ext uri="{FF2B5EF4-FFF2-40B4-BE49-F238E27FC236}">
                <a16:creationId xmlns:a16="http://schemas.microsoft.com/office/drawing/2014/main" id="{33F0FD87-7CCB-4279-8CB0-3997FAB72BE3}"/>
              </a:ext>
            </a:extLst>
          </p:cNvPr>
          <p:cNvSpPr>
            <a:spLocks noGrp="1"/>
          </p:cNvSpPr>
          <p:nvPr>
            <p:ph idx="1"/>
          </p:nvPr>
        </p:nvSpPr>
        <p:spPr>
          <a:xfrm>
            <a:off x="258619" y="741745"/>
            <a:ext cx="11933381" cy="5564071"/>
          </a:xfrm>
        </p:spPr>
        <p:txBody>
          <a:bodyPr>
            <a:noAutofit/>
          </a:bodyPr>
          <a:lstStyle/>
          <a:p>
            <a:pPr>
              <a:buClr>
                <a:schemeClr val="bg1"/>
              </a:buClr>
            </a:pPr>
            <a:r>
              <a:rPr lang="en-US" sz="1333" dirty="0"/>
              <a:t>2800+ studies have demonstrated the value of </a:t>
            </a:r>
            <a:r>
              <a:rPr lang="en-US" sz="1333" b="1" dirty="0"/>
              <a:t>opto</a:t>
            </a:r>
            <a:r>
              <a:rPr lang="en-US" sz="1333" dirty="0"/>
              <a:t>map in a variety of diseases</a:t>
            </a:r>
          </a:p>
          <a:p>
            <a:pPr>
              <a:buClr>
                <a:schemeClr val="bg1"/>
              </a:buClr>
            </a:pPr>
            <a:r>
              <a:rPr lang="en-US" sz="1333" dirty="0"/>
              <a:t>optomap has been demonstrated to visualize 250+ different disease states</a:t>
            </a:r>
          </a:p>
          <a:p>
            <a:pPr>
              <a:buClr>
                <a:schemeClr val="bg1"/>
              </a:buClr>
            </a:pPr>
            <a:r>
              <a:rPr lang="en-US" sz="1333" dirty="0"/>
              <a:t>Studies demonstrate the equivalence of </a:t>
            </a:r>
            <a:r>
              <a:rPr lang="en-US" sz="1333" b="1" dirty="0"/>
              <a:t>opto</a:t>
            </a:r>
            <a:r>
              <a:rPr lang="en-US" sz="1333" dirty="0"/>
              <a:t>map with 2 field, ETDRS 7 standard field, 9 field and OCT for the evaluation of DR and DME and is superior at identifying high risk PDR</a:t>
            </a:r>
          </a:p>
          <a:p>
            <a:pPr>
              <a:buClr>
                <a:schemeClr val="bg1"/>
              </a:buClr>
            </a:pPr>
            <a:r>
              <a:rPr lang="en-US" sz="1333" b="1" dirty="0"/>
              <a:t>opto</a:t>
            </a:r>
            <a:r>
              <a:rPr lang="en-US" sz="1333" dirty="0"/>
              <a:t>map is equivalent to standard imaging technologies for evaluating AMD, glaucoma, uveitis and ROP</a:t>
            </a:r>
          </a:p>
          <a:p>
            <a:pPr>
              <a:buClr>
                <a:schemeClr val="bg1"/>
              </a:buClr>
            </a:pPr>
            <a:r>
              <a:rPr lang="en-US" sz="1333" dirty="0"/>
              <a:t>Using an </a:t>
            </a:r>
            <a:r>
              <a:rPr lang="en-US" sz="1333" b="1" dirty="0"/>
              <a:t>opto</a:t>
            </a:r>
            <a:r>
              <a:rPr lang="en-US" sz="1333" dirty="0"/>
              <a:t>map to guide your BIO exam can increase sensitivity by 30%</a:t>
            </a:r>
          </a:p>
          <a:p>
            <a:pPr>
              <a:buClr>
                <a:schemeClr val="bg1"/>
              </a:buClr>
            </a:pPr>
            <a:r>
              <a:rPr lang="en-US" sz="1333" b="1" dirty="0"/>
              <a:t>opto</a:t>
            </a:r>
            <a:r>
              <a:rPr lang="en-US" sz="1333" dirty="0"/>
              <a:t>map reveals that 66% of pathology is outside of the area visualized by traditional small field imaging</a:t>
            </a:r>
          </a:p>
          <a:p>
            <a:pPr>
              <a:buClr>
                <a:schemeClr val="bg1"/>
              </a:buClr>
            </a:pPr>
            <a:r>
              <a:rPr lang="en-US" sz="1333" dirty="0"/>
              <a:t>89.2% sensitivity in detecting peripheral retinal lesions </a:t>
            </a:r>
          </a:p>
          <a:p>
            <a:pPr>
              <a:buClr>
                <a:schemeClr val="bg1"/>
              </a:buClr>
            </a:pPr>
            <a:r>
              <a:rPr lang="en-US" sz="1333" b="1" dirty="0"/>
              <a:t>opto</a:t>
            </a:r>
            <a:r>
              <a:rPr lang="en-US" sz="1333" dirty="0"/>
              <a:t>map defines the extent of normal retinal vasculature as 977mm</a:t>
            </a:r>
            <a:r>
              <a:rPr lang="en-US" sz="1333" baseline="30000" dirty="0"/>
              <a:t>2</a:t>
            </a:r>
            <a:r>
              <a:rPr lang="en-US" sz="1333" dirty="0"/>
              <a:t> and 893mm</a:t>
            </a:r>
            <a:r>
              <a:rPr lang="en-US" sz="1333" baseline="30000" dirty="0"/>
              <a:t>2</a:t>
            </a:r>
            <a:r>
              <a:rPr lang="en-US" sz="1333" dirty="0"/>
              <a:t> as normal choroidal circulation</a:t>
            </a:r>
          </a:p>
          <a:p>
            <a:pPr>
              <a:buClr>
                <a:schemeClr val="bg1"/>
              </a:buClr>
            </a:pPr>
            <a:r>
              <a:rPr lang="en-US" sz="1333" b="1" dirty="0"/>
              <a:t>opto</a:t>
            </a:r>
            <a:r>
              <a:rPr lang="en-US" sz="1333" dirty="0"/>
              <a:t>map identified that there are more vortex vein ampullae on average in the choroid</a:t>
            </a:r>
          </a:p>
          <a:p>
            <a:pPr>
              <a:buClr>
                <a:schemeClr val="bg1"/>
              </a:buClr>
              <a:buFont typeface="Arial" panose="020B0604020202020204" pitchFamily="34" charset="0"/>
              <a:buChar char="•"/>
            </a:pPr>
            <a:r>
              <a:rPr lang="en-US" sz="1333" b="1" dirty="0"/>
              <a:t>opto</a:t>
            </a:r>
            <a:r>
              <a:rPr lang="en-US" sz="1333" dirty="0"/>
              <a:t>map finds up to 50% more lesions in the periphery in eyes with diabetic retinopathy which have been shown to increase risk of progression </a:t>
            </a:r>
          </a:p>
          <a:p>
            <a:pPr lvl="1">
              <a:buClr>
                <a:schemeClr val="bg1"/>
              </a:buClr>
              <a:buFont typeface="Arial" panose="020B0604020202020204" pitchFamily="34" charset="0"/>
              <a:buChar char="•"/>
            </a:pPr>
            <a:r>
              <a:rPr lang="en-US" sz="1333" dirty="0"/>
              <a:t>Nonperfusion (NP) area of 77.48mm2 on </a:t>
            </a:r>
            <a:r>
              <a:rPr lang="en-US" sz="1333" b="1" dirty="0"/>
              <a:t>opto</a:t>
            </a:r>
            <a:r>
              <a:rPr lang="en-US" sz="1333" dirty="0"/>
              <a:t>map fa was identified as the level at which patients may have an increased risk of developing PDR</a:t>
            </a:r>
          </a:p>
          <a:p>
            <a:pPr lvl="1">
              <a:buClr>
                <a:schemeClr val="bg1"/>
              </a:buClr>
              <a:buFont typeface="Arial" panose="020B0604020202020204" pitchFamily="34" charset="0"/>
              <a:buChar char="•"/>
            </a:pPr>
            <a:r>
              <a:rPr lang="en-US" sz="1333" dirty="0"/>
              <a:t>Eyes with at least 107.3 disc areas of nonperfusion (NP) are at risk PDR, and eyes with NVD have the largest area of retinal nonperfusion </a:t>
            </a:r>
          </a:p>
          <a:p>
            <a:pPr lvl="1">
              <a:buClr>
                <a:schemeClr val="bg1"/>
              </a:buClr>
              <a:buFont typeface="Arial" panose="020B0604020202020204" pitchFamily="34" charset="0"/>
              <a:buChar char="•"/>
            </a:pPr>
            <a:r>
              <a:rPr lang="en-US" sz="1333" dirty="0"/>
              <a:t>Over 70% of NP in diabetic eyes is located outside the posterior pole</a:t>
            </a:r>
          </a:p>
          <a:p>
            <a:pPr>
              <a:buClr>
                <a:schemeClr val="bg1"/>
              </a:buClr>
              <a:buFont typeface="Arial" panose="020B0604020202020204" pitchFamily="34" charset="0"/>
              <a:buChar char="•"/>
            </a:pPr>
            <a:r>
              <a:rPr lang="en-US" sz="1333" dirty="0"/>
              <a:t>Age-related macular degeneration – 97% of patients have peripheral age-related changes</a:t>
            </a:r>
          </a:p>
          <a:p>
            <a:pPr>
              <a:buClr>
                <a:schemeClr val="bg1"/>
              </a:buClr>
              <a:buFont typeface="Arial" panose="020B0604020202020204" pitchFamily="34" charset="0"/>
              <a:buChar char="•"/>
            </a:pPr>
            <a:r>
              <a:rPr lang="en-US" sz="1333" dirty="0"/>
              <a:t>UWF imaging and DFE did not differ significantly in the detection of peripheral retinal tears</a:t>
            </a:r>
          </a:p>
          <a:p>
            <a:pPr>
              <a:buClr>
                <a:schemeClr val="bg1"/>
              </a:buClr>
              <a:buFont typeface="Arial" panose="020B0604020202020204" pitchFamily="34" charset="0"/>
              <a:buChar char="•"/>
            </a:pPr>
            <a:r>
              <a:rPr lang="en-US" sz="1333" dirty="0"/>
              <a:t>Uveitis/Vasculitis – management is changed 51% of the time using </a:t>
            </a:r>
            <a:r>
              <a:rPr lang="en-US" sz="1333" b="1" dirty="0"/>
              <a:t>opto</a:t>
            </a:r>
            <a:r>
              <a:rPr lang="en-US" sz="1333" dirty="0"/>
              <a:t>map</a:t>
            </a:r>
          </a:p>
          <a:p>
            <a:pPr>
              <a:buClr>
                <a:schemeClr val="bg1"/>
              </a:buClr>
              <a:buFont typeface="Arial" panose="020B0604020202020204" pitchFamily="34" charset="0"/>
              <a:buChar char="•"/>
            </a:pPr>
            <a:r>
              <a:rPr lang="en-US" sz="1333" dirty="0"/>
              <a:t>Navigated UWF SS-OCT images directly contributed to changing management plans (laser, injection or surgical treatment) in 38% of patients</a:t>
            </a:r>
          </a:p>
          <a:p>
            <a:pPr>
              <a:buClr>
                <a:schemeClr val="bg1"/>
              </a:buClr>
              <a:buFont typeface="Arial" panose="020B0604020202020204" pitchFamily="34" charset="0"/>
              <a:buChar char="•"/>
            </a:pPr>
            <a:r>
              <a:rPr lang="en-US" sz="1333" b="1" dirty="0"/>
              <a:t>opto</a:t>
            </a:r>
            <a:r>
              <a:rPr lang="en-US" sz="1333" dirty="0"/>
              <a:t>map fa finds 92% of sickle cell patients had peripheral microvascular abnormalities undetected by 7SF FA and 25% missed in exam</a:t>
            </a:r>
          </a:p>
          <a:p>
            <a:pPr>
              <a:buClr>
                <a:schemeClr val="bg1"/>
              </a:buClr>
              <a:buFont typeface="Arial" panose="020B0604020202020204" pitchFamily="34" charset="0"/>
              <a:buChar char="•"/>
            </a:pPr>
            <a:r>
              <a:rPr lang="en-US" sz="1333" b="1" dirty="0"/>
              <a:t>opto</a:t>
            </a:r>
            <a:r>
              <a:rPr lang="en-US" sz="1333" dirty="0"/>
              <a:t>map </a:t>
            </a:r>
            <a:r>
              <a:rPr lang="en-US" sz="1333" dirty="0" err="1"/>
              <a:t>icg</a:t>
            </a:r>
            <a:r>
              <a:rPr lang="en-US" sz="1333" dirty="0"/>
              <a:t> demonstrated 67% of eyes have peripheral changes not detected by traditional small field imaging</a:t>
            </a:r>
          </a:p>
        </p:txBody>
      </p:sp>
    </p:spTree>
    <p:extLst>
      <p:ext uri="{BB962C8B-B14F-4D97-AF65-F5344CB8AC3E}">
        <p14:creationId xmlns:p14="http://schemas.microsoft.com/office/powerpoint/2010/main" val="3402698667"/>
      </p:ext>
    </p:extLst>
  </p:cSld>
  <p:clrMapOvr>
    <a:masterClrMapping/>
  </p:clrMapOvr>
  <mc:AlternateContent xmlns:mc="http://schemas.openxmlformats.org/markup-compatibility/2006" xmlns:p14="http://schemas.microsoft.com/office/powerpoint/2010/main">
    <mc:Choice Requires="p14">
      <p:transition spd="slow" p14:dur="2000" advTm="113134"/>
    </mc:Choice>
    <mc:Fallback xmlns="">
      <p:transition spd="slow" advTm="113134"/>
    </mc:Fallback>
  </mc:AlternateContent>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E56E64A-B13A-75C7-2F6C-168D34C73BFF}"/>
              </a:ext>
            </a:extLst>
          </p:cNvPr>
          <p:cNvSpPr txBox="1"/>
          <p:nvPr/>
        </p:nvSpPr>
        <p:spPr>
          <a:xfrm>
            <a:off x="674255" y="233279"/>
            <a:ext cx="6096000" cy="600164"/>
          </a:xfrm>
          <a:prstGeom prst="rect">
            <a:avLst/>
          </a:prstGeom>
          <a:noFill/>
        </p:spPr>
        <p:txBody>
          <a:bodyPr wrap="square">
            <a:spAutoFit/>
          </a:bodyPr>
          <a:lstStyle/>
          <a:p>
            <a:r>
              <a:rPr lang="en-US" sz="3300" dirty="0"/>
              <a:t>Optos Multimodality Imaging</a:t>
            </a:r>
          </a:p>
        </p:txBody>
      </p:sp>
      <p:sp>
        <p:nvSpPr>
          <p:cNvPr id="7" name="TextBox 6">
            <a:extLst>
              <a:ext uri="{FF2B5EF4-FFF2-40B4-BE49-F238E27FC236}">
                <a16:creationId xmlns:a16="http://schemas.microsoft.com/office/drawing/2014/main" id="{2E247632-5EBC-6088-107A-3C7DDEACFD65}"/>
              </a:ext>
            </a:extLst>
          </p:cNvPr>
          <p:cNvSpPr txBox="1"/>
          <p:nvPr/>
        </p:nvSpPr>
        <p:spPr>
          <a:xfrm>
            <a:off x="623455" y="891843"/>
            <a:ext cx="6096000" cy="4801314"/>
          </a:xfrm>
          <a:prstGeom prst="rect">
            <a:avLst/>
          </a:prstGeom>
          <a:noFill/>
        </p:spPr>
        <p:txBody>
          <a:bodyPr wrap="square">
            <a:spAutoFit/>
          </a:bodyPr>
          <a:lstStyle/>
          <a:p>
            <a:pPr marL="171450" indent="-171450">
              <a:buFont typeface="Arial" panose="020B0604020202020204" pitchFamily="34" charset="0"/>
              <a:buChar char="•"/>
            </a:pPr>
            <a:r>
              <a:rPr lang="en-US" dirty="0"/>
              <a:t>Imaging the same anatomy with different wavelengths</a:t>
            </a:r>
          </a:p>
          <a:p>
            <a:pPr marL="171450" indent="-171450">
              <a:buFont typeface="Arial" panose="020B0604020202020204" pitchFamily="34" charset="0"/>
              <a:buChar char="•"/>
            </a:pPr>
            <a:r>
              <a:rPr lang="en-US" dirty="0"/>
              <a:t>Each wavelength penetrates a different layer providing unique information</a:t>
            </a:r>
          </a:p>
          <a:p>
            <a:pPr marL="171450" indent="-171450">
              <a:buFont typeface="Arial" panose="020B0604020202020204" pitchFamily="34" charset="0"/>
              <a:buChar char="•"/>
            </a:pPr>
            <a:r>
              <a:rPr lang="en-US" b="1" dirty="0"/>
              <a:t>opto</a:t>
            </a:r>
            <a:r>
              <a:rPr lang="en-US" dirty="0"/>
              <a:t>map provides 4 in 1 capture:</a:t>
            </a:r>
          </a:p>
          <a:p>
            <a:pPr marL="628650" lvl="1" indent="-171450">
              <a:buFont typeface="Arial" panose="020B0604020202020204" pitchFamily="34" charset="0"/>
              <a:buChar char="•"/>
            </a:pPr>
            <a:r>
              <a:rPr lang="en-US" dirty="0"/>
              <a:t>RGB</a:t>
            </a:r>
          </a:p>
          <a:p>
            <a:pPr marL="628650" lvl="1" indent="-171450">
              <a:buFont typeface="Arial" panose="020B0604020202020204" pitchFamily="34" charset="0"/>
              <a:buChar char="•"/>
            </a:pPr>
            <a:r>
              <a:rPr lang="en-US" dirty="0"/>
              <a:t>RG</a:t>
            </a:r>
          </a:p>
          <a:p>
            <a:pPr marL="628650" lvl="1" indent="-171450">
              <a:buFont typeface="Arial" panose="020B0604020202020204" pitchFamily="34" charset="0"/>
              <a:buChar char="•"/>
            </a:pPr>
            <a:r>
              <a:rPr lang="en-US" dirty="0"/>
              <a:t>Red free / Green channel / Sensory (532nm)</a:t>
            </a:r>
          </a:p>
          <a:p>
            <a:pPr marL="628650" lvl="1" indent="-171450">
              <a:buFont typeface="Arial" panose="020B0604020202020204" pitchFamily="34" charset="0"/>
              <a:buChar char="•"/>
            </a:pPr>
            <a:r>
              <a:rPr lang="en-US" dirty="0"/>
              <a:t>Red channel / Choroidal (635nm)</a:t>
            </a:r>
          </a:p>
          <a:p>
            <a:pPr marL="171450" indent="-171450">
              <a:buFont typeface="Arial" panose="020B0604020202020204" pitchFamily="34" charset="0"/>
              <a:buChar char="•"/>
            </a:pPr>
            <a:r>
              <a:rPr lang="en-US" dirty="0"/>
              <a:t>2 wavelengths of AF:</a:t>
            </a:r>
          </a:p>
          <a:p>
            <a:pPr marL="628650" lvl="1" indent="-171450">
              <a:buFont typeface="Arial" panose="020B0604020202020204" pitchFamily="34" charset="0"/>
              <a:buChar char="•"/>
            </a:pPr>
            <a:r>
              <a:rPr lang="en-US" dirty="0"/>
              <a:t>Blue (488nm)</a:t>
            </a:r>
          </a:p>
          <a:p>
            <a:pPr marL="628650" lvl="1" indent="-171450">
              <a:buFont typeface="Arial" panose="020B0604020202020204" pitchFamily="34" charset="0"/>
              <a:buChar char="•"/>
            </a:pPr>
            <a:r>
              <a:rPr lang="en-US" dirty="0"/>
              <a:t>Green (532nm)</a:t>
            </a:r>
          </a:p>
          <a:p>
            <a:pPr marL="171450" indent="-171450">
              <a:buFont typeface="Arial" panose="020B0604020202020204" pitchFamily="34" charset="0"/>
              <a:buChar char="•"/>
            </a:pPr>
            <a:r>
              <a:rPr lang="en-US" dirty="0"/>
              <a:t>OCT:</a:t>
            </a:r>
          </a:p>
          <a:p>
            <a:pPr marL="628650" lvl="1" indent="-171450">
              <a:buFont typeface="Arial" panose="020B0604020202020204" pitchFamily="34" charset="0"/>
              <a:buChar char="•"/>
            </a:pPr>
            <a:r>
              <a:rPr lang="en-US" dirty="0"/>
              <a:t>Standard</a:t>
            </a:r>
          </a:p>
          <a:p>
            <a:pPr marL="628650" lvl="1" indent="-171450">
              <a:buFont typeface="Arial" panose="020B0604020202020204" pitchFamily="34" charset="0"/>
              <a:buChar char="•"/>
            </a:pPr>
            <a:r>
              <a:rPr lang="en-US" dirty="0"/>
              <a:t>WF (23mm)</a:t>
            </a:r>
          </a:p>
          <a:p>
            <a:pPr marL="628650" lvl="1" indent="-171450">
              <a:buFont typeface="Arial" panose="020B0604020202020204" pitchFamily="34" charset="0"/>
              <a:buChar char="•"/>
            </a:pPr>
            <a:r>
              <a:rPr lang="en-US" dirty="0"/>
              <a:t>Navigated</a:t>
            </a:r>
          </a:p>
          <a:p>
            <a:pPr marL="171450" indent="-171450">
              <a:buFont typeface="Arial" panose="020B0604020202020204" pitchFamily="34" charset="0"/>
              <a:buChar char="•"/>
            </a:pPr>
            <a:r>
              <a:rPr lang="en-US" dirty="0"/>
              <a:t>FA (488nm)</a:t>
            </a:r>
          </a:p>
          <a:p>
            <a:pPr marL="171450" indent="-171450">
              <a:buFont typeface="Arial" panose="020B0604020202020204" pitchFamily="34" charset="0"/>
              <a:buChar char="•"/>
            </a:pPr>
            <a:r>
              <a:rPr lang="en-US" dirty="0"/>
              <a:t>ICG (802nm)</a:t>
            </a:r>
          </a:p>
        </p:txBody>
      </p:sp>
      <p:pic>
        <p:nvPicPr>
          <p:cNvPr id="8" name="Picture 7" descr="A diagram of different types of light&#10;&#10;Description automatically generated">
            <a:extLst>
              <a:ext uri="{FF2B5EF4-FFF2-40B4-BE49-F238E27FC236}">
                <a16:creationId xmlns:a16="http://schemas.microsoft.com/office/drawing/2014/main" id="{14F7359F-4602-1416-DCB1-1709D4C98BD8}"/>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914319" y="3596549"/>
            <a:ext cx="2512303" cy="2664564"/>
          </a:xfrm>
          <a:prstGeom prst="rect">
            <a:avLst/>
          </a:prstGeom>
          <a:solidFill>
            <a:schemeClr val="bg1"/>
          </a:solidFill>
          <a:ln>
            <a:solidFill>
              <a:schemeClr val="tx1"/>
            </a:solidFill>
          </a:ln>
        </p:spPr>
      </p:pic>
      <p:pic>
        <p:nvPicPr>
          <p:cNvPr id="9" name="Picture 8" descr="A close up of an eye&#10;&#10;Description automatically generated">
            <a:extLst>
              <a:ext uri="{FF2B5EF4-FFF2-40B4-BE49-F238E27FC236}">
                <a16:creationId xmlns:a16="http://schemas.microsoft.com/office/drawing/2014/main" id="{51932479-0FFC-61C2-B073-1D0E6027CB5F}"/>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8133789" y="477495"/>
            <a:ext cx="1846707" cy="1270148"/>
          </a:xfrm>
          <a:prstGeom prst="rect">
            <a:avLst/>
          </a:prstGeom>
        </p:spPr>
      </p:pic>
      <p:pic>
        <p:nvPicPr>
          <p:cNvPr id="10" name="Picture 9" descr="An eyeball with a black background&#10;&#10;Description automatically generated">
            <a:extLst>
              <a:ext uri="{FF2B5EF4-FFF2-40B4-BE49-F238E27FC236}">
                <a16:creationId xmlns:a16="http://schemas.microsoft.com/office/drawing/2014/main" id="{DA0E17F5-C54B-190A-FF81-2FDFED51DD72}"/>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10102923" y="477495"/>
            <a:ext cx="1829488" cy="1281000"/>
          </a:xfrm>
          <a:prstGeom prst="rect">
            <a:avLst/>
          </a:prstGeom>
        </p:spPr>
      </p:pic>
      <p:pic>
        <p:nvPicPr>
          <p:cNvPr id="11" name="Picture 10" descr="A black and white image of a planet&#10;&#10;Description automatically generated">
            <a:extLst>
              <a:ext uri="{FF2B5EF4-FFF2-40B4-BE49-F238E27FC236}">
                <a16:creationId xmlns:a16="http://schemas.microsoft.com/office/drawing/2014/main" id="{730071BB-0EE7-82CA-E95C-E8C11EAEB7C9}"/>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8113436" y="1689863"/>
            <a:ext cx="1936766" cy="1301640"/>
          </a:xfrm>
          <a:prstGeom prst="rect">
            <a:avLst/>
          </a:prstGeom>
        </p:spPr>
      </p:pic>
      <p:pic>
        <p:nvPicPr>
          <p:cNvPr id="12" name="Picture 11" descr="A close up of a planet&#10;&#10;Description automatically generated">
            <a:extLst>
              <a:ext uri="{FF2B5EF4-FFF2-40B4-BE49-F238E27FC236}">
                <a16:creationId xmlns:a16="http://schemas.microsoft.com/office/drawing/2014/main" id="{DDD7E0A5-575A-E7AF-3C76-56927EADA99C}"/>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a:off x="10044790" y="1663469"/>
            <a:ext cx="1909334" cy="1298202"/>
          </a:xfrm>
          <a:prstGeom prst="rect">
            <a:avLst/>
          </a:prstGeom>
        </p:spPr>
      </p:pic>
      <p:pic>
        <p:nvPicPr>
          <p:cNvPr id="13" name="Picture 12" descr="A close up of an eye&#10;&#10;Description automatically generated">
            <a:extLst>
              <a:ext uri="{FF2B5EF4-FFF2-40B4-BE49-F238E27FC236}">
                <a16:creationId xmlns:a16="http://schemas.microsoft.com/office/drawing/2014/main" id="{835B24BE-FD07-ACF1-824D-3CB298E4AF32}"/>
              </a:ext>
            </a:extLst>
          </p:cNvPr>
          <p:cNvPicPr>
            <a:picLocks noChangeAspect="1"/>
          </p:cNvPicPr>
          <p:nvPr/>
        </p:nvPicPr>
        <p:blipFill rotWithShape="1">
          <a:blip r:embed="rId7" cstate="screen">
            <a:extLst>
              <a:ext uri="{28A0092B-C50C-407E-A947-70E740481C1C}">
                <a14:useLocalDpi xmlns:a14="http://schemas.microsoft.com/office/drawing/2010/main"/>
              </a:ext>
            </a:extLst>
          </a:blip>
          <a:srcRect/>
          <a:stretch/>
        </p:blipFill>
        <p:spPr>
          <a:xfrm>
            <a:off x="8077936" y="2986650"/>
            <a:ext cx="1936766" cy="1256701"/>
          </a:xfrm>
          <a:prstGeom prst="rect">
            <a:avLst/>
          </a:prstGeom>
        </p:spPr>
      </p:pic>
      <p:pic>
        <p:nvPicPr>
          <p:cNvPr id="14" name="Picture 13" descr="A close up of a black and white image&#10;&#10;Description automatically generated">
            <a:extLst>
              <a:ext uri="{FF2B5EF4-FFF2-40B4-BE49-F238E27FC236}">
                <a16:creationId xmlns:a16="http://schemas.microsoft.com/office/drawing/2014/main" id="{F10F7CA3-F077-DB51-A012-49FE7478E9BF}"/>
              </a:ext>
            </a:extLst>
          </p:cNvPr>
          <p:cNvPicPr>
            <a:picLocks noChangeAspect="1"/>
          </p:cNvPicPr>
          <p:nvPr/>
        </p:nvPicPr>
        <p:blipFill rotWithShape="1">
          <a:blip r:embed="rId8" cstate="screen">
            <a:extLst>
              <a:ext uri="{28A0092B-C50C-407E-A947-70E740481C1C}">
                <a14:useLocalDpi xmlns:a14="http://schemas.microsoft.com/office/drawing/2010/main"/>
              </a:ext>
            </a:extLst>
          </a:blip>
          <a:srcRect/>
          <a:stretch/>
        </p:blipFill>
        <p:spPr>
          <a:xfrm>
            <a:off x="10050202" y="2959958"/>
            <a:ext cx="1846707" cy="1310083"/>
          </a:xfrm>
          <a:prstGeom prst="rect">
            <a:avLst/>
          </a:prstGeom>
        </p:spPr>
      </p:pic>
      <p:pic>
        <p:nvPicPr>
          <p:cNvPr id="15" name="Picture 14" descr="A black and white image of a human brain&#10;&#10;Description automatically generated">
            <a:extLst>
              <a:ext uri="{FF2B5EF4-FFF2-40B4-BE49-F238E27FC236}">
                <a16:creationId xmlns:a16="http://schemas.microsoft.com/office/drawing/2014/main" id="{51ECEE13-954D-EB7A-BBFA-C571F686171B}"/>
              </a:ext>
            </a:extLst>
          </p:cNvPr>
          <p:cNvPicPr>
            <a:picLocks noChangeAspect="1"/>
          </p:cNvPicPr>
          <p:nvPr/>
        </p:nvPicPr>
        <p:blipFill rotWithShape="1">
          <a:blip r:embed="rId9" cstate="screen">
            <a:extLst>
              <a:ext uri="{28A0092B-C50C-407E-A947-70E740481C1C}">
                <a14:useLocalDpi xmlns:a14="http://schemas.microsoft.com/office/drawing/2010/main"/>
              </a:ext>
            </a:extLst>
          </a:blip>
          <a:srcRect/>
          <a:stretch/>
        </p:blipFill>
        <p:spPr>
          <a:xfrm>
            <a:off x="8047848" y="4247261"/>
            <a:ext cx="1966854" cy="1408281"/>
          </a:xfrm>
          <a:prstGeom prst="rect">
            <a:avLst/>
          </a:prstGeom>
        </p:spPr>
      </p:pic>
      <p:pic>
        <p:nvPicPr>
          <p:cNvPr id="16" name="Picture 15" descr="A close-up of a brain&#10;&#10;Description automatically generated">
            <a:extLst>
              <a:ext uri="{FF2B5EF4-FFF2-40B4-BE49-F238E27FC236}">
                <a16:creationId xmlns:a16="http://schemas.microsoft.com/office/drawing/2014/main" id="{A3EFE2BF-2CFD-C12D-F0C2-22798129E22B}"/>
              </a:ext>
            </a:extLst>
          </p:cNvPr>
          <p:cNvPicPr>
            <a:picLocks noChangeAspect="1"/>
          </p:cNvPicPr>
          <p:nvPr/>
        </p:nvPicPr>
        <p:blipFill rotWithShape="1">
          <a:blip r:embed="rId10" cstate="screen">
            <a:extLst>
              <a:ext uri="{28A0092B-C50C-407E-A947-70E740481C1C}">
                <a14:useLocalDpi xmlns:a14="http://schemas.microsoft.com/office/drawing/2010/main"/>
              </a:ext>
            </a:extLst>
          </a:blip>
          <a:srcRect/>
          <a:stretch/>
        </p:blipFill>
        <p:spPr>
          <a:xfrm>
            <a:off x="10014702" y="4230510"/>
            <a:ext cx="1917709" cy="1396642"/>
          </a:xfrm>
          <a:prstGeom prst="rect">
            <a:avLst/>
          </a:prstGeom>
        </p:spPr>
      </p:pic>
      <p:pic>
        <p:nvPicPr>
          <p:cNvPr id="17" name="Picture 16">
            <a:extLst>
              <a:ext uri="{FF2B5EF4-FFF2-40B4-BE49-F238E27FC236}">
                <a16:creationId xmlns:a16="http://schemas.microsoft.com/office/drawing/2014/main" id="{94959AA7-FC77-17D4-0FCA-78FF9ABC62D9}"/>
              </a:ext>
            </a:extLst>
          </p:cNvPr>
          <p:cNvPicPr>
            <a:picLocks noChangeAspect="1"/>
          </p:cNvPicPr>
          <p:nvPr/>
        </p:nvPicPr>
        <p:blipFill>
          <a:blip r:embed="rId11" cstate="screen">
            <a:extLst>
              <a:ext uri="{BEBA8EAE-BF5A-486C-A8C5-ECC9F3942E4B}">
                <a14:imgProps xmlns:a14="http://schemas.microsoft.com/office/drawing/2010/main">
                  <a14:imgLayer r:embed="rId12">
                    <a14:imgEffect>
                      <a14:brightnessContrast contrast="30000"/>
                    </a14:imgEffect>
                  </a14:imgLayer>
                </a14:imgProps>
              </a:ext>
              <a:ext uri="{28A0092B-C50C-407E-A947-70E740481C1C}">
                <a14:useLocalDpi xmlns:a14="http://schemas.microsoft.com/office/drawing/2010/main"/>
              </a:ext>
            </a:extLst>
          </a:blip>
          <a:stretch>
            <a:fillRect/>
          </a:stretch>
        </p:blipFill>
        <p:spPr>
          <a:xfrm>
            <a:off x="9176327" y="5641434"/>
            <a:ext cx="1966855" cy="1064368"/>
          </a:xfrm>
          <a:prstGeom prst="rect">
            <a:avLst/>
          </a:prstGeom>
        </p:spPr>
      </p:pic>
    </p:spTree>
    <p:extLst>
      <p:ext uri="{BB962C8B-B14F-4D97-AF65-F5344CB8AC3E}">
        <p14:creationId xmlns:p14="http://schemas.microsoft.com/office/powerpoint/2010/main" val="3134656508"/>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F2C4A4A3-170F-79AD-CFF8-580BECD5ACAB}"/>
              </a:ext>
            </a:extLst>
          </p:cNvPr>
          <p:cNvSpPr txBox="1">
            <a:spLocks/>
          </p:cNvSpPr>
          <p:nvPr/>
        </p:nvSpPr>
        <p:spPr>
          <a:xfrm>
            <a:off x="541752" y="117344"/>
            <a:ext cx="5705139" cy="589248"/>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3300" dirty="0"/>
              <a:t>California RGB</a:t>
            </a:r>
          </a:p>
        </p:txBody>
      </p:sp>
      <p:sp>
        <p:nvSpPr>
          <p:cNvPr id="6" name="Content Placeholder 2">
            <a:extLst>
              <a:ext uri="{FF2B5EF4-FFF2-40B4-BE49-F238E27FC236}">
                <a16:creationId xmlns:a16="http://schemas.microsoft.com/office/drawing/2014/main" id="{7BFC3364-D363-78D8-B27A-74C895761D27}"/>
              </a:ext>
            </a:extLst>
          </p:cNvPr>
          <p:cNvSpPr txBox="1">
            <a:spLocks/>
          </p:cNvSpPr>
          <p:nvPr/>
        </p:nvSpPr>
        <p:spPr>
          <a:xfrm>
            <a:off x="456301" y="763586"/>
            <a:ext cx="8271961" cy="4307625"/>
          </a:xfrm>
          <a:prstGeom prst="rect">
            <a:avLst/>
          </a:prstGeom>
        </p:spPr>
        <p:txBody>
          <a:bodyPr vert="horz" lIns="91440" tIns="45720" rIns="91440" bIns="45720" rtlCol="0">
            <a:normAutofit fontScale="62500" lnSpcReduction="2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285750" indent="-285750" algn="l">
              <a:buFont typeface="Arial" panose="020B0604020202020204" pitchFamily="34" charset="0"/>
              <a:buChar char="•"/>
            </a:pPr>
            <a:r>
              <a:rPr lang="en-US" sz="2900" dirty="0"/>
              <a:t>Multi-modal 200° image capturing 82% of the retina in less than .5 seconds</a:t>
            </a:r>
          </a:p>
          <a:p>
            <a:pPr marL="285750" indent="-285750" algn="l">
              <a:buFont typeface="Arial" panose="020B0604020202020204" pitchFamily="34" charset="0"/>
              <a:buChar char="•"/>
            </a:pPr>
            <a:r>
              <a:rPr lang="en-US" sz="2900" dirty="0"/>
              <a:t>Can be steered in 4 directions which can be montaged for 95% of the retina</a:t>
            </a:r>
          </a:p>
          <a:p>
            <a:pPr marL="285750" indent="-285750" algn="l">
              <a:buFont typeface="Arial" panose="020B0604020202020204" pitchFamily="34" charset="0"/>
              <a:buChar char="•"/>
            </a:pPr>
            <a:r>
              <a:rPr lang="en-US" sz="2900" dirty="0"/>
              <a:t>Images captured non-mydriatic</a:t>
            </a:r>
          </a:p>
          <a:p>
            <a:pPr marL="285750" indent="-285750" algn="l">
              <a:buFont typeface="Arial" panose="020B0604020202020204" pitchFamily="34" charset="0"/>
              <a:buChar char="•"/>
            </a:pPr>
            <a:r>
              <a:rPr lang="en-US" sz="2900" dirty="0"/>
              <a:t>optomap RGB contains three wavelengths:</a:t>
            </a:r>
          </a:p>
          <a:p>
            <a:pPr marL="742950" lvl="1" indent="-285750" algn="l">
              <a:buFont typeface="Arial" panose="020B0604020202020204" pitchFamily="34" charset="0"/>
              <a:buChar char="•"/>
            </a:pPr>
            <a:r>
              <a:rPr lang="en-US" sz="2500" dirty="0"/>
              <a:t>Red – 633 nm</a:t>
            </a:r>
          </a:p>
          <a:p>
            <a:pPr marL="742950" lvl="1" indent="-285750" algn="l">
              <a:buFont typeface="Arial" panose="020B0604020202020204" pitchFamily="34" charset="0"/>
              <a:buChar char="•"/>
            </a:pPr>
            <a:r>
              <a:rPr lang="en-US" sz="2500" dirty="0"/>
              <a:t>Green – 532 nm</a:t>
            </a:r>
          </a:p>
          <a:p>
            <a:pPr marL="742950" lvl="1" indent="-285750" algn="l">
              <a:buFont typeface="Arial" panose="020B0604020202020204" pitchFamily="34" charset="0"/>
              <a:buChar char="•"/>
            </a:pPr>
            <a:r>
              <a:rPr lang="en-US" sz="2500" dirty="0"/>
              <a:t>Blue - 488 nm</a:t>
            </a:r>
          </a:p>
          <a:p>
            <a:pPr marL="285750" indent="-285750" algn="l">
              <a:buFont typeface="Arial" panose="020B0604020202020204" pitchFamily="34" charset="0"/>
              <a:buChar char="•"/>
            </a:pPr>
            <a:r>
              <a:rPr lang="en-US" sz="2900" dirty="0"/>
              <a:t>optomap RG</a:t>
            </a:r>
          </a:p>
          <a:p>
            <a:pPr marL="742950" lvl="1" indent="-285750" algn="l">
              <a:buFont typeface="Arial" panose="020B0604020202020204" pitchFamily="34" charset="0"/>
              <a:buChar char="•"/>
            </a:pPr>
            <a:r>
              <a:rPr lang="en-US" sz="2500" dirty="0"/>
              <a:t>Red – 633 nm</a:t>
            </a:r>
          </a:p>
          <a:p>
            <a:pPr marL="742950" lvl="1" indent="-285750" algn="l">
              <a:buFont typeface="Arial" panose="020B0604020202020204" pitchFamily="34" charset="0"/>
              <a:buChar char="•"/>
            </a:pPr>
            <a:r>
              <a:rPr lang="en-US" sz="2500" dirty="0"/>
              <a:t>Green – 532 nm</a:t>
            </a:r>
          </a:p>
          <a:p>
            <a:pPr marL="742950" lvl="1" indent="-285750" algn="l">
              <a:buFont typeface="Arial" panose="020B0604020202020204" pitchFamily="34" charset="0"/>
              <a:buChar char="•"/>
            </a:pPr>
            <a:r>
              <a:rPr lang="en-US" sz="2500" dirty="0"/>
              <a:t>Blue - 488 nm</a:t>
            </a:r>
          </a:p>
          <a:p>
            <a:pPr marL="285750" indent="-285750" algn="l">
              <a:buFont typeface="Arial" panose="020B0604020202020204" pitchFamily="34" charset="0"/>
              <a:buChar char="•"/>
            </a:pPr>
            <a:r>
              <a:rPr lang="en-US" sz="2900" dirty="0"/>
              <a:t>optomap </a:t>
            </a:r>
            <a:r>
              <a:rPr lang="en-US" sz="2900" dirty="0" err="1"/>
              <a:t>af</a:t>
            </a:r>
            <a:r>
              <a:rPr lang="en-US" sz="2900" dirty="0"/>
              <a:t> includes two wavelengths of autofluorescence</a:t>
            </a:r>
          </a:p>
          <a:p>
            <a:pPr marL="742950" lvl="1" indent="-285750" algn="l">
              <a:buFont typeface="Arial" panose="020B0604020202020204" pitchFamily="34" charset="0"/>
              <a:buChar char="•"/>
            </a:pPr>
            <a:r>
              <a:rPr lang="en-US" sz="2500" dirty="0"/>
              <a:t>Green – 532 nm</a:t>
            </a:r>
          </a:p>
          <a:p>
            <a:pPr marL="742950" lvl="1" indent="-285750" algn="l">
              <a:buFont typeface="Arial" panose="020B0604020202020204" pitchFamily="34" charset="0"/>
              <a:buChar char="•"/>
            </a:pPr>
            <a:r>
              <a:rPr lang="en-US" sz="2500" dirty="0"/>
              <a:t>Blue - 488 nm</a:t>
            </a:r>
          </a:p>
          <a:p>
            <a:pPr marL="285750" indent="-285750" algn="l">
              <a:buFont typeface="Arial" panose="020B0604020202020204" pitchFamily="34" charset="0"/>
              <a:buChar char="•"/>
            </a:pPr>
            <a:r>
              <a:rPr lang="en-US" sz="2900" dirty="0"/>
              <a:t>May also have FA and / or ICG</a:t>
            </a:r>
          </a:p>
          <a:p>
            <a:pPr marL="285750" indent="-285750" algn="l">
              <a:buFont typeface="Arial" panose="020B0604020202020204" pitchFamily="34" charset="0"/>
              <a:buChar char="•"/>
            </a:pPr>
            <a:endParaRPr lang="en-US" sz="1600" dirty="0"/>
          </a:p>
        </p:txBody>
      </p:sp>
      <p:pic>
        <p:nvPicPr>
          <p:cNvPr id="2" name="Picture 1">
            <a:extLst>
              <a:ext uri="{FF2B5EF4-FFF2-40B4-BE49-F238E27FC236}">
                <a16:creationId xmlns:a16="http://schemas.microsoft.com/office/drawing/2014/main" id="{3869CA5C-884B-540E-7E2B-A871D321031F}"/>
              </a:ext>
            </a:extLst>
          </p:cNvPr>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8917709" y="531080"/>
            <a:ext cx="2854036" cy="2696401"/>
          </a:xfrm>
          <a:prstGeom prst="rect">
            <a:avLst/>
          </a:prstGeom>
        </p:spPr>
      </p:pic>
      <p:pic>
        <p:nvPicPr>
          <p:cNvPr id="3" name="Picture 2" descr="A close up of a human eye&#10;&#10;Description automatically generated">
            <a:extLst>
              <a:ext uri="{FF2B5EF4-FFF2-40B4-BE49-F238E27FC236}">
                <a16:creationId xmlns:a16="http://schemas.microsoft.com/office/drawing/2014/main" id="{D2F92F6B-9539-9311-DFA7-B67170B295D3}"/>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5109437" y="4425193"/>
            <a:ext cx="2719347" cy="2432807"/>
          </a:xfrm>
          <a:prstGeom prst="rect">
            <a:avLst/>
          </a:prstGeom>
        </p:spPr>
      </p:pic>
      <p:pic>
        <p:nvPicPr>
          <p:cNvPr id="4" name="Picture 3" descr="An orange and yellow object with a white light&#10;&#10;Description automatically generated with medium confidence">
            <a:extLst>
              <a:ext uri="{FF2B5EF4-FFF2-40B4-BE49-F238E27FC236}">
                <a16:creationId xmlns:a16="http://schemas.microsoft.com/office/drawing/2014/main" id="{85EB33B6-64E0-BD2A-B209-DCB287F95668}"/>
              </a:ext>
            </a:extLst>
          </p:cNvPr>
          <p:cNvPicPr>
            <a:picLocks noChangeAspect="1"/>
          </p:cNvPicPr>
          <p:nvPr/>
        </p:nvPicPr>
        <p:blipFill rotWithShape="1">
          <a:blip r:embed="rId4" cstate="screen">
            <a:extLst>
              <a:ext uri="{BEBA8EAE-BF5A-486C-A8C5-ECC9F3942E4B}">
                <a14:imgProps xmlns:a14="http://schemas.microsoft.com/office/drawing/2010/main">
                  <a14:imgLayer r:embed="rId5">
                    <a14:imgEffect>
                      <a14:brightnessContrast bright="10000"/>
                    </a14:imgEffect>
                  </a14:imgLayer>
                </a14:imgProps>
              </a:ext>
              <a:ext uri="{28A0092B-C50C-407E-A947-70E740481C1C}">
                <a14:useLocalDpi xmlns:a14="http://schemas.microsoft.com/office/drawing/2010/main"/>
              </a:ext>
            </a:extLst>
          </a:blip>
          <a:srcRect/>
          <a:stretch/>
        </p:blipFill>
        <p:spPr>
          <a:xfrm>
            <a:off x="7821527" y="4428714"/>
            <a:ext cx="2759102" cy="2425766"/>
          </a:xfrm>
          <a:prstGeom prst="rect">
            <a:avLst/>
          </a:prstGeom>
        </p:spPr>
      </p:pic>
      <p:sp>
        <p:nvSpPr>
          <p:cNvPr id="13" name="TextBox 12">
            <a:extLst>
              <a:ext uri="{FF2B5EF4-FFF2-40B4-BE49-F238E27FC236}">
                <a16:creationId xmlns:a16="http://schemas.microsoft.com/office/drawing/2014/main" id="{BC15AFF1-84C2-8FE5-9ED6-2175662CFFD6}"/>
              </a:ext>
            </a:extLst>
          </p:cNvPr>
          <p:cNvSpPr txBox="1"/>
          <p:nvPr/>
        </p:nvSpPr>
        <p:spPr>
          <a:xfrm>
            <a:off x="5898338" y="6536172"/>
            <a:ext cx="1226264" cy="307777"/>
          </a:xfrm>
          <a:prstGeom prst="rect">
            <a:avLst/>
          </a:prstGeom>
          <a:noFill/>
        </p:spPr>
        <p:txBody>
          <a:bodyPr wrap="square" rtlCol="0">
            <a:spAutoFit/>
          </a:bodyPr>
          <a:lstStyle/>
          <a:p>
            <a:r>
              <a:rPr lang="en-US" sz="1400" dirty="0">
                <a:solidFill>
                  <a:schemeClr val="bg1"/>
                </a:solidFill>
              </a:rPr>
              <a:t>optomap RG</a:t>
            </a:r>
          </a:p>
        </p:txBody>
      </p:sp>
      <p:sp>
        <p:nvSpPr>
          <p:cNvPr id="14" name="TextBox 13">
            <a:extLst>
              <a:ext uri="{FF2B5EF4-FFF2-40B4-BE49-F238E27FC236}">
                <a16:creationId xmlns:a16="http://schemas.microsoft.com/office/drawing/2014/main" id="{7CF50AE3-74BC-5334-BB03-3698B903D226}"/>
              </a:ext>
            </a:extLst>
          </p:cNvPr>
          <p:cNvSpPr txBox="1"/>
          <p:nvPr/>
        </p:nvSpPr>
        <p:spPr>
          <a:xfrm>
            <a:off x="8404998" y="6536172"/>
            <a:ext cx="1507074" cy="307777"/>
          </a:xfrm>
          <a:prstGeom prst="rect">
            <a:avLst/>
          </a:prstGeom>
          <a:noFill/>
        </p:spPr>
        <p:txBody>
          <a:bodyPr wrap="square" rtlCol="0">
            <a:spAutoFit/>
          </a:bodyPr>
          <a:lstStyle/>
          <a:p>
            <a:r>
              <a:rPr lang="en-US" sz="1400" dirty="0">
                <a:solidFill>
                  <a:schemeClr val="bg1"/>
                </a:solidFill>
              </a:rPr>
              <a:t>optomap RGB</a:t>
            </a:r>
          </a:p>
        </p:txBody>
      </p:sp>
      <p:pic>
        <p:nvPicPr>
          <p:cNvPr id="15" name="Picture 14" descr="An orange and yellow object with a white light&#10;&#10;Description automatically generated with medium confidence">
            <a:extLst>
              <a:ext uri="{FF2B5EF4-FFF2-40B4-BE49-F238E27FC236}">
                <a16:creationId xmlns:a16="http://schemas.microsoft.com/office/drawing/2014/main" id="{3F293468-9219-18AE-1B54-A37794AE5ABC}"/>
              </a:ext>
            </a:extLst>
          </p:cNvPr>
          <p:cNvPicPr>
            <a:picLocks noChangeAspect="1"/>
          </p:cNvPicPr>
          <p:nvPr/>
        </p:nvPicPr>
        <p:blipFill rotWithShape="1">
          <a:blip r:embed="rId6" cstate="screen">
            <a:extLst>
              <a:ext uri="{BEBA8EAE-BF5A-486C-A8C5-ECC9F3942E4B}">
                <a14:imgProps xmlns:a14="http://schemas.microsoft.com/office/drawing/2010/main">
                  <a14:imgLayer r:embed="rId7">
                    <a14:imgEffect>
                      <a14:brightnessContrast bright="10000"/>
                    </a14:imgEffect>
                  </a14:imgLayer>
                </a14:imgProps>
              </a:ext>
              <a:ext uri="{28A0092B-C50C-407E-A947-70E740481C1C}">
                <a14:useLocalDpi xmlns:a14="http://schemas.microsoft.com/office/drawing/2010/main"/>
              </a:ext>
            </a:extLst>
          </a:blip>
          <a:srcRect/>
          <a:stretch/>
        </p:blipFill>
        <p:spPr>
          <a:xfrm>
            <a:off x="10580629" y="4763466"/>
            <a:ext cx="1528142" cy="1697168"/>
          </a:xfrm>
          <a:prstGeom prst="rect">
            <a:avLst/>
          </a:prstGeom>
          <a:ln w="12700">
            <a:solidFill>
              <a:srgbClr val="00B0F0"/>
            </a:solidFill>
          </a:ln>
        </p:spPr>
      </p:pic>
      <p:pic>
        <p:nvPicPr>
          <p:cNvPr id="16" name="Picture 15" descr="A close up of a human eye&#10;&#10;Description automatically generated">
            <a:extLst>
              <a:ext uri="{FF2B5EF4-FFF2-40B4-BE49-F238E27FC236}">
                <a16:creationId xmlns:a16="http://schemas.microsoft.com/office/drawing/2014/main" id="{77358C7C-CF6D-D78E-F12D-3DCDEC024C46}"/>
              </a:ext>
            </a:extLst>
          </p:cNvPr>
          <p:cNvPicPr>
            <a:picLocks noChangeAspect="1"/>
          </p:cNvPicPr>
          <p:nvPr/>
        </p:nvPicPr>
        <p:blipFill rotWithShape="1">
          <a:blip r:embed="rId8" cstate="screen">
            <a:extLst>
              <a:ext uri="{28A0092B-C50C-407E-A947-70E740481C1C}">
                <a14:useLocalDpi xmlns:a14="http://schemas.microsoft.com/office/drawing/2010/main"/>
              </a:ext>
            </a:extLst>
          </a:blip>
          <a:srcRect/>
          <a:stretch/>
        </p:blipFill>
        <p:spPr>
          <a:xfrm>
            <a:off x="3500540" y="4876204"/>
            <a:ext cx="1617271" cy="1684039"/>
          </a:xfrm>
          <a:prstGeom prst="rect">
            <a:avLst/>
          </a:prstGeom>
          <a:ln w="12700">
            <a:solidFill>
              <a:srgbClr val="00B0F0"/>
            </a:solidFill>
          </a:ln>
        </p:spPr>
      </p:pic>
      <p:sp>
        <p:nvSpPr>
          <p:cNvPr id="17" name="TextBox 16">
            <a:extLst>
              <a:ext uri="{FF2B5EF4-FFF2-40B4-BE49-F238E27FC236}">
                <a16:creationId xmlns:a16="http://schemas.microsoft.com/office/drawing/2014/main" id="{BCF6285A-B87F-2982-F41E-E3C49409B0BC}"/>
              </a:ext>
            </a:extLst>
          </p:cNvPr>
          <p:cNvSpPr txBox="1"/>
          <p:nvPr/>
        </p:nvSpPr>
        <p:spPr>
          <a:xfrm>
            <a:off x="3625746" y="6269808"/>
            <a:ext cx="1630267" cy="307777"/>
          </a:xfrm>
          <a:prstGeom prst="rect">
            <a:avLst/>
          </a:prstGeom>
          <a:noFill/>
        </p:spPr>
        <p:txBody>
          <a:bodyPr wrap="square" rtlCol="0">
            <a:spAutoFit/>
          </a:bodyPr>
          <a:lstStyle/>
          <a:p>
            <a:r>
              <a:rPr lang="en-US" sz="1400" dirty="0">
                <a:solidFill>
                  <a:schemeClr val="bg1"/>
                </a:solidFill>
              </a:rPr>
              <a:t>Macular zoom</a:t>
            </a:r>
          </a:p>
        </p:txBody>
      </p:sp>
      <p:sp>
        <p:nvSpPr>
          <p:cNvPr id="18" name="TextBox 17">
            <a:extLst>
              <a:ext uri="{FF2B5EF4-FFF2-40B4-BE49-F238E27FC236}">
                <a16:creationId xmlns:a16="http://schemas.microsoft.com/office/drawing/2014/main" id="{79B3BC8A-9BAC-9F99-4164-46921E1F7108}"/>
              </a:ext>
            </a:extLst>
          </p:cNvPr>
          <p:cNvSpPr txBox="1"/>
          <p:nvPr/>
        </p:nvSpPr>
        <p:spPr>
          <a:xfrm>
            <a:off x="10667951" y="6203632"/>
            <a:ext cx="1630267" cy="307777"/>
          </a:xfrm>
          <a:prstGeom prst="rect">
            <a:avLst/>
          </a:prstGeom>
          <a:noFill/>
        </p:spPr>
        <p:txBody>
          <a:bodyPr wrap="square" rtlCol="0">
            <a:spAutoFit/>
          </a:bodyPr>
          <a:lstStyle/>
          <a:p>
            <a:r>
              <a:rPr lang="en-US" sz="1400" dirty="0">
                <a:solidFill>
                  <a:schemeClr val="bg1"/>
                </a:solidFill>
              </a:rPr>
              <a:t>Macular zoom</a:t>
            </a:r>
          </a:p>
        </p:txBody>
      </p:sp>
    </p:spTree>
    <p:extLst>
      <p:ext uri="{BB962C8B-B14F-4D97-AF65-F5344CB8AC3E}">
        <p14:creationId xmlns:p14="http://schemas.microsoft.com/office/powerpoint/2010/main" val="2446563666"/>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D4FB4A8-FC30-02DC-C84A-EA852DE7D643}"/>
              </a:ext>
            </a:extLst>
          </p:cNvPr>
          <p:cNvSpPr>
            <a:spLocks noGrp="1"/>
          </p:cNvSpPr>
          <p:nvPr>
            <p:ph idx="4294967295"/>
          </p:nvPr>
        </p:nvSpPr>
        <p:spPr>
          <a:xfrm>
            <a:off x="929153" y="1287463"/>
            <a:ext cx="5087938" cy="3848100"/>
          </a:xfrm>
        </p:spPr>
        <p:txBody>
          <a:bodyPr>
            <a:normAutofit/>
          </a:bodyPr>
          <a:lstStyle/>
          <a:p>
            <a:pPr>
              <a:lnSpc>
                <a:spcPct val="90000"/>
              </a:lnSpc>
            </a:pPr>
            <a:r>
              <a:rPr lang="en-US" sz="2533" dirty="0"/>
              <a:t>The image assessment from the </a:t>
            </a:r>
            <a:r>
              <a:rPr lang="en-US" sz="2533" b="1" dirty="0"/>
              <a:t>opto</a:t>
            </a:r>
            <a:r>
              <a:rPr lang="en-US" sz="2533" dirty="0"/>
              <a:t>map RGB images were non-inferior to </a:t>
            </a:r>
            <a:r>
              <a:rPr lang="en-US" sz="2533" b="1" dirty="0"/>
              <a:t>opto</a:t>
            </a:r>
            <a:r>
              <a:rPr lang="en-US" sz="2533" dirty="0"/>
              <a:t>map RG</a:t>
            </a:r>
          </a:p>
          <a:p>
            <a:pPr>
              <a:lnSpc>
                <a:spcPct val="90000"/>
              </a:lnSpc>
            </a:pPr>
            <a:endParaRPr lang="en-US" sz="2533" dirty="0"/>
          </a:p>
          <a:p>
            <a:pPr>
              <a:lnSpc>
                <a:spcPct val="90000"/>
              </a:lnSpc>
            </a:pPr>
            <a:r>
              <a:rPr lang="en-US" sz="2533" dirty="0"/>
              <a:t>Graders reported small differences in brightness and contrast along vessels, borders of the optic nerve head and definition of the edges of lesions in 16.6% of eyes</a:t>
            </a:r>
          </a:p>
          <a:p>
            <a:pPr>
              <a:lnSpc>
                <a:spcPct val="90000"/>
              </a:lnSpc>
            </a:pPr>
            <a:endParaRPr lang="en-US" sz="2533" dirty="0"/>
          </a:p>
        </p:txBody>
      </p:sp>
      <p:sp>
        <p:nvSpPr>
          <p:cNvPr id="3" name="Title 2">
            <a:extLst>
              <a:ext uri="{FF2B5EF4-FFF2-40B4-BE49-F238E27FC236}">
                <a16:creationId xmlns:a16="http://schemas.microsoft.com/office/drawing/2014/main" id="{9FDE0D40-6A8E-ECD0-8758-AB3B73C9B954}"/>
              </a:ext>
            </a:extLst>
          </p:cNvPr>
          <p:cNvSpPr>
            <a:spLocks noGrp="1"/>
          </p:cNvSpPr>
          <p:nvPr>
            <p:ph type="ctrTitle" idx="4294967295"/>
          </p:nvPr>
        </p:nvSpPr>
        <p:spPr>
          <a:xfrm>
            <a:off x="734291" y="199881"/>
            <a:ext cx="8772525" cy="830262"/>
          </a:xfrm>
        </p:spPr>
        <p:txBody>
          <a:bodyPr>
            <a:normAutofit fontScale="90000"/>
          </a:bodyPr>
          <a:lstStyle/>
          <a:p>
            <a:pPr>
              <a:lnSpc>
                <a:spcPct val="90000"/>
              </a:lnSpc>
            </a:pPr>
            <a:r>
              <a:rPr lang="en-US" sz="2933" dirty="0"/>
              <a:t>Reading center comparison of optomap RG and optomap RGB</a:t>
            </a:r>
          </a:p>
        </p:txBody>
      </p:sp>
      <p:sp>
        <p:nvSpPr>
          <p:cNvPr id="10" name="Text Placeholder 4">
            <a:extLst>
              <a:ext uri="{FF2B5EF4-FFF2-40B4-BE49-F238E27FC236}">
                <a16:creationId xmlns:a16="http://schemas.microsoft.com/office/drawing/2014/main" id="{4E77BF7F-60C4-1039-8619-10634BE1E61E}"/>
              </a:ext>
            </a:extLst>
          </p:cNvPr>
          <p:cNvSpPr>
            <a:spLocks noGrp="1"/>
          </p:cNvSpPr>
          <p:nvPr>
            <p:ph type="body" sz="quarter" idx="4294967295"/>
          </p:nvPr>
        </p:nvSpPr>
        <p:spPr>
          <a:xfrm>
            <a:off x="1709737" y="6401666"/>
            <a:ext cx="8772525" cy="330200"/>
          </a:xfrm>
        </p:spPr>
        <p:txBody>
          <a:bodyPr>
            <a:normAutofit/>
          </a:bodyPr>
          <a:lstStyle/>
          <a:p>
            <a:pPr marL="0" indent="0">
              <a:buNone/>
            </a:pPr>
            <a:r>
              <a:rPr lang="en-US" sz="1000" dirty="0"/>
              <a:t>Reference: </a:t>
            </a:r>
            <a:r>
              <a:rPr lang="en-US" sz="1000" dirty="0" err="1"/>
              <a:t>Hamil</a:t>
            </a:r>
            <a:r>
              <a:rPr lang="en-US" sz="1000" dirty="0"/>
              <a:t>. Addition of Blue Reflectance Image to Red Green 200 Ultra-widefield Images. ARVO. 2023</a:t>
            </a:r>
          </a:p>
        </p:txBody>
      </p:sp>
      <p:pic>
        <p:nvPicPr>
          <p:cNvPr id="5" name="Picture 4" descr="A screenshot of a computer screen&#10;&#10;Description automatically generated">
            <a:extLst>
              <a:ext uri="{FF2B5EF4-FFF2-40B4-BE49-F238E27FC236}">
                <a16:creationId xmlns:a16="http://schemas.microsoft.com/office/drawing/2014/main" id="{FD7E95B6-5380-E6F7-5D88-CD010E447A03}"/>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174910" y="1601578"/>
            <a:ext cx="5698996" cy="3747087"/>
          </a:xfrm>
          <a:prstGeom prst="rect">
            <a:avLst/>
          </a:prstGeom>
          <a:noFill/>
        </p:spPr>
      </p:pic>
    </p:spTree>
    <p:extLst>
      <p:ext uri="{BB962C8B-B14F-4D97-AF65-F5344CB8AC3E}">
        <p14:creationId xmlns:p14="http://schemas.microsoft.com/office/powerpoint/2010/main" val="3842003121"/>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5EE3B95-81CD-B322-BCF9-68C3662A47EC}"/>
              </a:ext>
            </a:extLst>
          </p:cNvPr>
          <p:cNvSpPr>
            <a:spLocks noGrp="1"/>
          </p:cNvSpPr>
          <p:nvPr>
            <p:ph idx="4294967295"/>
          </p:nvPr>
        </p:nvSpPr>
        <p:spPr>
          <a:xfrm>
            <a:off x="655781" y="1032741"/>
            <a:ext cx="5087938" cy="3848100"/>
          </a:xfrm>
        </p:spPr>
        <p:txBody>
          <a:bodyPr/>
          <a:lstStyle/>
          <a:p>
            <a:pPr marL="0" indent="0">
              <a:buNone/>
            </a:pPr>
            <a:r>
              <a:rPr lang="en-US" sz="1867" dirty="0"/>
              <a:t>optomap RG confers an advantage:</a:t>
            </a:r>
          </a:p>
          <a:p>
            <a:pPr marL="761950" lvl="1" indent="-253983" defTabSz="609357">
              <a:lnSpc>
                <a:spcPct val="90268"/>
              </a:lnSpc>
              <a:spcBef>
                <a:spcPts val="400"/>
              </a:spcBef>
              <a:spcAft>
                <a:spcPts val="400"/>
              </a:spcAft>
              <a:buFont typeface="Wingdings" charset="2"/>
              <a:buChar char="§"/>
              <a:defRPr/>
            </a:pPr>
            <a:r>
              <a:rPr lang="en-US" sz="1733" dirty="0">
                <a:latin typeface="Arial"/>
              </a:rPr>
              <a:t>Vascular disease</a:t>
            </a:r>
            <a:r>
              <a:rPr lang="en-US" sz="1733" baseline="30000" dirty="0">
                <a:latin typeface="Arial"/>
              </a:rPr>
              <a:t>1, 2-8</a:t>
            </a:r>
          </a:p>
          <a:p>
            <a:pPr marL="761950" lvl="1" indent="-253983" defTabSz="609357">
              <a:lnSpc>
                <a:spcPct val="90268"/>
              </a:lnSpc>
              <a:spcBef>
                <a:spcPts val="400"/>
              </a:spcBef>
              <a:spcAft>
                <a:spcPts val="400"/>
              </a:spcAft>
              <a:buFont typeface="Wingdings" charset="2"/>
              <a:buChar char="§"/>
              <a:defRPr/>
            </a:pPr>
            <a:r>
              <a:rPr lang="en-US" sz="1733" dirty="0">
                <a:latin typeface="Arial"/>
              </a:rPr>
              <a:t>RPE changes</a:t>
            </a:r>
            <a:r>
              <a:rPr lang="en-US" sz="1733" baseline="30000" dirty="0">
                <a:latin typeface="Arial"/>
              </a:rPr>
              <a:t>1</a:t>
            </a:r>
          </a:p>
          <a:p>
            <a:pPr marL="761950" lvl="1" indent="-253983" defTabSz="609357">
              <a:lnSpc>
                <a:spcPct val="90268"/>
              </a:lnSpc>
              <a:spcBef>
                <a:spcPts val="400"/>
              </a:spcBef>
              <a:spcAft>
                <a:spcPts val="400"/>
              </a:spcAft>
              <a:buFont typeface="Wingdings" charset="2"/>
              <a:buChar char="§"/>
              <a:defRPr/>
            </a:pPr>
            <a:r>
              <a:rPr lang="en-US" sz="1733" dirty="0">
                <a:latin typeface="Arial"/>
              </a:rPr>
              <a:t>Pigment dispersion due to laser</a:t>
            </a:r>
            <a:r>
              <a:rPr lang="en-US" sz="1733" baseline="30000" dirty="0">
                <a:latin typeface="Arial"/>
              </a:rPr>
              <a:t>1</a:t>
            </a:r>
          </a:p>
          <a:p>
            <a:pPr marL="761950" lvl="1" indent="-253983" defTabSz="609357">
              <a:lnSpc>
                <a:spcPct val="90268"/>
              </a:lnSpc>
              <a:spcBef>
                <a:spcPts val="400"/>
              </a:spcBef>
              <a:spcAft>
                <a:spcPts val="400"/>
              </a:spcAft>
              <a:buFont typeface="Wingdings" charset="2"/>
              <a:buChar char="§"/>
              <a:defRPr/>
            </a:pPr>
            <a:r>
              <a:rPr lang="en-US" sz="1733" dirty="0">
                <a:latin typeface="Arial"/>
              </a:rPr>
              <a:t>Deep retinal hemorrhages in DR</a:t>
            </a:r>
            <a:r>
              <a:rPr lang="en-US" sz="1733" baseline="30000" dirty="0">
                <a:latin typeface="Arial"/>
              </a:rPr>
              <a:t>1, 2-8</a:t>
            </a:r>
          </a:p>
          <a:p>
            <a:pPr marL="761950" lvl="1" indent="-253983" defTabSz="609357">
              <a:lnSpc>
                <a:spcPct val="90268"/>
              </a:lnSpc>
              <a:spcBef>
                <a:spcPts val="400"/>
              </a:spcBef>
              <a:spcAft>
                <a:spcPts val="400"/>
              </a:spcAft>
              <a:buFont typeface="Wingdings" charset="2"/>
              <a:buChar char="§"/>
              <a:defRPr/>
            </a:pPr>
            <a:r>
              <a:rPr lang="en-US" sz="1733" dirty="0">
                <a:latin typeface="Arial"/>
              </a:rPr>
              <a:t>Nevus and pigmented lesions</a:t>
            </a:r>
            <a:r>
              <a:rPr lang="en-US" sz="1733" baseline="30000" dirty="0">
                <a:latin typeface="Arial"/>
              </a:rPr>
              <a:t>9</a:t>
            </a:r>
          </a:p>
          <a:p>
            <a:pPr marL="761950" lvl="1" indent="-253983" defTabSz="609357">
              <a:lnSpc>
                <a:spcPct val="90268"/>
              </a:lnSpc>
              <a:spcBef>
                <a:spcPts val="400"/>
              </a:spcBef>
              <a:spcAft>
                <a:spcPts val="400"/>
              </a:spcAft>
              <a:buFont typeface="Wingdings" charset="2"/>
              <a:buChar char="§"/>
              <a:defRPr/>
            </a:pPr>
            <a:r>
              <a:rPr lang="en-US" sz="1733" dirty="0">
                <a:latin typeface="Arial"/>
              </a:rPr>
              <a:t>Myopia</a:t>
            </a:r>
            <a:r>
              <a:rPr lang="en-US" sz="1733" baseline="30000" dirty="0">
                <a:latin typeface="Arial"/>
              </a:rPr>
              <a:t>10,11</a:t>
            </a:r>
          </a:p>
          <a:p>
            <a:pPr marL="761950" lvl="1" indent="-253983" defTabSz="609357">
              <a:lnSpc>
                <a:spcPct val="90268"/>
              </a:lnSpc>
              <a:spcBef>
                <a:spcPts val="400"/>
              </a:spcBef>
              <a:spcAft>
                <a:spcPts val="400"/>
              </a:spcAft>
              <a:buFont typeface="Wingdings" charset="2"/>
              <a:buChar char="§"/>
              <a:defRPr/>
            </a:pPr>
            <a:r>
              <a:rPr lang="en-US" sz="1733" dirty="0">
                <a:latin typeface="Arial"/>
              </a:rPr>
              <a:t>Ocular oncology</a:t>
            </a:r>
            <a:r>
              <a:rPr lang="en-US" sz="1733" baseline="30000" dirty="0">
                <a:latin typeface="Arial"/>
              </a:rPr>
              <a:t>10,11</a:t>
            </a:r>
          </a:p>
          <a:p>
            <a:pPr marL="761950" lvl="1" indent="-253983" defTabSz="609357">
              <a:lnSpc>
                <a:spcPct val="90268"/>
              </a:lnSpc>
              <a:spcBef>
                <a:spcPts val="400"/>
              </a:spcBef>
              <a:spcAft>
                <a:spcPts val="400"/>
              </a:spcAft>
              <a:buFont typeface="Wingdings" charset="2"/>
              <a:buChar char="§"/>
              <a:defRPr/>
            </a:pPr>
            <a:r>
              <a:rPr lang="en-US" sz="1733" dirty="0">
                <a:latin typeface="Arial"/>
              </a:rPr>
              <a:t>Inflammatory disease</a:t>
            </a:r>
            <a:r>
              <a:rPr lang="en-US" sz="1733" baseline="30000" dirty="0">
                <a:latin typeface="Arial"/>
              </a:rPr>
              <a:t>10,11</a:t>
            </a:r>
          </a:p>
          <a:p>
            <a:pPr marL="761950" lvl="1" indent="-253983" defTabSz="609357">
              <a:lnSpc>
                <a:spcPct val="90268"/>
              </a:lnSpc>
              <a:spcBef>
                <a:spcPts val="400"/>
              </a:spcBef>
              <a:spcAft>
                <a:spcPts val="400"/>
              </a:spcAft>
              <a:buFont typeface="Wingdings" charset="2"/>
              <a:buChar char="§"/>
              <a:defRPr/>
            </a:pPr>
            <a:r>
              <a:rPr lang="en-US" sz="1733" dirty="0">
                <a:latin typeface="Arial"/>
              </a:rPr>
              <a:t>Inherited retinal disorders</a:t>
            </a:r>
            <a:r>
              <a:rPr lang="en-US" sz="1733" baseline="30000" dirty="0">
                <a:latin typeface="Arial"/>
              </a:rPr>
              <a:t>10,11</a:t>
            </a:r>
          </a:p>
          <a:p>
            <a:pPr lvl="1"/>
            <a:endParaRPr lang="en-US" sz="1467" dirty="0"/>
          </a:p>
        </p:txBody>
      </p:sp>
      <p:sp>
        <p:nvSpPr>
          <p:cNvPr id="3" name="Title 2">
            <a:extLst>
              <a:ext uri="{FF2B5EF4-FFF2-40B4-BE49-F238E27FC236}">
                <a16:creationId xmlns:a16="http://schemas.microsoft.com/office/drawing/2014/main" id="{46545A98-BC8C-7FDA-F35A-925B72083798}"/>
              </a:ext>
            </a:extLst>
          </p:cNvPr>
          <p:cNvSpPr>
            <a:spLocks noGrp="1"/>
          </p:cNvSpPr>
          <p:nvPr>
            <p:ph type="ctrTitle" idx="4294967295"/>
          </p:nvPr>
        </p:nvSpPr>
        <p:spPr>
          <a:xfrm>
            <a:off x="655781" y="142586"/>
            <a:ext cx="8232775" cy="828675"/>
          </a:xfrm>
        </p:spPr>
        <p:txBody>
          <a:bodyPr/>
          <a:lstStyle/>
          <a:p>
            <a:r>
              <a:rPr lang="en-US" dirty="0"/>
              <a:t>optomap RG vs RGB</a:t>
            </a:r>
          </a:p>
        </p:txBody>
      </p:sp>
      <p:sp>
        <p:nvSpPr>
          <p:cNvPr id="4" name="Content Placeholder 3">
            <a:extLst>
              <a:ext uri="{FF2B5EF4-FFF2-40B4-BE49-F238E27FC236}">
                <a16:creationId xmlns:a16="http://schemas.microsoft.com/office/drawing/2014/main" id="{011B11A4-F128-5196-382F-EA451A3F320D}"/>
              </a:ext>
            </a:extLst>
          </p:cNvPr>
          <p:cNvSpPr>
            <a:spLocks noGrp="1"/>
          </p:cNvSpPr>
          <p:nvPr>
            <p:ph idx="4294967295"/>
          </p:nvPr>
        </p:nvSpPr>
        <p:spPr>
          <a:xfrm>
            <a:off x="5916180" y="1032741"/>
            <a:ext cx="5578475" cy="3848100"/>
          </a:xfrm>
        </p:spPr>
        <p:txBody>
          <a:bodyPr/>
          <a:lstStyle/>
          <a:p>
            <a:pPr marL="0" indent="0">
              <a:buNone/>
            </a:pPr>
            <a:r>
              <a:rPr lang="en-US" sz="1867" dirty="0"/>
              <a:t>optomap RGB confers an advantage:</a:t>
            </a:r>
          </a:p>
          <a:p>
            <a:pPr marL="761950" lvl="1" indent="-253983" defTabSz="609357">
              <a:lnSpc>
                <a:spcPct val="90268"/>
              </a:lnSpc>
              <a:spcBef>
                <a:spcPts val="400"/>
              </a:spcBef>
              <a:spcAft>
                <a:spcPts val="400"/>
              </a:spcAft>
              <a:buFont typeface="Wingdings" charset="2"/>
              <a:buChar char="§"/>
              <a:defRPr/>
            </a:pPr>
            <a:r>
              <a:rPr lang="en-US" sz="1733" dirty="0">
                <a:latin typeface="Arial"/>
              </a:rPr>
              <a:t>Optic nerve anatomy</a:t>
            </a:r>
            <a:r>
              <a:rPr lang="en-US" sz="1733" baseline="30000" dirty="0">
                <a:latin typeface="Arial"/>
              </a:rPr>
              <a:t>1</a:t>
            </a:r>
            <a:endParaRPr lang="en-US" sz="1733" dirty="0">
              <a:latin typeface="Arial"/>
            </a:endParaRPr>
          </a:p>
          <a:p>
            <a:pPr marL="761950" lvl="1" indent="-253983" defTabSz="609357">
              <a:lnSpc>
                <a:spcPct val="90268"/>
              </a:lnSpc>
              <a:spcBef>
                <a:spcPts val="400"/>
              </a:spcBef>
              <a:spcAft>
                <a:spcPts val="400"/>
              </a:spcAft>
              <a:buFont typeface="Wingdings" charset="2"/>
              <a:buChar char="§"/>
              <a:defRPr/>
            </a:pPr>
            <a:r>
              <a:rPr lang="en-US" sz="1733" dirty="0">
                <a:latin typeface="Arial"/>
              </a:rPr>
              <a:t>Hyaloid reflection</a:t>
            </a:r>
            <a:r>
              <a:rPr lang="en-US" sz="1733" baseline="30000" dirty="0">
                <a:latin typeface="Arial"/>
              </a:rPr>
              <a:t>1</a:t>
            </a:r>
            <a:endParaRPr lang="en-US" sz="1733" dirty="0">
              <a:latin typeface="Arial"/>
            </a:endParaRPr>
          </a:p>
          <a:p>
            <a:pPr marL="761950" lvl="1" indent="-253983" defTabSz="609357">
              <a:lnSpc>
                <a:spcPct val="90268"/>
              </a:lnSpc>
              <a:spcBef>
                <a:spcPts val="400"/>
              </a:spcBef>
              <a:spcAft>
                <a:spcPts val="400"/>
              </a:spcAft>
              <a:buFont typeface="Wingdings" charset="2"/>
              <a:buChar char="§"/>
              <a:defRPr/>
            </a:pPr>
            <a:r>
              <a:rPr lang="en-US" sz="1733" dirty="0">
                <a:latin typeface="Arial"/>
              </a:rPr>
              <a:t>PVR subretinal band</a:t>
            </a:r>
            <a:r>
              <a:rPr lang="en-US" sz="1733" baseline="30000" dirty="0">
                <a:latin typeface="Arial"/>
              </a:rPr>
              <a:t>1</a:t>
            </a:r>
            <a:endParaRPr lang="en-US" sz="1733" dirty="0">
              <a:latin typeface="Arial"/>
            </a:endParaRPr>
          </a:p>
          <a:p>
            <a:pPr marL="761950" lvl="1" indent="-253983" defTabSz="609357">
              <a:lnSpc>
                <a:spcPct val="90268"/>
              </a:lnSpc>
              <a:spcBef>
                <a:spcPts val="400"/>
              </a:spcBef>
              <a:spcAft>
                <a:spcPts val="400"/>
              </a:spcAft>
              <a:buFont typeface="Wingdings" charset="2"/>
              <a:buChar char="§"/>
              <a:defRPr/>
            </a:pPr>
            <a:r>
              <a:rPr lang="en-US" sz="1733" dirty="0">
                <a:latin typeface="Arial"/>
              </a:rPr>
              <a:t>Superficial retinal hemorrhages</a:t>
            </a:r>
            <a:r>
              <a:rPr lang="en-US" sz="1733" baseline="30000" dirty="0">
                <a:latin typeface="Arial"/>
              </a:rPr>
              <a:t>1</a:t>
            </a:r>
            <a:endParaRPr lang="en-US" sz="1733" dirty="0">
              <a:latin typeface="Arial"/>
            </a:endParaRPr>
          </a:p>
          <a:p>
            <a:pPr marL="761950" lvl="1" indent="-253983" defTabSz="609357">
              <a:lnSpc>
                <a:spcPct val="90268"/>
              </a:lnSpc>
              <a:spcBef>
                <a:spcPts val="400"/>
              </a:spcBef>
              <a:spcAft>
                <a:spcPts val="400"/>
              </a:spcAft>
              <a:buFont typeface="Wingdings" charset="2"/>
              <a:buChar char="§"/>
              <a:defRPr/>
            </a:pPr>
            <a:r>
              <a:rPr lang="en-US" sz="1733" dirty="0">
                <a:latin typeface="Arial"/>
              </a:rPr>
              <a:t>Neovascularization</a:t>
            </a:r>
            <a:r>
              <a:rPr lang="en-US" sz="1733" baseline="30000" dirty="0">
                <a:latin typeface="Arial"/>
              </a:rPr>
              <a:t>1</a:t>
            </a:r>
          </a:p>
          <a:p>
            <a:pPr marL="761950" lvl="1" indent="-253983" defTabSz="609357">
              <a:lnSpc>
                <a:spcPct val="90268"/>
              </a:lnSpc>
              <a:spcBef>
                <a:spcPts val="400"/>
              </a:spcBef>
              <a:spcAft>
                <a:spcPts val="400"/>
              </a:spcAft>
              <a:buFont typeface="Wingdings" charset="2"/>
              <a:buChar char="§"/>
              <a:defRPr/>
            </a:pPr>
            <a:r>
              <a:rPr lang="en-US" sz="1733" dirty="0">
                <a:latin typeface="Arial"/>
              </a:rPr>
              <a:t>Peripheral retinal abnormalities (holes, tears, lattice)</a:t>
            </a:r>
            <a:r>
              <a:rPr lang="en-US" sz="1733" baseline="30000" dirty="0">
                <a:latin typeface="Arial"/>
              </a:rPr>
              <a:t> 1</a:t>
            </a:r>
            <a:endParaRPr lang="en-US" sz="1733" dirty="0">
              <a:latin typeface="Arial"/>
            </a:endParaRPr>
          </a:p>
          <a:p>
            <a:pPr marL="761950" lvl="1" indent="-253983" defTabSz="609357">
              <a:lnSpc>
                <a:spcPct val="90268"/>
              </a:lnSpc>
              <a:spcBef>
                <a:spcPts val="400"/>
              </a:spcBef>
              <a:spcAft>
                <a:spcPts val="400"/>
              </a:spcAft>
              <a:buFont typeface="Wingdings" charset="2"/>
              <a:buChar char="§"/>
              <a:defRPr/>
            </a:pPr>
            <a:r>
              <a:rPr lang="en-US" sz="1733" dirty="0">
                <a:latin typeface="Arial"/>
              </a:rPr>
              <a:t>Ghost vessels or ischemia</a:t>
            </a:r>
            <a:r>
              <a:rPr lang="en-US" sz="1733" baseline="30000" dirty="0">
                <a:latin typeface="Arial"/>
              </a:rPr>
              <a:t>1</a:t>
            </a:r>
            <a:endParaRPr lang="en-US" sz="1733" dirty="0">
              <a:latin typeface="Arial"/>
            </a:endParaRPr>
          </a:p>
          <a:p>
            <a:pPr marL="761950" lvl="1" indent="-253983" defTabSz="609357">
              <a:lnSpc>
                <a:spcPct val="90268"/>
              </a:lnSpc>
              <a:spcBef>
                <a:spcPts val="400"/>
              </a:spcBef>
              <a:spcAft>
                <a:spcPts val="400"/>
              </a:spcAft>
              <a:buFont typeface="Wingdings" charset="2"/>
              <a:buChar char="§"/>
              <a:defRPr/>
            </a:pPr>
            <a:r>
              <a:rPr lang="en-US" sz="1733" dirty="0">
                <a:latin typeface="Arial"/>
              </a:rPr>
              <a:t>Enhanced contrast between the retinopexy</a:t>
            </a:r>
            <a:r>
              <a:rPr lang="en-US" sz="1733" baseline="30000" dirty="0">
                <a:latin typeface="Arial"/>
              </a:rPr>
              <a:t>1</a:t>
            </a:r>
            <a:endParaRPr lang="en-US" sz="1733" dirty="0">
              <a:latin typeface="Arial"/>
            </a:endParaRPr>
          </a:p>
          <a:p>
            <a:pPr marL="761950" lvl="1" indent="-253983" defTabSz="609357">
              <a:lnSpc>
                <a:spcPct val="90268"/>
              </a:lnSpc>
              <a:spcBef>
                <a:spcPts val="400"/>
              </a:spcBef>
              <a:spcAft>
                <a:spcPts val="400"/>
              </a:spcAft>
              <a:buFont typeface="Wingdings" charset="2"/>
              <a:buChar char="§"/>
              <a:defRPr/>
            </a:pPr>
            <a:r>
              <a:rPr lang="en-US" sz="1733" dirty="0">
                <a:latin typeface="Arial"/>
              </a:rPr>
              <a:t>Retinoschisis</a:t>
            </a:r>
            <a:r>
              <a:rPr lang="en-US" sz="1733" baseline="30000" dirty="0">
                <a:latin typeface="Arial"/>
              </a:rPr>
              <a:t>12</a:t>
            </a:r>
            <a:endParaRPr lang="en-US" sz="1733" dirty="0">
              <a:latin typeface="Arial"/>
            </a:endParaRPr>
          </a:p>
        </p:txBody>
      </p:sp>
      <p:sp>
        <p:nvSpPr>
          <p:cNvPr id="5" name="Text Placeholder 4">
            <a:extLst>
              <a:ext uri="{FF2B5EF4-FFF2-40B4-BE49-F238E27FC236}">
                <a16:creationId xmlns:a16="http://schemas.microsoft.com/office/drawing/2014/main" id="{8C0101D8-8A6E-6222-002F-E73DCDB94576}"/>
              </a:ext>
            </a:extLst>
          </p:cNvPr>
          <p:cNvSpPr>
            <a:spLocks noGrp="1"/>
          </p:cNvSpPr>
          <p:nvPr>
            <p:ph type="body" sz="quarter" idx="4294967295"/>
          </p:nvPr>
        </p:nvSpPr>
        <p:spPr>
          <a:xfrm>
            <a:off x="2001693" y="6468197"/>
            <a:ext cx="8772525" cy="330200"/>
          </a:xfrm>
        </p:spPr>
        <p:txBody>
          <a:bodyPr>
            <a:normAutofit fontScale="92500" lnSpcReduction="10000"/>
          </a:bodyPr>
          <a:lstStyle/>
          <a:p>
            <a:pPr marL="0" indent="0">
              <a:buNone/>
            </a:pPr>
            <a:r>
              <a:rPr lang="en-US" sz="933" dirty="0"/>
              <a:t>References:  1. Stanga. 2023 2. </a:t>
            </a:r>
            <a:r>
              <a:rPr lang="en-US" sz="933" dirty="0" err="1"/>
              <a:t>Kernt</a:t>
            </a:r>
            <a:r>
              <a:rPr lang="en-US" sz="933" dirty="0"/>
              <a:t>. 2011 3, </a:t>
            </a:r>
            <a:r>
              <a:rPr lang="en-US" sz="933" dirty="0" err="1"/>
              <a:t>Kernt</a:t>
            </a:r>
            <a:r>
              <a:rPr lang="en-US" sz="933" dirty="0"/>
              <a:t>. 2012 4. Silva. 2012 5. Silva. 2013 6. Rasmussen, 2015 7.Silva, 2017 8, Aiello, 2018 9. Gordon-</a:t>
            </a:r>
            <a:r>
              <a:rPr lang="en-US" sz="933" dirty="0" err="1"/>
              <a:t>Shaag</a:t>
            </a:r>
            <a:r>
              <a:rPr lang="en-US" sz="933" dirty="0"/>
              <a:t>, 2014 10. </a:t>
            </a:r>
            <a:r>
              <a:rPr lang="en-US" sz="933" dirty="0" err="1"/>
              <a:t>Nagiel</a:t>
            </a:r>
            <a:r>
              <a:rPr lang="en-US" sz="933" dirty="0"/>
              <a:t>. 2016 1.. Kumar, 2021 12. OT, 2023</a:t>
            </a:r>
          </a:p>
        </p:txBody>
      </p:sp>
      <p:pic>
        <p:nvPicPr>
          <p:cNvPr id="6" name="Picture 5">
            <a:extLst>
              <a:ext uri="{FF2B5EF4-FFF2-40B4-BE49-F238E27FC236}">
                <a16:creationId xmlns:a16="http://schemas.microsoft.com/office/drawing/2014/main" id="{F955EDE2-F694-75CE-576F-B04769E4DCEA}"/>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0303003" y="456550"/>
            <a:ext cx="1698728" cy="2400620"/>
          </a:xfrm>
          <a:prstGeom prst="rect">
            <a:avLst/>
          </a:prstGeom>
          <a:ln>
            <a:noFill/>
          </a:ln>
          <a:effectLst>
            <a:outerShdw blurRad="292100" dist="139700" dir="2700000" algn="tl" rotWithShape="0">
              <a:srgbClr val="333333">
                <a:alpha val="65000"/>
              </a:srgbClr>
            </a:outerShdw>
          </a:effectLst>
        </p:spPr>
      </p:pic>
      <p:pic>
        <p:nvPicPr>
          <p:cNvPr id="7" name="Picture 6" descr="An orange object with a black background&#10;&#10;Description automatically generated">
            <a:extLst>
              <a:ext uri="{FF2B5EF4-FFF2-40B4-BE49-F238E27FC236}">
                <a16:creationId xmlns:a16="http://schemas.microsoft.com/office/drawing/2014/main" id="{78F105DE-BF4D-8900-9EB4-C208EED31CC7}"/>
              </a:ext>
            </a:extLst>
          </p:cNvPr>
          <p:cNvPicPr>
            <a:picLocks noChangeAspect="1"/>
          </p:cNvPicPr>
          <p:nvPr/>
        </p:nvPicPr>
        <p:blipFill rotWithShape="1">
          <a:blip r:embed="rId3" cstate="screen">
            <a:extLst>
              <a:ext uri="{BEBA8EAE-BF5A-486C-A8C5-ECC9F3942E4B}">
                <a14:imgProps xmlns:a14="http://schemas.microsoft.com/office/drawing/2010/main">
                  <a14:imgLayer r:embed="rId4">
                    <a14:imgEffect>
                      <a14:brightnessContrast bright="20000"/>
                    </a14:imgEffect>
                  </a14:imgLayer>
                </a14:imgProps>
              </a:ext>
              <a:ext uri="{28A0092B-C50C-407E-A947-70E740481C1C}">
                <a14:useLocalDpi xmlns:a14="http://schemas.microsoft.com/office/drawing/2010/main"/>
              </a:ext>
            </a:extLst>
          </a:blip>
          <a:srcRect/>
          <a:stretch/>
        </p:blipFill>
        <p:spPr>
          <a:xfrm>
            <a:off x="7461403" y="4545587"/>
            <a:ext cx="2362515" cy="1625884"/>
          </a:xfrm>
          <a:prstGeom prst="rect">
            <a:avLst/>
          </a:prstGeom>
        </p:spPr>
      </p:pic>
      <p:pic>
        <p:nvPicPr>
          <p:cNvPr id="8" name="Picture 7" descr="A close up of a yellow and green object&#10;&#10;Description automatically generated">
            <a:extLst>
              <a:ext uri="{FF2B5EF4-FFF2-40B4-BE49-F238E27FC236}">
                <a16:creationId xmlns:a16="http://schemas.microsoft.com/office/drawing/2014/main" id="{7FBDE0EA-EF66-C6AD-C014-0FACB0EE379B}"/>
              </a:ext>
            </a:extLst>
          </p:cNvPr>
          <p:cNvPicPr>
            <a:picLocks noChangeAspect="1"/>
          </p:cNvPicPr>
          <p:nvPr/>
        </p:nvPicPr>
        <p:blipFill rotWithShape="1">
          <a:blip r:embed="rId5" cstate="screen">
            <a:extLst>
              <a:ext uri="{BEBA8EAE-BF5A-486C-A8C5-ECC9F3942E4B}">
                <a14:imgProps xmlns:a14="http://schemas.microsoft.com/office/drawing/2010/main">
                  <a14:imgLayer r:embed="rId6">
                    <a14:imgEffect>
                      <a14:brightnessContrast bright="20000"/>
                    </a14:imgEffect>
                  </a14:imgLayer>
                </a14:imgProps>
              </a:ext>
              <a:ext uri="{28A0092B-C50C-407E-A947-70E740481C1C}">
                <a14:useLocalDpi xmlns:a14="http://schemas.microsoft.com/office/drawing/2010/main"/>
              </a:ext>
            </a:extLst>
          </a:blip>
          <a:srcRect/>
          <a:stretch/>
        </p:blipFill>
        <p:spPr>
          <a:xfrm>
            <a:off x="2306901" y="4524585"/>
            <a:ext cx="2362513" cy="1646887"/>
          </a:xfrm>
          <a:prstGeom prst="rect">
            <a:avLst/>
          </a:prstGeom>
        </p:spPr>
      </p:pic>
    </p:spTree>
    <p:extLst>
      <p:ext uri="{BB962C8B-B14F-4D97-AF65-F5344CB8AC3E}">
        <p14:creationId xmlns:p14="http://schemas.microsoft.com/office/powerpoint/2010/main" val="4008605961"/>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212B5E9-CE99-1E26-323B-EC4A9A960E63}"/>
              </a:ext>
            </a:extLst>
          </p:cNvPr>
          <p:cNvSpPr>
            <a:spLocks noGrp="1"/>
          </p:cNvSpPr>
          <p:nvPr>
            <p:ph idx="4294967295"/>
          </p:nvPr>
        </p:nvSpPr>
        <p:spPr>
          <a:xfrm>
            <a:off x="604982" y="1307091"/>
            <a:ext cx="6710363" cy="3848100"/>
          </a:xfrm>
        </p:spPr>
        <p:txBody>
          <a:bodyPr/>
          <a:lstStyle/>
          <a:p>
            <a:r>
              <a:rPr lang="en-US" sz="2133" dirty="0"/>
              <a:t>Optos RGB vs Topcon color montage (dilated) vs Heidelberg Multicolor 55-degree steered images </a:t>
            </a:r>
          </a:p>
          <a:p>
            <a:r>
              <a:rPr lang="en-US" sz="2133" dirty="0"/>
              <a:t>80 eyes </a:t>
            </a:r>
          </a:p>
          <a:p>
            <a:r>
              <a:rPr lang="en-US" sz="2133" dirty="0"/>
              <a:t>116 retinal and choroidal pathologies</a:t>
            </a:r>
          </a:p>
          <a:p>
            <a:r>
              <a:rPr lang="en-US" sz="2133" dirty="0"/>
              <a:t>59 optic nerve pathologies</a:t>
            </a:r>
          </a:p>
          <a:p>
            <a:r>
              <a:rPr lang="en-US" sz="2133" dirty="0"/>
              <a:t>Optos RGB was significantly superior in diagnostic information compared to gold standard Topcon</a:t>
            </a:r>
          </a:p>
          <a:p>
            <a:r>
              <a:rPr lang="en-US" sz="2133" dirty="0"/>
              <a:t>Optos RGB was superior to Heidelberg Multicolor </a:t>
            </a:r>
          </a:p>
          <a:p>
            <a:r>
              <a:rPr lang="en-US" sz="2133" dirty="0"/>
              <a:t>Optos RG superior to Optos RGB in pigmented choroidal lesions</a:t>
            </a:r>
          </a:p>
          <a:p>
            <a:endParaRPr lang="en-US" sz="2133" dirty="0"/>
          </a:p>
        </p:txBody>
      </p:sp>
      <p:sp>
        <p:nvSpPr>
          <p:cNvPr id="3" name="Title 2">
            <a:extLst>
              <a:ext uri="{FF2B5EF4-FFF2-40B4-BE49-F238E27FC236}">
                <a16:creationId xmlns:a16="http://schemas.microsoft.com/office/drawing/2014/main" id="{79215802-773B-5E9F-8C3A-6EA7E328519E}"/>
              </a:ext>
            </a:extLst>
          </p:cNvPr>
          <p:cNvSpPr>
            <a:spLocks noGrp="1"/>
          </p:cNvSpPr>
          <p:nvPr>
            <p:ph type="ctrTitle" idx="4294967295"/>
          </p:nvPr>
        </p:nvSpPr>
        <p:spPr>
          <a:xfrm>
            <a:off x="835891" y="248228"/>
            <a:ext cx="8232775" cy="828675"/>
          </a:xfrm>
        </p:spPr>
        <p:txBody>
          <a:bodyPr/>
          <a:lstStyle/>
          <a:p>
            <a:r>
              <a:rPr lang="en-US" dirty="0"/>
              <a:t>optomap RG vs RGB</a:t>
            </a:r>
          </a:p>
        </p:txBody>
      </p:sp>
      <p:pic>
        <p:nvPicPr>
          <p:cNvPr id="6" name="Picture 5">
            <a:extLst>
              <a:ext uri="{FF2B5EF4-FFF2-40B4-BE49-F238E27FC236}">
                <a16:creationId xmlns:a16="http://schemas.microsoft.com/office/drawing/2014/main" id="{A5C0CB22-99FD-C624-A36D-5D9DC9EBA561}"/>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9161353" y="604299"/>
            <a:ext cx="2557179" cy="5114357"/>
          </a:xfrm>
          <a:prstGeom prst="rect">
            <a:avLst/>
          </a:prstGeom>
          <a:ln>
            <a:noFill/>
          </a:ln>
          <a:effectLst>
            <a:outerShdw blurRad="292100" dist="139700" dir="2700000" algn="tl" rotWithShape="0">
              <a:srgbClr val="333333">
                <a:alpha val="65000"/>
              </a:srgbClr>
            </a:outerShdw>
          </a:effectLst>
        </p:spPr>
      </p:pic>
      <p:sp>
        <p:nvSpPr>
          <p:cNvPr id="4" name="Text Placeholder 4">
            <a:extLst>
              <a:ext uri="{FF2B5EF4-FFF2-40B4-BE49-F238E27FC236}">
                <a16:creationId xmlns:a16="http://schemas.microsoft.com/office/drawing/2014/main" id="{6372A690-309A-5329-1946-99FF7D66CF1A}"/>
              </a:ext>
            </a:extLst>
          </p:cNvPr>
          <p:cNvSpPr txBox="1">
            <a:spLocks/>
          </p:cNvSpPr>
          <p:nvPr/>
        </p:nvSpPr>
        <p:spPr>
          <a:xfrm>
            <a:off x="2001693" y="6468197"/>
            <a:ext cx="8772525" cy="330200"/>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933" dirty="0"/>
              <a:t>References:  Nagel. Comparison of a novel ultra-wide field three color scanning laser (Optos Red-Green-Blue) to other retinal imaging modalities in imaging of choroidal or retinal lesions. ARVO. 2024</a:t>
            </a:r>
          </a:p>
        </p:txBody>
      </p:sp>
    </p:spTree>
    <p:extLst>
      <p:ext uri="{BB962C8B-B14F-4D97-AF65-F5344CB8AC3E}">
        <p14:creationId xmlns:p14="http://schemas.microsoft.com/office/powerpoint/2010/main" val="2463948804"/>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 name="Picture 3" descr="A pair of orange and green circles&#10;&#10;Description automatically generated">
            <a:extLst>
              <a:ext uri="{FF2B5EF4-FFF2-40B4-BE49-F238E27FC236}">
                <a16:creationId xmlns:a16="http://schemas.microsoft.com/office/drawing/2014/main" id="{94BC7EDA-B246-5A7C-8EE7-DC9C99CA6FCC}"/>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6239145" y="1054653"/>
            <a:ext cx="5251480" cy="4848487"/>
          </a:xfrm>
          <a:prstGeom prst="rect">
            <a:avLst/>
          </a:prstGeom>
        </p:spPr>
      </p:pic>
      <p:pic>
        <p:nvPicPr>
          <p:cNvPr id="5" name="Picture 4" descr="A pair of orange and green circles&#10;&#10;Description automatically generated">
            <a:extLst>
              <a:ext uri="{FF2B5EF4-FFF2-40B4-BE49-F238E27FC236}">
                <a16:creationId xmlns:a16="http://schemas.microsoft.com/office/drawing/2014/main" id="{F1FE20EF-B27B-2540-BA91-EA979C555703}"/>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237376" y="1054652"/>
            <a:ext cx="5587409" cy="4838491"/>
          </a:xfrm>
          <a:prstGeom prst="rect">
            <a:avLst/>
          </a:prstGeom>
        </p:spPr>
      </p:pic>
      <p:sp>
        <p:nvSpPr>
          <p:cNvPr id="6" name="TextBox 5">
            <a:extLst>
              <a:ext uri="{FF2B5EF4-FFF2-40B4-BE49-F238E27FC236}">
                <a16:creationId xmlns:a16="http://schemas.microsoft.com/office/drawing/2014/main" id="{0041BABD-74D2-82BD-2FC2-C63CB96240E9}"/>
              </a:ext>
            </a:extLst>
          </p:cNvPr>
          <p:cNvSpPr txBox="1"/>
          <p:nvPr/>
        </p:nvSpPr>
        <p:spPr>
          <a:xfrm>
            <a:off x="4448181" y="6089176"/>
            <a:ext cx="6096000" cy="420564"/>
          </a:xfrm>
          <a:prstGeom prst="rect">
            <a:avLst/>
          </a:prstGeom>
          <a:noFill/>
        </p:spPr>
        <p:txBody>
          <a:bodyPr wrap="square">
            <a:spAutoFit/>
          </a:bodyPr>
          <a:lstStyle/>
          <a:p>
            <a:r>
              <a:rPr lang="en-US" sz="2133" dirty="0">
                <a:latin typeface="+mj-lt"/>
              </a:rPr>
              <a:t>97% of the retina</a:t>
            </a:r>
          </a:p>
        </p:txBody>
      </p:sp>
      <p:sp>
        <p:nvSpPr>
          <p:cNvPr id="2" name="TextBox 1">
            <a:extLst>
              <a:ext uri="{FF2B5EF4-FFF2-40B4-BE49-F238E27FC236}">
                <a16:creationId xmlns:a16="http://schemas.microsoft.com/office/drawing/2014/main" id="{6D5C81D7-2606-9D20-6BEA-C8455EA22A96}"/>
              </a:ext>
            </a:extLst>
          </p:cNvPr>
          <p:cNvSpPr txBox="1"/>
          <p:nvPr/>
        </p:nvSpPr>
        <p:spPr>
          <a:xfrm>
            <a:off x="6239145" y="5564848"/>
            <a:ext cx="1906227" cy="297454"/>
          </a:xfrm>
          <a:prstGeom prst="rect">
            <a:avLst/>
          </a:prstGeom>
          <a:noFill/>
        </p:spPr>
        <p:txBody>
          <a:bodyPr wrap="none" rtlCol="0">
            <a:spAutoFit/>
          </a:bodyPr>
          <a:lstStyle/>
          <a:p>
            <a:r>
              <a:rPr lang="en-US" sz="1333" dirty="0">
                <a:solidFill>
                  <a:schemeClr val="bg1"/>
                </a:solidFill>
              </a:rPr>
              <a:t>optomap RGB montage</a:t>
            </a:r>
          </a:p>
        </p:txBody>
      </p:sp>
      <p:sp>
        <p:nvSpPr>
          <p:cNvPr id="3" name="TextBox 2">
            <a:extLst>
              <a:ext uri="{FF2B5EF4-FFF2-40B4-BE49-F238E27FC236}">
                <a16:creationId xmlns:a16="http://schemas.microsoft.com/office/drawing/2014/main" id="{4A7B0342-DFF6-C3EF-CEB9-7FFFC98A0D4C}"/>
              </a:ext>
            </a:extLst>
          </p:cNvPr>
          <p:cNvSpPr txBox="1"/>
          <p:nvPr/>
        </p:nvSpPr>
        <p:spPr>
          <a:xfrm>
            <a:off x="237375" y="5475054"/>
            <a:ext cx="1803635" cy="297454"/>
          </a:xfrm>
          <a:prstGeom prst="rect">
            <a:avLst/>
          </a:prstGeom>
          <a:noFill/>
        </p:spPr>
        <p:txBody>
          <a:bodyPr wrap="none" rtlCol="0">
            <a:spAutoFit/>
          </a:bodyPr>
          <a:lstStyle/>
          <a:p>
            <a:r>
              <a:rPr lang="en-US" sz="1333" dirty="0">
                <a:solidFill>
                  <a:schemeClr val="bg1"/>
                </a:solidFill>
              </a:rPr>
              <a:t>optomap RG montage</a:t>
            </a:r>
          </a:p>
        </p:txBody>
      </p:sp>
      <p:sp>
        <p:nvSpPr>
          <p:cNvPr id="7" name="TextBox 6">
            <a:extLst>
              <a:ext uri="{FF2B5EF4-FFF2-40B4-BE49-F238E27FC236}">
                <a16:creationId xmlns:a16="http://schemas.microsoft.com/office/drawing/2014/main" id="{F8683936-0EE6-414B-E61C-3590F3B93784}"/>
              </a:ext>
            </a:extLst>
          </p:cNvPr>
          <p:cNvSpPr txBox="1"/>
          <p:nvPr/>
        </p:nvSpPr>
        <p:spPr>
          <a:xfrm>
            <a:off x="860508" y="566580"/>
            <a:ext cx="6096000" cy="461665"/>
          </a:xfrm>
          <a:prstGeom prst="rect">
            <a:avLst/>
          </a:prstGeom>
          <a:noFill/>
        </p:spPr>
        <p:txBody>
          <a:bodyPr wrap="square">
            <a:spAutoFit/>
          </a:bodyPr>
          <a:lstStyle/>
          <a:p>
            <a:r>
              <a:rPr lang="en-US" sz="2400" dirty="0">
                <a:solidFill>
                  <a:schemeClr val="bg1"/>
                </a:solidFill>
                <a:latin typeface="+mj-lt"/>
              </a:rPr>
              <a:t>Retinal Detachment</a:t>
            </a:r>
          </a:p>
        </p:txBody>
      </p:sp>
    </p:spTree>
    <p:extLst>
      <p:ext uri="{BB962C8B-B14F-4D97-AF65-F5344CB8AC3E}">
        <p14:creationId xmlns:p14="http://schemas.microsoft.com/office/powerpoint/2010/main" val="940711270"/>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2" name="Picture 11" descr="A close up of an eye&#10;&#10;Description automatically generated">
            <a:extLst>
              <a:ext uri="{FF2B5EF4-FFF2-40B4-BE49-F238E27FC236}">
                <a16:creationId xmlns:a16="http://schemas.microsoft.com/office/drawing/2014/main" id="{ED4DC3CC-03E9-E53B-3CE3-88DB66D688E9}"/>
              </a:ext>
            </a:extLst>
          </p:cNvPr>
          <p:cNvPicPr>
            <a:picLocks noChangeAspect="1"/>
          </p:cNvPicPr>
          <p:nvPr/>
        </p:nvPicPr>
        <p:blipFill rotWithShape="1">
          <a:blip r:embed="rId3" cstate="screen">
            <a:extLst>
              <a:ext uri="{BEBA8EAE-BF5A-486C-A8C5-ECC9F3942E4B}">
                <a14:imgProps xmlns:a14="http://schemas.microsoft.com/office/drawing/2010/main">
                  <a14:imgLayer r:embed="rId4">
                    <a14:imgEffect>
                      <a14:brightnessContrast bright="10000" contrast="10000"/>
                    </a14:imgEffect>
                  </a14:imgLayer>
                </a14:imgProps>
              </a:ext>
              <a:ext uri="{28A0092B-C50C-407E-A947-70E740481C1C}">
                <a14:useLocalDpi xmlns:a14="http://schemas.microsoft.com/office/drawing/2010/main"/>
              </a:ext>
            </a:extLst>
          </a:blip>
          <a:srcRect/>
          <a:stretch/>
        </p:blipFill>
        <p:spPr>
          <a:xfrm>
            <a:off x="6190850" y="1116110"/>
            <a:ext cx="5254189" cy="4687237"/>
          </a:xfrm>
          <a:prstGeom prst="rect">
            <a:avLst/>
          </a:prstGeom>
        </p:spPr>
      </p:pic>
      <p:pic>
        <p:nvPicPr>
          <p:cNvPr id="13" name="Picture 12" descr="A close up of an eye&#10;&#10;Description automatically generated">
            <a:extLst>
              <a:ext uri="{FF2B5EF4-FFF2-40B4-BE49-F238E27FC236}">
                <a16:creationId xmlns:a16="http://schemas.microsoft.com/office/drawing/2014/main" id="{0E88CDBC-7CB4-1972-F7AB-B93A4B9F9A87}"/>
              </a:ext>
            </a:extLst>
          </p:cNvPr>
          <p:cNvPicPr>
            <a:picLocks noChangeAspect="1"/>
          </p:cNvPicPr>
          <p:nvPr/>
        </p:nvPicPr>
        <p:blipFill rotWithShape="1">
          <a:blip r:embed="rId5" cstate="screen">
            <a:extLst>
              <a:ext uri="{BEBA8EAE-BF5A-486C-A8C5-ECC9F3942E4B}">
                <a14:imgProps xmlns:a14="http://schemas.microsoft.com/office/drawing/2010/main">
                  <a14:imgLayer r:embed="rId6">
                    <a14:imgEffect>
                      <a14:brightnessContrast bright="10000" contrast="10000"/>
                    </a14:imgEffect>
                  </a14:imgLayer>
                </a14:imgProps>
              </a:ext>
              <a:ext uri="{28A0092B-C50C-407E-A947-70E740481C1C}">
                <a14:useLocalDpi xmlns:a14="http://schemas.microsoft.com/office/drawing/2010/main"/>
              </a:ext>
            </a:extLst>
          </a:blip>
          <a:srcRect/>
          <a:stretch/>
        </p:blipFill>
        <p:spPr>
          <a:xfrm>
            <a:off x="553281" y="1143079"/>
            <a:ext cx="5317599" cy="4687239"/>
          </a:xfrm>
          <a:prstGeom prst="rect">
            <a:avLst/>
          </a:prstGeom>
          <a:ln w="12700">
            <a:noFill/>
          </a:ln>
        </p:spPr>
      </p:pic>
      <p:sp>
        <p:nvSpPr>
          <p:cNvPr id="6" name="TextBox 5">
            <a:extLst>
              <a:ext uri="{FF2B5EF4-FFF2-40B4-BE49-F238E27FC236}">
                <a16:creationId xmlns:a16="http://schemas.microsoft.com/office/drawing/2014/main" id="{0041BABD-74D2-82BD-2FC2-C63CB96240E9}"/>
              </a:ext>
            </a:extLst>
          </p:cNvPr>
          <p:cNvSpPr txBox="1"/>
          <p:nvPr/>
        </p:nvSpPr>
        <p:spPr>
          <a:xfrm>
            <a:off x="657308" y="363379"/>
            <a:ext cx="6096000" cy="748988"/>
          </a:xfrm>
          <a:prstGeom prst="rect">
            <a:avLst/>
          </a:prstGeom>
          <a:noFill/>
        </p:spPr>
        <p:txBody>
          <a:bodyPr wrap="square">
            <a:spAutoFit/>
          </a:bodyPr>
          <a:lstStyle/>
          <a:p>
            <a:r>
              <a:rPr lang="en-US" sz="2400" dirty="0">
                <a:solidFill>
                  <a:schemeClr val="bg1"/>
                </a:solidFill>
                <a:latin typeface="+mj-lt"/>
              </a:rPr>
              <a:t>Retinal Detachment </a:t>
            </a:r>
          </a:p>
          <a:p>
            <a:r>
              <a:rPr lang="en-US" sz="1867" dirty="0">
                <a:solidFill>
                  <a:schemeClr val="bg1"/>
                </a:solidFill>
                <a:latin typeface="+mj-lt"/>
              </a:rPr>
              <a:t>(same case as previous slide)</a:t>
            </a:r>
          </a:p>
        </p:txBody>
      </p:sp>
      <p:sp>
        <p:nvSpPr>
          <p:cNvPr id="2" name="TextBox 1">
            <a:extLst>
              <a:ext uri="{FF2B5EF4-FFF2-40B4-BE49-F238E27FC236}">
                <a16:creationId xmlns:a16="http://schemas.microsoft.com/office/drawing/2014/main" id="{6D5C81D7-2606-9D20-6BEA-C8455EA22A96}"/>
              </a:ext>
            </a:extLst>
          </p:cNvPr>
          <p:cNvSpPr txBox="1"/>
          <p:nvPr/>
        </p:nvSpPr>
        <p:spPr>
          <a:xfrm>
            <a:off x="6224338" y="5476000"/>
            <a:ext cx="2099614" cy="297454"/>
          </a:xfrm>
          <a:prstGeom prst="rect">
            <a:avLst/>
          </a:prstGeom>
          <a:noFill/>
        </p:spPr>
        <p:txBody>
          <a:bodyPr wrap="none" rtlCol="0">
            <a:spAutoFit/>
          </a:bodyPr>
          <a:lstStyle/>
          <a:p>
            <a:r>
              <a:rPr lang="en-US" sz="1333" dirty="0">
                <a:solidFill>
                  <a:schemeClr val="bg1"/>
                </a:solidFill>
              </a:rPr>
              <a:t>optomap RGB zoomed view</a:t>
            </a:r>
          </a:p>
        </p:txBody>
      </p:sp>
      <p:sp>
        <p:nvSpPr>
          <p:cNvPr id="3" name="TextBox 2">
            <a:extLst>
              <a:ext uri="{FF2B5EF4-FFF2-40B4-BE49-F238E27FC236}">
                <a16:creationId xmlns:a16="http://schemas.microsoft.com/office/drawing/2014/main" id="{4A7B0342-DFF6-C3EF-CEB9-7FFFC98A0D4C}"/>
              </a:ext>
            </a:extLst>
          </p:cNvPr>
          <p:cNvSpPr txBox="1"/>
          <p:nvPr/>
        </p:nvSpPr>
        <p:spPr>
          <a:xfrm>
            <a:off x="553280" y="5502023"/>
            <a:ext cx="2006640" cy="297454"/>
          </a:xfrm>
          <a:prstGeom prst="rect">
            <a:avLst/>
          </a:prstGeom>
          <a:noFill/>
        </p:spPr>
        <p:txBody>
          <a:bodyPr wrap="none" rtlCol="0">
            <a:spAutoFit/>
          </a:bodyPr>
          <a:lstStyle/>
          <a:p>
            <a:r>
              <a:rPr lang="en-US" sz="1333" dirty="0">
                <a:solidFill>
                  <a:schemeClr val="bg1"/>
                </a:solidFill>
              </a:rPr>
              <a:t>optomap RG zoomed view</a:t>
            </a:r>
          </a:p>
        </p:txBody>
      </p:sp>
    </p:spTree>
    <p:extLst>
      <p:ext uri="{BB962C8B-B14F-4D97-AF65-F5344CB8AC3E}">
        <p14:creationId xmlns:p14="http://schemas.microsoft.com/office/powerpoint/2010/main" val="905896947"/>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5" name="Picture 14" descr="A close up of a round object&#10;&#10;Description automatically generated">
            <a:extLst>
              <a:ext uri="{FF2B5EF4-FFF2-40B4-BE49-F238E27FC236}">
                <a16:creationId xmlns:a16="http://schemas.microsoft.com/office/drawing/2014/main" id="{DD5146DF-1CF4-9053-0FA8-F63E5B52ECE4}"/>
              </a:ext>
            </a:extLst>
          </p:cNvPr>
          <p:cNvPicPr>
            <a:picLocks noChangeAspect="1"/>
          </p:cNvPicPr>
          <p:nvPr/>
        </p:nvPicPr>
        <p:blipFill rotWithShape="1">
          <a:blip r:embed="rId3" cstate="screen">
            <a:extLst>
              <a:ext uri="{BEBA8EAE-BF5A-486C-A8C5-ECC9F3942E4B}">
                <a14:imgProps xmlns:a14="http://schemas.microsoft.com/office/drawing/2010/main">
                  <a14:imgLayer r:embed="rId4">
                    <a14:imgEffect>
                      <a14:brightnessContrast bright="20000"/>
                    </a14:imgEffect>
                  </a14:imgLayer>
                </a14:imgProps>
              </a:ext>
              <a:ext uri="{28A0092B-C50C-407E-A947-70E740481C1C}">
                <a14:useLocalDpi xmlns:a14="http://schemas.microsoft.com/office/drawing/2010/main"/>
              </a:ext>
            </a:extLst>
          </a:blip>
          <a:srcRect/>
          <a:stretch/>
        </p:blipFill>
        <p:spPr>
          <a:xfrm>
            <a:off x="115601" y="894239"/>
            <a:ext cx="6049561" cy="5134963"/>
          </a:xfrm>
          <a:prstGeom prst="rect">
            <a:avLst/>
          </a:prstGeom>
        </p:spPr>
      </p:pic>
      <p:pic>
        <p:nvPicPr>
          <p:cNvPr id="16" name="Picture 15" descr="A close up of a round object&#10;&#10;Description automatically generated">
            <a:extLst>
              <a:ext uri="{FF2B5EF4-FFF2-40B4-BE49-F238E27FC236}">
                <a16:creationId xmlns:a16="http://schemas.microsoft.com/office/drawing/2014/main" id="{8DDD92D0-3298-979F-A501-AE4FAE446A94}"/>
              </a:ext>
            </a:extLst>
          </p:cNvPr>
          <p:cNvPicPr>
            <a:picLocks noChangeAspect="1"/>
          </p:cNvPicPr>
          <p:nvPr/>
        </p:nvPicPr>
        <p:blipFill rotWithShape="1">
          <a:blip r:embed="rId5" cstate="screen">
            <a:extLst>
              <a:ext uri="{BEBA8EAE-BF5A-486C-A8C5-ECC9F3942E4B}">
                <a14:imgProps xmlns:a14="http://schemas.microsoft.com/office/drawing/2010/main">
                  <a14:imgLayer r:embed="rId6">
                    <a14:imgEffect>
                      <a14:brightnessContrast bright="20000"/>
                    </a14:imgEffect>
                  </a14:imgLayer>
                </a14:imgProps>
              </a:ext>
              <a:ext uri="{28A0092B-C50C-407E-A947-70E740481C1C}">
                <a14:useLocalDpi xmlns:a14="http://schemas.microsoft.com/office/drawing/2010/main"/>
              </a:ext>
            </a:extLst>
          </a:blip>
          <a:srcRect/>
          <a:stretch/>
        </p:blipFill>
        <p:spPr>
          <a:xfrm>
            <a:off x="6165162" y="894239"/>
            <a:ext cx="5597404" cy="5119259"/>
          </a:xfrm>
          <a:prstGeom prst="rect">
            <a:avLst/>
          </a:prstGeom>
        </p:spPr>
      </p:pic>
      <p:sp>
        <p:nvSpPr>
          <p:cNvPr id="6" name="TextBox 5">
            <a:extLst>
              <a:ext uri="{FF2B5EF4-FFF2-40B4-BE49-F238E27FC236}">
                <a16:creationId xmlns:a16="http://schemas.microsoft.com/office/drawing/2014/main" id="{0041BABD-74D2-82BD-2FC2-C63CB96240E9}"/>
              </a:ext>
            </a:extLst>
          </p:cNvPr>
          <p:cNvSpPr txBox="1"/>
          <p:nvPr/>
        </p:nvSpPr>
        <p:spPr>
          <a:xfrm>
            <a:off x="657308" y="363380"/>
            <a:ext cx="6096000" cy="461665"/>
          </a:xfrm>
          <a:prstGeom prst="rect">
            <a:avLst/>
          </a:prstGeom>
          <a:noFill/>
        </p:spPr>
        <p:txBody>
          <a:bodyPr wrap="square">
            <a:spAutoFit/>
          </a:bodyPr>
          <a:lstStyle/>
          <a:p>
            <a:r>
              <a:rPr lang="en-US" sz="2400" dirty="0">
                <a:solidFill>
                  <a:schemeClr val="bg1"/>
                </a:solidFill>
                <a:latin typeface="+mj-lt"/>
              </a:rPr>
              <a:t>PDR with PRP</a:t>
            </a:r>
          </a:p>
        </p:txBody>
      </p:sp>
      <p:sp>
        <p:nvSpPr>
          <p:cNvPr id="2" name="TextBox 1">
            <a:extLst>
              <a:ext uri="{FF2B5EF4-FFF2-40B4-BE49-F238E27FC236}">
                <a16:creationId xmlns:a16="http://schemas.microsoft.com/office/drawing/2014/main" id="{6D5C81D7-2606-9D20-6BEA-C8455EA22A96}"/>
              </a:ext>
            </a:extLst>
          </p:cNvPr>
          <p:cNvSpPr txBox="1"/>
          <p:nvPr/>
        </p:nvSpPr>
        <p:spPr>
          <a:xfrm>
            <a:off x="6174977" y="5723620"/>
            <a:ext cx="1800942" cy="297454"/>
          </a:xfrm>
          <a:prstGeom prst="rect">
            <a:avLst/>
          </a:prstGeom>
          <a:noFill/>
        </p:spPr>
        <p:txBody>
          <a:bodyPr wrap="none" rtlCol="0">
            <a:spAutoFit/>
          </a:bodyPr>
          <a:lstStyle/>
          <a:p>
            <a:r>
              <a:rPr lang="en-US" sz="1333" dirty="0">
                <a:solidFill>
                  <a:schemeClr val="bg1"/>
                </a:solidFill>
              </a:rPr>
              <a:t>optomap RGB montage</a:t>
            </a:r>
          </a:p>
        </p:txBody>
      </p:sp>
      <p:sp>
        <p:nvSpPr>
          <p:cNvPr id="3" name="TextBox 2">
            <a:extLst>
              <a:ext uri="{FF2B5EF4-FFF2-40B4-BE49-F238E27FC236}">
                <a16:creationId xmlns:a16="http://schemas.microsoft.com/office/drawing/2014/main" id="{4A7B0342-DFF6-C3EF-CEB9-7FFFC98A0D4C}"/>
              </a:ext>
            </a:extLst>
          </p:cNvPr>
          <p:cNvSpPr txBox="1"/>
          <p:nvPr/>
        </p:nvSpPr>
        <p:spPr>
          <a:xfrm>
            <a:off x="173207" y="5633826"/>
            <a:ext cx="1707968" cy="297454"/>
          </a:xfrm>
          <a:prstGeom prst="rect">
            <a:avLst/>
          </a:prstGeom>
          <a:noFill/>
        </p:spPr>
        <p:txBody>
          <a:bodyPr wrap="none" rtlCol="0">
            <a:spAutoFit/>
          </a:bodyPr>
          <a:lstStyle/>
          <a:p>
            <a:r>
              <a:rPr lang="en-US" sz="1333" dirty="0">
                <a:solidFill>
                  <a:schemeClr val="bg1"/>
                </a:solidFill>
              </a:rPr>
              <a:t>optomap RG montage</a:t>
            </a:r>
          </a:p>
        </p:txBody>
      </p:sp>
      <p:sp>
        <p:nvSpPr>
          <p:cNvPr id="14" name="TextBox 13">
            <a:extLst>
              <a:ext uri="{FF2B5EF4-FFF2-40B4-BE49-F238E27FC236}">
                <a16:creationId xmlns:a16="http://schemas.microsoft.com/office/drawing/2014/main" id="{5DF36D4D-4A22-DDE9-8611-007539BB20AB}"/>
              </a:ext>
            </a:extLst>
          </p:cNvPr>
          <p:cNvSpPr txBox="1"/>
          <p:nvPr/>
        </p:nvSpPr>
        <p:spPr>
          <a:xfrm>
            <a:off x="4448181" y="6089176"/>
            <a:ext cx="6096000" cy="420564"/>
          </a:xfrm>
          <a:prstGeom prst="rect">
            <a:avLst/>
          </a:prstGeom>
          <a:noFill/>
        </p:spPr>
        <p:txBody>
          <a:bodyPr wrap="square">
            <a:spAutoFit/>
          </a:bodyPr>
          <a:lstStyle/>
          <a:p>
            <a:r>
              <a:rPr lang="en-US" sz="2133" dirty="0">
                <a:solidFill>
                  <a:schemeClr val="bg1"/>
                </a:solidFill>
                <a:latin typeface="+mj-lt"/>
              </a:rPr>
              <a:t>97% of the retina</a:t>
            </a:r>
          </a:p>
        </p:txBody>
      </p:sp>
    </p:spTree>
    <p:extLst>
      <p:ext uri="{BB962C8B-B14F-4D97-AF65-F5344CB8AC3E}">
        <p14:creationId xmlns:p14="http://schemas.microsoft.com/office/powerpoint/2010/main" val="725379776"/>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 name="Picture 3" descr="A close up of an orange object&#10;&#10;Description automatically generated">
            <a:extLst>
              <a:ext uri="{FF2B5EF4-FFF2-40B4-BE49-F238E27FC236}">
                <a16:creationId xmlns:a16="http://schemas.microsoft.com/office/drawing/2014/main" id="{DB77131A-C5C9-9CD2-DC3A-54E32A3C6619}"/>
              </a:ext>
            </a:extLst>
          </p:cNvPr>
          <p:cNvPicPr>
            <a:picLocks noChangeAspect="1"/>
          </p:cNvPicPr>
          <p:nvPr/>
        </p:nvPicPr>
        <p:blipFill rotWithShape="1">
          <a:blip r:embed="rId3" cstate="screen">
            <a:extLst>
              <a:ext uri="{BEBA8EAE-BF5A-486C-A8C5-ECC9F3942E4B}">
                <a14:imgProps xmlns:a14="http://schemas.microsoft.com/office/drawing/2010/main">
                  <a14:imgLayer r:embed="rId4">
                    <a14:imgEffect>
                      <a14:brightnessContrast bright="20000"/>
                    </a14:imgEffect>
                  </a14:imgLayer>
                </a14:imgProps>
              </a:ext>
              <a:ext uri="{28A0092B-C50C-407E-A947-70E740481C1C}">
                <a14:useLocalDpi xmlns:a14="http://schemas.microsoft.com/office/drawing/2010/main"/>
              </a:ext>
            </a:extLst>
          </a:blip>
          <a:srcRect/>
          <a:stretch/>
        </p:blipFill>
        <p:spPr>
          <a:xfrm>
            <a:off x="6251893" y="893083"/>
            <a:ext cx="5611467" cy="5097855"/>
          </a:xfrm>
          <a:prstGeom prst="rect">
            <a:avLst/>
          </a:prstGeom>
        </p:spPr>
      </p:pic>
      <p:pic>
        <p:nvPicPr>
          <p:cNvPr id="5" name="Picture 4" descr="A green and orange circle&#10;&#10;Description automatically generated">
            <a:extLst>
              <a:ext uri="{FF2B5EF4-FFF2-40B4-BE49-F238E27FC236}">
                <a16:creationId xmlns:a16="http://schemas.microsoft.com/office/drawing/2014/main" id="{12D3BD27-E2B5-74BA-973F-5A4151D84542}"/>
              </a:ext>
            </a:extLst>
          </p:cNvPr>
          <p:cNvPicPr>
            <a:picLocks noChangeAspect="1"/>
          </p:cNvPicPr>
          <p:nvPr/>
        </p:nvPicPr>
        <p:blipFill rotWithShape="1">
          <a:blip r:embed="rId5" cstate="screen">
            <a:extLst>
              <a:ext uri="{BEBA8EAE-BF5A-486C-A8C5-ECC9F3942E4B}">
                <a14:imgProps xmlns:a14="http://schemas.microsoft.com/office/drawing/2010/main">
                  <a14:imgLayer r:embed="rId6">
                    <a14:imgEffect>
                      <a14:brightnessContrast bright="20000"/>
                    </a14:imgEffect>
                  </a14:imgLayer>
                </a14:imgProps>
              </a:ext>
              <a:ext uri="{28A0092B-C50C-407E-A947-70E740481C1C}">
                <a14:useLocalDpi xmlns:a14="http://schemas.microsoft.com/office/drawing/2010/main"/>
              </a:ext>
            </a:extLst>
          </a:blip>
          <a:srcRect/>
          <a:stretch/>
        </p:blipFill>
        <p:spPr>
          <a:xfrm>
            <a:off x="366474" y="893084"/>
            <a:ext cx="5885420" cy="5094029"/>
          </a:xfrm>
          <a:prstGeom prst="rect">
            <a:avLst/>
          </a:prstGeom>
        </p:spPr>
      </p:pic>
      <p:sp>
        <p:nvSpPr>
          <p:cNvPr id="6" name="TextBox 5">
            <a:extLst>
              <a:ext uri="{FF2B5EF4-FFF2-40B4-BE49-F238E27FC236}">
                <a16:creationId xmlns:a16="http://schemas.microsoft.com/office/drawing/2014/main" id="{0041BABD-74D2-82BD-2FC2-C63CB96240E9}"/>
              </a:ext>
            </a:extLst>
          </p:cNvPr>
          <p:cNvSpPr txBox="1"/>
          <p:nvPr/>
        </p:nvSpPr>
        <p:spPr>
          <a:xfrm>
            <a:off x="657308" y="363380"/>
            <a:ext cx="6096000" cy="461665"/>
          </a:xfrm>
          <a:prstGeom prst="rect">
            <a:avLst/>
          </a:prstGeom>
          <a:noFill/>
        </p:spPr>
        <p:txBody>
          <a:bodyPr wrap="square">
            <a:spAutoFit/>
          </a:bodyPr>
          <a:lstStyle/>
          <a:p>
            <a:r>
              <a:rPr lang="en-US" sz="2400" dirty="0">
                <a:solidFill>
                  <a:schemeClr val="bg1"/>
                </a:solidFill>
                <a:latin typeface="+mj-lt"/>
              </a:rPr>
              <a:t>Atrophic Changes</a:t>
            </a:r>
          </a:p>
        </p:txBody>
      </p:sp>
      <p:sp>
        <p:nvSpPr>
          <p:cNvPr id="2" name="TextBox 1">
            <a:extLst>
              <a:ext uri="{FF2B5EF4-FFF2-40B4-BE49-F238E27FC236}">
                <a16:creationId xmlns:a16="http://schemas.microsoft.com/office/drawing/2014/main" id="{6D5C81D7-2606-9D20-6BEA-C8455EA22A96}"/>
              </a:ext>
            </a:extLst>
          </p:cNvPr>
          <p:cNvSpPr txBox="1"/>
          <p:nvPr/>
        </p:nvSpPr>
        <p:spPr>
          <a:xfrm>
            <a:off x="6174977" y="5723620"/>
            <a:ext cx="1800942" cy="297454"/>
          </a:xfrm>
          <a:prstGeom prst="rect">
            <a:avLst/>
          </a:prstGeom>
          <a:noFill/>
        </p:spPr>
        <p:txBody>
          <a:bodyPr wrap="none" rtlCol="0">
            <a:spAutoFit/>
          </a:bodyPr>
          <a:lstStyle/>
          <a:p>
            <a:r>
              <a:rPr lang="en-US" sz="1333" dirty="0">
                <a:solidFill>
                  <a:schemeClr val="bg1"/>
                </a:solidFill>
              </a:rPr>
              <a:t>optomap RGB montage</a:t>
            </a:r>
          </a:p>
        </p:txBody>
      </p:sp>
      <p:sp>
        <p:nvSpPr>
          <p:cNvPr id="3" name="TextBox 2">
            <a:extLst>
              <a:ext uri="{FF2B5EF4-FFF2-40B4-BE49-F238E27FC236}">
                <a16:creationId xmlns:a16="http://schemas.microsoft.com/office/drawing/2014/main" id="{4A7B0342-DFF6-C3EF-CEB9-7FFFC98A0D4C}"/>
              </a:ext>
            </a:extLst>
          </p:cNvPr>
          <p:cNvSpPr txBox="1"/>
          <p:nvPr/>
        </p:nvSpPr>
        <p:spPr>
          <a:xfrm>
            <a:off x="173207" y="5633826"/>
            <a:ext cx="1707968" cy="297454"/>
          </a:xfrm>
          <a:prstGeom prst="rect">
            <a:avLst/>
          </a:prstGeom>
          <a:noFill/>
        </p:spPr>
        <p:txBody>
          <a:bodyPr wrap="none" rtlCol="0">
            <a:spAutoFit/>
          </a:bodyPr>
          <a:lstStyle/>
          <a:p>
            <a:r>
              <a:rPr lang="en-US" sz="1333" dirty="0">
                <a:solidFill>
                  <a:schemeClr val="bg1"/>
                </a:solidFill>
              </a:rPr>
              <a:t>optomap RG montage</a:t>
            </a:r>
          </a:p>
        </p:txBody>
      </p:sp>
      <p:sp>
        <p:nvSpPr>
          <p:cNvPr id="14" name="TextBox 13">
            <a:extLst>
              <a:ext uri="{FF2B5EF4-FFF2-40B4-BE49-F238E27FC236}">
                <a16:creationId xmlns:a16="http://schemas.microsoft.com/office/drawing/2014/main" id="{5DF36D4D-4A22-DDE9-8611-007539BB20AB}"/>
              </a:ext>
            </a:extLst>
          </p:cNvPr>
          <p:cNvSpPr txBox="1"/>
          <p:nvPr/>
        </p:nvSpPr>
        <p:spPr>
          <a:xfrm>
            <a:off x="4448181" y="6089176"/>
            <a:ext cx="6096000" cy="420564"/>
          </a:xfrm>
          <a:prstGeom prst="rect">
            <a:avLst/>
          </a:prstGeom>
          <a:noFill/>
        </p:spPr>
        <p:txBody>
          <a:bodyPr wrap="square">
            <a:spAutoFit/>
          </a:bodyPr>
          <a:lstStyle/>
          <a:p>
            <a:r>
              <a:rPr lang="en-US" sz="2133" dirty="0">
                <a:solidFill>
                  <a:schemeClr val="bg1"/>
                </a:solidFill>
                <a:latin typeface="+mj-lt"/>
              </a:rPr>
              <a:t>97% of the retina</a:t>
            </a:r>
          </a:p>
        </p:txBody>
      </p:sp>
    </p:spTree>
    <p:extLst>
      <p:ext uri="{BB962C8B-B14F-4D97-AF65-F5344CB8AC3E}">
        <p14:creationId xmlns:p14="http://schemas.microsoft.com/office/powerpoint/2010/main" val="4232216983"/>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9" name="Picture 8" descr="A comparison of a color image&#10;&#10;Description automatically generated with medium confidence">
            <a:extLst>
              <a:ext uri="{FF2B5EF4-FFF2-40B4-BE49-F238E27FC236}">
                <a16:creationId xmlns:a16="http://schemas.microsoft.com/office/drawing/2014/main" id="{2FB28542-8A9D-DE66-966A-E7D2C2B32E54}"/>
              </a:ext>
            </a:extLst>
          </p:cNvPr>
          <p:cNvPicPr>
            <a:picLocks noChangeAspect="1"/>
          </p:cNvPicPr>
          <p:nvPr/>
        </p:nvPicPr>
        <p:blipFill rotWithShape="1">
          <a:blip r:embed="rId3" cstate="screen">
            <a:extLst>
              <a:ext uri="{BEBA8EAE-BF5A-486C-A8C5-ECC9F3942E4B}">
                <a14:imgProps xmlns:a14="http://schemas.microsoft.com/office/drawing/2010/main">
                  <a14:imgLayer r:embed="rId4">
                    <a14:imgEffect>
                      <a14:brightnessContrast bright="20000" contrast="10000"/>
                    </a14:imgEffect>
                  </a14:imgLayer>
                </a14:imgProps>
              </a:ext>
              <a:ext uri="{28A0092B-C50C-407E-A947-70E740481C1C}">
                <a14:useLocalDpi xmlns:a14="http://schemas.microsoft.com/office/drawing/2010/main"/>
              </a:ext>
            </a:extLst>
          </a:blip>
          <a:srcRect/>
          <a:stretch/>
        </p:blipFill>
        <p:spPr>
          <a:xfrm>
            <a:off x="6039917" y="2121889"/>
            <a:ext cx="5746143" cy="2893024"/>
          </a:xfrm>
          <a:prstGeom prst="rect">
            <a:avLst/>
          </a:prstGeom>
        </p:spPr>
      </p:pic>
      <p:sp>
        <p:nvSpPr>
          <p:cNvPr id="2" name="TextBox 1">
            <a:extLst>
              <a:ext uri="{FF2B5EF4-FFF2-40B4-BE49-F238E27FC236}">
                <a16:creationId xmlns:a16="http://schemas.microsoft.com/office/drawing/2014/main" id="{6D5C81D7-2606-9D20-6BEA-C8455EA22A96}"/>
              </a:ext>
            </a:extLst>
          </p:cNvPr>
          <p:cNvSpPr txBox="1"/>
          <p:nvPr/>
        </p:nvSpPr>
        <p:spPr>
          <a:xfrm>
            <a:off x="6039917" y="4717459"/>
            <a:ext cx="2006640" cy="297454"/>
          </a:xfrm>
          <a:prstGeom prst="rect">
            <a:avLst/>
          </a:prstGeom>
          <a:noFill/>
        </p:spPr>
        <p:txBody>
          <a:bodyPr wrap="none" rtlCol="0">
            <a:spAutoFit/>
          </a:bodyPr>
          <a:lstStyle/>
          <a:p>
            <a:r>
              <a:rPr lang="en-US" sz="1333" dirty="0">
                <a:solidFill>
                  <a:schemeClr val="bg1"/>
                </a:solidFill>
              </a:rPr>
              <a:t>optomap RG zoomed view</a:t>
            </a:r>
          </a:p>
        </p:txBody>
      </p:sp>
      <p:pic>
        <p:nvPicPr>
          <p:cNvPr id="8" name="Picture 7" descr="A comparison of a color image&#10;&#10;Description automatically generated with medium confidence">
            <a:extLst>
              <a:ext uri="{FF2B5EF4-FFF2-40B4-BE49-F238E27FC236}">
                <a16:creationId xmlns:a16="http://schemas.microsoft.com/office/drawing/2014/main" id="{5DCFE125-F00E-846A-7141-5C102B200E0A}"/>
              </a:ext>
            </a:extLst>
          </p:cNvPr>
          <p:cNvPicPr>
            <a:picLocks noChangeAspect="1"/>
          </p:cNvPicPr>
          <p:nvPr/>
        </p:nvPicPr>
        <p:blipFill rotWithShape="1">
          <a:blip r:embed="rId5" cstate="screen">
            <a:extLst>
              <a:ext uri="{BEBA8EAE-BF5A-486C-A8C5-ECC9F3942E4B}">
                <a14:imgProps xmlns:a14="http://schemas.microsoft.com/office/drawing/2010/main">
                  <a14:imgLayer r:embed="rId6">
                    <a14:imgEffect>
                      <a14:brightnessContrast bright="20000" contrast="10000"/>
                    </a14:imgEffect>
                  </a14:imgLayer>
                </a14:imgProps>
              </a:ext>
              <a:ext uri="{28A0092B-C50C-407E-A947-70E740481C1C}">
                <a14:useLocalDpi xmlns:a14="http://schemas.microsoft.com/office/drawing/2010/main"/>
              </a:ext>
            </a:extLst>
          </a:blip>
          <a:srcRect/>
          <a:stretch/>
        </p:blipFill>
        <p:spPr>
          <a:xfrm>
            <a:off x="405940" y="2121889"/>
            <a:ext cx="5549751" cy="2893024"/>
          </a:xfrm>
          <a:prstGeom prst="rect">
            <a:avLst/>
          </a:prstGeom>
        </p:spPr>
      </p:pic>
      <p:sp>
        <p:nvSpPr>
          <p:cNvPr id="6" name="TextBox 5">
            <a:extLst>
              <a:ext uri="{FF2B5EF4-FFF2-40B4-BE49-F238E27FC236}">
                <a16:creationId xmlns:a16="http://schemas.microsoft.com/office/drawing/2014/main" id="{0041BABD-74D2-82BD-2FC2-C63CB96240E9}"/>
              </a:ext>
            </a:extLst>
          </p:cNvPr>
          <p:cNvSpPr txBox="1"/>
          <p:nvPr/>
        </p:nvSpPr>
        <p:spPr>
          <a:xfrm>
            <a:off x="657308" y="363379"/>
            <a:ext cx="6096000" cy="789896"/>
          </a:xfrm>
          <a:prstGeom prst="rect">
            <a:avLst/>
          </a:prstGeom>
          <a:noFill/>
        </p:spPr>
        <p:txBody>
          <a:bodyPr wrap="square">
            <a:spAutoFit/>
          </a:bodyPr>
          <a:lstStyle/>
          <a:p>
            <a:r>
              <a:rPr lang="en-US" sz="2400" dirty="0">
                <a:solidFill>
                  <a:schemeClr val="bg1"/>
                </a:solidFill>
                <a:latin typeface="+mj-lt"/>
              </a:rPr>
              <a:t>Atrophic Changes</a:t>
            </a:r>
          </a:p>
          <a:p>
            <a:r>
              <a:rPr lang="en-US" sz="2133" dirty="0">
                <a:solidFill>
                  <a:schemeClr val="bg1"/>
                </a:solidFill>
                <a:latin typeface="+mj-lt"/>
              </a:rPr>
              <a:t>(same case as previous slide)</a:t>
            </a:r>
          </a:p>
        </p:txBody>
      </p:sp>
      <p:sp>
        <p:nvSpPr>
          <p:cNvPr id="3" name="TextBox 2">
            <a:extLst>
              <a:ext uri="{FF2B5EF4-FFF2-40B4-BE49-F238E27FC236}">
                <a16:creationId xmlns:a16="http://schemas.microsoft.com/office/drawing/2014/main" id="{4A7B0342-DFF6-C3EF-CEB9-7FFFC98A0D4C}"/>
              </a:ext>
            </a:extLst>
          </p:cNvPr>
          <p:cNvSpPr txBox="1"/>
          <p:nvPr/>
        </p:nvSpPr>
        <p:spPr>
          <a:xfrm>
            <a:off x="405940" y="4717459"/>
            <a:ext cx="2006640" cy="297454"/>
          </a:xfrm>
          <a:prstGeom prst="rect">
            <a:avLst/>
          </a:prstGeom>
          <a:noFill/>
        </p:spPr>
        <p:txBody>
          <a:bodyPr wrap="none" rtlCol="0">
            <a:spAutoFit/>
          </a:bodyPr>
          <a:lstStyle/>
          <a:p>
            <a:r>
              <a:rPr lang="en-US" sz="1333" dirty="0">
                <a:solidFill>
                  <a:schemeClr val="bg1"/>
                </a:solidFill>
              </a:rPr>
              <a:t>optomap RG zoomed view</a:t>
            </a:r>
          </a:p>
        </p:txBody>
      </p:sp>
    </p:spTree>
    <p:extLst>
      <p:ext uri="{BB962C8B-B14F-4D97-AF65-F5344CB8AC3E}">
        <p14:creationId xmlns:p14="http://schemas.microsoft.com/office/powerpoint/2010/main" val="3406058511"/>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A close up of an orange object&#10;&#10;Description automatically generated">
            <a:extLst>
              <a:ext uri="{FF2B5EF4-FFF2-40B4-BE49-F238E27FC236}">
                <a16:creationId xmlns:a16="http://schemas.microsoft.com/office/drawing/2014/main" id="{9DAFF027-FFC7-1BE6-F5F3-921D9F3CF3FD}"/>
              </a:ext>
            </a:extLst>
          </p:cNvPr>
          <p:cNvPicPr>
            <a:picLocks noChangeAspect="1"/>
          </p:cNvPicPr>
          <p:nvPr/>
        </p:nvPicPr>
        <p:blipFill rotWithShape="1">
          <a:blip r:embed="rId3" cstate="print">
            <a:extLst>
              <a:ext uri="{BEBA8EAE-BF5A-486C-A8C5-ECC9F3942E4B}">
                <a14:imgProps xmlns:a14="http://schemas.microsoft.com/office/drawing/2010/main">
                  <a14:imgLayer r:embed="rId4">
                    <a14:imgEffect>
                      <a14:brightnessContrast bright="20000"/>
                    </a14:imgEffect>
                  </a14:imgLayer>
                </a14:imgProps>
              </a:ext>
              <a:ext uri="{28A0092B-C50C-407E-A947-70E740481C1C}">
                <a14:useLocalDpi xmlns:a14="http://schemas.microsoft.com/office/drawing/2010/main"/>
              </a:ext>
            </a:extLst>
          </a:blip>
          <a:srcRect/>
          <a:stretch/>
        </p:blipFill>
        <p:spPr>
          <a:xfrm>
            <a:off x="6186107" y="985715"/>
            <a:ext cx="6018532" cy="4774716"/>
          </a:xfrm>
          <a:prstGeom prst="rect">
            <a:avLst/>
          </a:prstGeom>
        </p:spPr>
      </p:pic>
      <p:pic>
        <p:nvPicPr>
          <p:cNvPr id="2" name="Picture 1" descr="A close up of a green and yellow object&#10;&#10;Description automatically generated">
            <a:extLst>
              <a:ext uri="{FF2B5EF4-FFF2-40B4-BE49-F238E27FC236}">
                <a16:creationId xmlns:a16="http://schemas.microsoft.com/office/drawing/2014/main" id="{608C4CBF-7D0B-0D49-2608-7328C8E4CE20}"/>
              </a:ext>
            </a:extLst>
          </p:cNvPr>
          <p:cNvPicPr>
            <a:picLocks noChangeAspect="1"/>
          </p:cNvPicPr>
          <p:nvPr/>
        </p:nvPicPr>
        <p:blipFill rotWithShape="1">
          <a:blip r:embed="rId5" cstate="print">
            <a:extLst>
              <a:ext uri="{BEBA8EAE-BF5A-486C-A8C5-ECC9F3942E4B}">
                <a14:imgProps xmlns:a14="http://schemas.microsoft.com/office/drawing/2010/main">
                  <a14:imgLayer r:embed="rId6">
                    <a14:imgEffect>
                      <a14:brightnessContrast bright="20000"/>
                    </a14:imgEffect>
                  </a14:imgLayer>
                </a14:imgProps>
              </a:ext>
              <a:ext uri="{28A0092B-C50C-407E-A947-70E740481C1C}">
                <a14:useLocalDpi xmlns:a14="http://schemas.microsoft.com/office/drawing/2010/main"/>
              </a:ext>
            </a:extLst>
          </a:blip>
          <a:srcRect/>
          <a:stretch/>
        </p:blipFill>
        <p:spPr>
          <a:xfrm>
            <a:off x="153176" y="1013213"/>
            <a:ext cx="6036728" cy="4734152"/>
          </a:xfrm>
          <a:prstGeom prst="rect">
            <a:avLst/>
          </a:prstGeom>
        </p:spPr>
      </p:pic>
      <p:sp>
        <p:nvSpPr>
          <p:cNvPr id="6" name="TextBox 5">
            <a:extLst>
              <a:ext uri="{FF2B5EF4-FFF2-40B4-BE49-F238E27FC236}">
                <a16:creationId xmlns:a16="http://schemas.microsoft.com/office/drawing/2014/main" id="{0041BABD-74D2-82BD-2FC2-C63CB96240E9}"/>
              </a:ext>
            </a:extLst>
          </p:cNvPr>
          <p:cNvSpPr txBox="1"/>
          <p:nvPr/>
        </p:nvSpPr>
        <p:spPr>
          <a:xfrm>
            <a:off x="657308" y="363380"/>
            <a:ext cx="6096000" cy="461665"/>
          </a:xfrm>
          <a:prstGeom prst="rect">
            <a:avLst/>
          </a:prstGeom>
          <a:noFill/>
        </p:spPr>
        <p:txBody>
          <a:bodyPr wrap="square">
            <a:spAutoFit/>
          </a:bodyPr>
          <a:lstStyle/>
          <a:p>
            <a:r>
              <a:rPr lang="en-US" sz="2400" dirty="0">
                <a:solidFill>
                  <a:schemeClr val="bg1"/>
                </a:solidFill>
                <a:latin typeface="+mj-lt"/>
              </a:rPr>
              <a:t>Proliferative Diabetic Retinopathy</a:t>
            </a:r>
          </a:p>
        </p:txBody>
      </p:sp>
      <p:sp>
        <p:nvSpPr>
          <p:cNvPr id="4" name="TextBox 3">
            <a:extLst>
              <a:ext uri="{FF2B5EF4-FFF2-40B4-BE49-F238E27FC236}">
                <a16:creationId xmlns:a16="http://schemas.microsoft.com/office/drawing/2014/main" id="{42B758C6-D19F-5EE5-7456-5A23B1D27C7C}"/>
              </a:ext>
            </a:extLst>
          </p:cNvPr>
          <p:cNvSpPr txBox="1"/>
          <p:nvPr/>
        </p:nvSpPr>
        <p:spPr>
          <a:xfrm>
            <a:off x="6170425" y="5417848"/>
            <a:ext cx="1147237" cy="297454"/>
          </a:xfrm>
          <a:prstGeom prst="rect">
            <a:avLst/>
          </a:prstGeom>
          <a:noFill/>
        </p:spPr>
        <p:txBody>
          <a:bodyPr wrap="none" rtlCol="0">
            <a:spAutoFit/>
          </a:bodyPr>
          <a:lstStyle/>
          <a:p>
            <a:r>
              <a:rPr lang="en-US" sz="1333">
                <a:solidFill>
                  <a:schemeClr val="bg1"/>
                </a:solidFill>
              </a:rPr>
              <a:t>optomap RGB</a:t>
            </a:r>
          </a:p>
        </p:txBody>
      </p:sp>
      <p:sp>
        <p:nvSpPr>
          <p:cNvPr id="5" name="TextBox 4">
            <a:extLst>
              <a:ext uri="{FF2B5EF4-FFF2-40B4-BE49-F238E27FC236}">
                <a16:creationId xmlns:a16="http://schemas.microsoft.com/office/drawing/2014/main" id="{19B4B3BF-7DA0-3636-A9E5-1212A5A24DAF}"/>
              </a:ext>
            </a:extLst>
          </p:cNvPr>
          <p:cNvSpPr txBox="1"/>
          <p:nvPr/>
        </p:nvSpPr>
        <p:spPr>
          <a:xfrm>
            <a:off x="153177" y="5348659"/>
            <a:ext cx="1054263" cy="297454"/>
          </a:xfrm>
          <a:prstGeom prst="rect">
            <a:avLst/>
          </a:prstGeom>
          <a:noFill/>
        </p:spPr>
        <p:txBody>
          <a:bodyPr wrap="none" rtlCol="0">
            <a:spAutoFit/>
          </a:bodyPr>
          <a:lstStyle/>
          <a:p>
            <a:r>
              <a:rPr lang="en-US" sz="1333" dirty="0">
                <a:solidFill>
                  <a:schemeClr val="bg1"/>
                </a:solidFill>
              </a:rPr>
              <a:t>optomap RG</a:t>
            </a:r>
          </a:p>
        </p:txBody>
      </p:sp>
    </p:spTree>
    <p:extLst>
      <p:ext uri="{BB962C8B-B14F-4D97-AF65-F5344CB8AC3E}">
        <p14:creationId xmlns:p14="http://schemas.microsoft.com/office/powerpoint/2010/main" val="2830750771"/>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041BABD-74D2-82BD-2FC2-C63CB96240E9}"/>
              </a:ext>
            </a:extLst>
          </p:cNvPr>
          <p:cNvSpPr txBox="1"/>
          <p:nvPr/>
        </p:nvSpPr>
        <p:spPr>
          <a:xfrm>
            <a:off x="657308" y="363379"/>
            <a:ext cx="6096000" cy="748988"/>
          </a:xfrm>
          <a:prstGeom prst="rect">
            <a:avLst/>
          </a:prstGeom>
          <a:noFill/>
        </p:spPr>
        <p:txBody>
          <a:bodyPr wrap="square">
            <a:spAutoFit/>
          </a:bodyPr>
          <a:lstStyle/>
          <a:p>
            <a:r>
              <a:rPr lang="en-US" sz="2400" dirty="0">
                <a:solidFill>
                  <a:schemeClr val="bg1"/>
                </a:solidFill>
                <a:latin typeface="+mj-lt"/>
              </a:rPr>
              <a:t>Proliferative Diabetic Retinopathy </a:t>
            </a:r>
          </a:p>
          <a:p>
            <a:r>
              <a:rPr lang="en-US" sz="1867" dirty="0">
                <a:solidFill>
                  <a:schemeClr val="bg1"/>
                </a:solidFill>
                <a:latin typeface="+mj-lt"/>
              </a:rPr>
              <a:t>(same case as previous slide)</a:t>
            </a:r>
          </a:p>
        </p:txBody>
      </p:sp>
      <p:pic>
        <p:nvPicPr>
          <p:cNvPr id="4" name="Picture 3">
            <a:extLst>
              <a:ext uri="{FF2B5EF4-FFF2-40B4-BE49-F238E27FC236}">
                <a16:creationId xmlns:a16="http://schemas.microsoft.com/office/drawing/2014/main" id="{00C30EC3-DE62-7ACB-AEC6-2125873CBABA}"/>
              </a:ext>
            </a:extLst>
          </p:cNvPr>
          <p:cNvPicPr>
            <a:picLocks noChangeAspect="1"/>
          </p:cNvPicPr>
          <p:nvPr/>
        </p:nvPicPr>
        <p:blipFill>
          <a:blip r:embed="rId3" cstate="screen">
            <a:extLst>
              <a:ext uri="{BEBA8EAE-BF5A-486C-A8C5-ECC9F3942E4B}">
                <a14:imgProps xmlns:a14="http://schemas.microsoft.com/office/drawing/2010/main">
                  <a14:imgLayer r:embed="rId4">
                    <a14:imgEffect>
                      <a14:brightnessContrast bright="20000"/>
                    </a14:imgEffect>
                  </a14:imgLayer>
                </a14:imgProps>
              </a:ext>
              <a:ext uri="{28A0092B-C50C-407E-A947-70E740481C1C}">
                <a14:useLocalDpi xmlns:a14="http://schemas.microsoft.com/office/drawing/2010/main"/>
              </a:ext>
            </a:extLst>
          </a:blip>
          <a:stretch>
            <a:fillRect/>
          </a:stretch>
        </p:blipFill>
        <p:spPr>
          <a:xfrm>
            <a:off x="52560" y="1157256"/>
            <a:ext cx="6201797" cy="3142243"/>
          </a:xfrm>
          <a:prstGeom prst="rect">
            <a:avLst/>
          </a:prstGeom>
        </p:spPr>
      </p:pic>
      <p:pic>
        <p:nvPicPr>
          <p:cNvPr id="5" name="Picture 4">
            <a:extLst>
              <a:ext uri="{FF2B5EF4-FFF2-40B4-BE49-F238E27FC236}">
                <a16:creationId xmlns:a16="http://schemas.microsoft.com/office/drawing/2014/main" id="{03DDF106-D129-E0D3-CD5E-BBA74412CF79}"/>
              </a:ext>
            </a:extLst>
          </p:cNvPr>
          <p:cNvPicPr>
            <a:picLocks noChangeAspect="1"/>
          </p:cNvPicPr>
          <p:nvPr/>
        </p:nvPicPr>
        <p:blipFill>
          <a:blip r:embed="rId5" cstate="screen">
            <a:extLst>
              <a:ext uri="{BEBA8EAE-BF5A-486C-A8C5-ECC9F3942E4B}">
                <a14:imgProps xmlns:a14="http://schemas.microsoft.com/office/drawing/2010/main">
                  <a14:imgLayer r:embed="rId6">
                    <a14:imgEffect>
                      <a14:brightnessContrast bright="20000" contrast="10000"/>
                    </a14:imgEffect>
                  </a14:imgLayer>
                </a14:imgProps>
              </a:ext>
              <a:ext uri="{28A0092B-C50C-407E-A947-70E740481C1C}">
                <a14:useLocalDpi xmlns:a14="http://schemas.microsoft.com/office/drawing/2010/main"/>
              </a:ext>
            </a:extLst>
          </a:blip>
          <a:stretch>
            <a:fillRect/>
          </a:stretch>
        </p:blipFill>
        <p:spPr>
          <a:xfrm>
            <a:off x="5990202" y="1143080"/>
            <a:ext cx="6201799" cy="3138297"/>
          </a:xfrm>
          <a:prstGeom prst="rect">
            <a:avLst/>
          </a:prstGeom>
        </p:spPr>
      </p:pic>
      <p:pic>
        <p:nvPicPr>
          <p:cNvPr id="7" name="Picture 6">
            <a:extLst>
              <a:ext uri="{FF2B5EF4-FFF2-40B4-BE49-F238E27FC236}">
                <a16:creationId xmlns:a16="http://schemas.microsoft.com/office/drawing/2014/main" id="{962F8C06-0E51-2BAF-FDA1-5D7BD160B491}"/>
              </a:ext>
            </a:extLst>
          </p:cNvPr>
          <p:cNvPicPr>
            <a:picLocks noChangeAspect="1"/>
          </p:cNvPicPr>
          <p:nvPr/>
        </p:nvPicPr>
        <p:blipFill rotWithShape="1">
          <a:blip r:embed="rId7" cstate="screen">
            <a:extLst>
              <a:ext uri="{BEBA8EAE-BF5A-486C-A8C5-ECC9F3942E4B}">
                <a14:imgProps xmlns:a14="http://schemas.microsoft.com/office/drawing/2010/main">
                  <a14:imgLayer r:embed="rId8">
                    <a14:imgEffect>
                      <a14:brightnessContrast bright="30000" contrast="10000"/>
                    </a14:imgEffect>
                  </a14:imgLayer>
                </a14:imgProps>
              </a:ext>
              <a:ext uri="{28A0092B-C50C-407E-A947-70E740481C1C}">
                <a14:useLocalDpi xmlns:a14="http://schemas.microsoft.com/office/drawing/2010/main"/>
              </a:ext>
            </a:extLst>
          </a:blip>
          <a:srcRect/>
          <a:stretch/>
        </p:blipFill>
        <p:spPr>
          <a:xfrm>
            <a:off x="2249318" y="4281376"/>
            <a:ext cx="4789437" cy="2576624"/>
          </a:xfrm>
          <a:prstGeom prst="rect">
            <a:avLst/>
          </a:prstGeom>
        </p:spPr>
      </p:pic>
      <p:pic>
        <p:nvPicPr>
          <p:cNvPr id="8" name="Picture 7">
            <a:extLst>
              <a:ext uri="{FF2B5EF4-FFF2-40B4-BE49-F238E27FC236}">
                <a16:creationId xmlns:a16="http://schemas.microsoft.com/office/drawing/2014/main" id="{18F010EE-FABE-C0DD-74A9-7E7B732182B0}"/>
              </a:ext>
            </a:extLst>
          </p:cNvPr>
          <p:cNvPicPr>
            <a:picLocks noChangeAspect="1"/>
          </p:cNvPicPr>
          <p:nvPr/>
        </p:nvPicPr>
        <p:blipFill rotWithShape="1">
          <a:blip r:embed="rId9" cstate="screen">
            <a:extLst>
              <a:ext uri="{BEBA8EAE-BF5A-486C-A8C5-ECC9F3942E4B}">
                <a14:imgProps xmlns:a14="http://schemas.microsoft.com/office/drawing/2010/main">
                  <a14:imgLayer r:embed="rId10">
                    <a14:imgEffect>
                      <a14:brightnessContrast bright="20000" contrast="-30000"/>
                    </a14:imgEffect>
                  </a14:imgLayer>
                </a14:imgProps>
              </a:ext>
              <a:ext uri="{28A0092B-C50C-407E-A947-70E740481C1C}">
                <a14:useLocalDpi xmlns:a14="http://schemas.microsoft.com/office/drawing/2010/main"/>
              </a:ext>
            </a:extLst>
          </a:blip>
          <a:srcRect/>
          <a:stretch/>
        </p:blipFill>
        <p:spPr>
          <a:xfrm>
            <a:off x="7038755" y="4309704"/>
            <a:ext cx="3513420" cy="2548296"/>
          </a:xfrm>
          <a:prstGeom prst="rect">
            <a:avLst/>
          </a:prstGeom>
        </p:spPr>
      </p:pic>
      <p:sp>
        <p:nvSpPr>
          <p:cNvPr id="9" name="TextBox 8">
            <a:extLst>
              <a:ext uri="{FF2B5EF4-FFF2-40B4-BE49-F238E27FC236}">
                <a16:creationId xmlns:a16="http://schemas.microsoft.com/office/drawing/2014/main" id="{45724781-0877-3D21-9331-95303C59EA68}"/>
              </a:ext>
            </a:extLst>
          </p:cNvPr>
          <p:cNvSpPr txBox="1"/>
          <p:nvPr/>
        </p:nvSpPr>
        <p:spPr>
          <a:xfrm>
            <a:off x="6021658" y="3981410"/>
            <a:ext cx="1147237" cy="297454"/>
          </a:xfrm>
          <a:prstGeom prst="rect">
            <a:avLst/>
          </a:prstGeom>
          <a:noFill/>
        </p:spPr>
        <p:txBody>
          <a:bodyPr wrap="none" rtlCol="0">
            <a:spAutoFit/>
          </a:bodyPr>
          <a:lstStyle/>
          <a:p>
            <a:r>
              <a:rPr lang="en-US" sz="1333">
                <a:solidFill>
                  <a:schemeClr val="bg1"/>
                </a:solidFill>
              </a:rPr>
              <a:t>optomap RGB</a:t>
            </a:r>
          </a:p>
        </p:txBody>
      </p:sp>
      <p:sp>
        <p:nvSpPr>
          <p:cNvPr id="12" name="TextBox 11">
            <a:extLst>
              <a:ext uri="{FF2B5EF4-FFF2-40B4-BE49-F238E27FC236}">
                <a16:creationId xmlns:a16="http://schemas.microsoft.com/office/drawing/2014/main" id="{1565D031-753A-7C73-E806-1935FC690748}"/>
              </a:ext>
            </a:extLst>
          </p:cNvPr>
          <p:cNvSpPr txBox="1"/>
          <p:nvPr/>
        </p:nvSpPr>
        <p:spPr>
          <a:xfrm>
            <a:off x="1" y="3938904"/>
            <a:ext cx="1054263" cy="297454"/>
          </a:xfrm>
          <a:prstGeom prst="rect">
            <a:avLst/>
          </a:prstGeom>
          <a:noFill/>
        </p:spPr>
        <p:txBody>
          <a:bodyPr wrap="none" rtlCol="0">
            <a:spAutoFit/>
          </a:bodyPr>
          <a:lstStyle/>
          <a:p>
            <a:r>
              <a:rPr lang="en-US" sz="1333" dirty="0">
                <a:solidFill>
                  <a:schemeClr val="bg1"/>
                </a:solidFill>
              </a:rPr>
              <a:t>optomap RG</a:t>
            </a:r>
          </a:p>
        </p:txBody>
      </p:sp>
      <p:sp>
        <p:nvSpPr>
          <p:cNvPr id="13" name="TextBox 12">
            <a:extLst>
              <a:ext uri="{FF2B5EF4-FFF2-40B4-BE49-F238E27FC236}">
                <a16:creationId xmlns:a16="http://schemas.microsoft.com/office/drawing/2014/main" id="{BCA6638C-FF8A-C291-1159-A6ED35F35673}"/>
              </a:ext>
            </a:extLst>
          </p:cNvPr>
          <p:cNvSpPr txBox="1"/>
          <p:nvPr/>
        </p:nvSpPr>
        <p:spPr>
          <a:xfrm>
            <a:off x="2152503" y="6494622"/>
            <a:ext cx="3222036" cy="297454"/>
          </a:xfrm>
          <a:prstGeom prst="rect">
            <a:avLst/>
          </a:prstGeom>
          <a:noFill/>
        </p:spPr>
        <p:txBody>
          <a:bodyPr wrap="none" rtlCol="0">
            <a:spAutoFit/>
          </a:bodyPr>
          <a:lstStyle/>
          <a:p>
            <a:r>
              <a:rPr lang="en-US" sz="1333" dirty="0">
                <a:solidFill>
                  <a:schemeClr val="bg1"/>
                </a:solidFill>
              </a:rPr>
              <a:t>optomap sensory (red-free / green channel)</a:t>
            </a:r>
          </a:p>
        </p:txBody>
      </p:sp>
      <p:sp>
        <p:nvSpPr>
          <p:cNvPr id="14" name="TextBox 13">
            <a:extLst>
              <a:ext uri="{FF2B5EF4-FFF2-40B4-BE49-F238E27FC236}">
                <a16:creationId xmlns:a16="http://schemas.microsoft.com/office/drawing/2014/main" id="{C7BE8069-7853-2AA7-7A74-CEC712B0A206}"/>
              </a:ext>
            </a:extLst>
          </p:cNvPr>
          <p:cNvSpPr txBox="1"/>
          <p:nvPr/>
        </p:nvSpPr>
        <p:spPr>
          <a:xfrm>
            <a:off x="6972676" y="6494622"/>
            <a:ext cx="986809" cy="297454"/>
          </a:xfrm>
          <a:prstGeom prst="rect">
            <a:avLst/>
          </a:prstGeom>
          <a:noFill/>
        </p:spPr>
        <p:txBody>
          <a:bodyPr wrap="none" rtlCol="0">
            <a:spAutoFit/>
          </a:bodyPr>
          <a:lstStyle/>
          <a:p>
            <a:r>
              <a:rPr lang="en-US" sz="1333" dirty="0">
                <a:solidFill>
                  <a:schemeClr val="bg1"/>
                </a:solidFill>
              </a:rPr>
              <a:t>optomap fa</a:t>
            </a:r>
          </a:p>
        </p:txBody>
      </p:sp>
    </p:spTree>
    <p:extLst>
      <p:ext uri="{BB962C8B-B14F-4D97-AF65-F5344CB8AC3E}">
        <p14:creationId xmlns:p14="http://schemas.microsoft.com/office/powerpoint/2010/main" val="3943503251"/>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041BABD-74D2-82BD-2FC2-C63CB96240E9}"/>
              </a:ext>
            </a:extLst>
          </p:cNvPr>
          <p:cNvSpPr txBox="1"/>
          <p:nvPr/>
        </p:nvSpPr>
        <p:spPr>
          <a:xfrm>
            <a:off x="657308" y="363380"/>
            <a:ext cx="6096000" cy="461665"/>
          </a:xfrm>
          <a:prstGeom prst="rect">
            <a:avLst/>
          </a:prstGeom>
          <a:noFill/>
        </p:spPr>
        <p:txBody>
          <a:bodyPr wrap="square">
            <a:spAutoFit/>
          </a:bodyPr>
          <a:lstStyle/>
          <a:p>
            <a:r>
              <a:rPr lang="en-US" sz="2400" dirty="0">
                <a:solidFill>
                  <a:schemeClr val="bg1"/>
                </a:solidFill>
                <a:latin typeface="+mj-lt"/>
              </a:rPr>
              <a:t>BRVO</a:t>
            </a:r>
            <a:endParaRPr lang="en-US" sz="1867" dirty="0">
              <a:solidFill>
                <a:schemeClr val="bg1"/>
              </a:solidFill>
              <a:latin typeface="+mj-lt"/>
            </a:endParaRPr>
          </a:p>
        </p:txBody>
      </p:sp>
      <p:pic>
        <p:nvPicPr>
          <p:cNvPr id="2" name="Content Placeholder 9" descr="An orange and white object&#10;&#10;Description automatically generated">
            <a:extLst>
              <a:ext uri="{FF2B5EF4-FFF2-40B4-BE49-F238E27FC236}">
                <a16:creationId xmlns:a16="http://schemas.microsoft.com/office/drawing/2014/main" id="{0A1BA954-E706-FAA0-ED5C-A02B910D3833}"/>
              </a:ext>
            </a:extLst>
          </p:cNvPr>
          <p:cNvPicPr>
            <a:picLocks noChangeAspect="1"/>
          </p:cNvPicPr>
          <p:nvPr/>
        </p:nvPicPr>
        <p:blipFill rotWithShape="1">
          <a:blip r:embed="rId3" cstate="print">
            <a:extLst>
              <a:ext uri="{BEBA8EAE-BF5A-486C-A8C5-ECC9F3942E4B}">
                <a14:imgProps xmlns:a14="http://schemas.microsoft.com/office/drawing/2010/main">
                  <a14:imgLayer r:embed="rId4">
                    <a14:imgEffect>
                      <a14:brightnessContrast contrast="10000"/>
                    </a14:imgEffect>
                  </a14:imgLayer>
                </a14:imgProps>
              </a:ext>
              <a:ext uri="{28A0092B-C50C-407E-A947-70E740481C1C}">
                <a14:useLocalDpi xmlns:a14="http://schemas.microsoft.com/office/drawing/2010/main"/>
              </a:ext>
            </a:extLst>
          </a:blip>
          <a:srcRect/>
          <a:stretch/>
        </p:blipFill>
        <p:spPr>
          <a:xfrm>
            <a:off x="6551200" y="855823"/>
            <a:ext cx="4792267" cy="3978983"/>
          </a:xfrm>
          <a:prstGeom prst="rect">
            <a:avLst/>
          </a:prstGeom>
        </p:spPr>
      </p:pic>
      <p:pic>
        <p:nvPicPr>
          <p:cNvPr id="3" name="Picture 2" descr="A close up of a yellow and green object&#10;&#10;Description automatically generated">
            <a:extLst>
              <a:ext uri="{FF2B5EF4-FFF2-40B4-BE49-F238E27FC236}">
                <a16:creationId xmlns:a16="http://schemas.microsoft.com/office/drawing/2014/main" id="{854804A5-A54A-EC50-CE9A-E7D1451ED382}"/>
              </a:ext>
            </a:extLst>
          </p:cNvPr>
          <p:cNvPicPr>
            <a:picLocks noChangeAspect="1"/>
          </p:cNvPicPr>
          <p:nvPr/>
        </p:nvPicPr>
        <p:blipFill rotWithShape="1">
          <a:blip r:embed="rId5" cstate="print">
            <a:extLst>
              <a:ext uri="{BEBA8EAE-BF5A-486C-A8C5-ECC9F3942E4B}">
                <a14:imgProps xmlns:a14="http://schemas.microsoft.com/office/drawing/2010/main">
                  <a14:imgLayer r:embed="rId6">
                    <a14:imgEffect>
                      <a14:brightnessContrast bright="10000"/>
                    </a14:imgEffect>
                  </a14:imgLayer>
                </a14:imgProps>
              </a:ext>
              <a:ext uri="{28A0092B-C50C-407E-A947-70E740481C1C}">
                <a14:useLocalDpi xmlns:a14="http://schemas.microsoft.com/office/drawing/2010/main"/>
              </a:ext>
            </a:extLst>
          </a:blip>
          <a:srcRect/>
          <a:stretch/>
        </p:blipFill>
        <p:spPr>
          <a:xfrm>
            <a:off x="848534" y="855821"/>
            <a:ext cx="4920397" cy="3978984"/>
          </a:xfrm>
          <a:prstGeom prst="rect">
            <a:avLst/>
          </a:prstGeom>
        </p:spPr>
      </p:pic>
      <p:pic>
        <p:nvPicPr>
          <p:cNvPr id="9" name="Picture 8">
            <a:extLst>
              <a:ext uri="{FF2B5EF4-FFF2-40B4-BE49-F238E27FC236}">
                <a16:creationId xmlns:a16="http://schemas.microsoft.com/office/drawing/2014/main" id="{B777ED58-4A46-CA9D-72A9-A0817C22A219}"/>
              </a:ext>
            </a:extLst>
          </p:cNvPr>
          <p:cNvPicPr>
            <a:picLocks noChangeAspect="1"/>
          </p:cNvPicPr>
          <p:nvPr/>
        </p:nvPicPr>
        <p:blipFill>
          <a:blip r:embed="rId7" cstate="screen">
            <a:extLst>
              <a:ext uri="{BEBA8EAE-BF5A-486C-A8C5-ECC9F3942E4B}">
                <a14:imgProps xmlns:a14="http://schemas.microsoft.com/office/drawing/2010/main">
                  <a14:imgLayer r:embed="rId8">
                    <a14:imgEffect>
                      <a14:brightnessContrast bright="10000" contrast="10000"/>
                    </a14:imgEffect>
                  </a14:imgLayer>
                </a14:imgProps>
              </a:ext>
              <a:ext uri="{28A0092B-C50C-407E-A947-70E740481C1C}">
                <a14:useLocalDpi xmlns:a14="http://schemas.microsoft.com/office/drawing/2010/main"/>
              </a:ext>
            </a:extLst>
          </a:blip>
          <a:stretch>
            <a:fillRect/>
          </a:stretch>
        </p:blipFill>
        <p:spPr>
          <a:xfrm>
            <a:off x="7899245" y="4131032"/>
            <a:ext cx="3338577" cy="2423033"/>
          </a:xfrm>
          <a:prstGeom prst="rect">
            <a:avLst/>
          </a:prstGeom>
          <a:ln w="12700">
            <a:solidFill>
              <a:srgbClr val="00B0F0"/>
            </a:solidFill>
          </a:ln>
        </p:spPr>
      </p:pic>
      <p:pic>
        <p:nvPicPr>
          <p:cNvPr id="10" name="Picture 9" descr="A close up of a human eye&#10;&#10;Description automatically generated">
            <a:extLst>
              <a:ext uri="{FF2B5EF4-FFF2-40B4-BE49-F238E27FC236}">
                <a16:creationId xmlns:a16="http://schemas.microsoft.com/office/drawing/2014/main" id="{DB31C67C-1A25-9963-BD7A-E0C076A2236B}"/>
              </a:ext>
            </a:extLst>
          </p:cNvPr>
          <p:cNvPicPr>
            <a:picLocks noChangeAspect="1"/>
          </p:cNvPicPr>
          <p:nvPr/>
        </p:nvPicPr>
        <p:blipFill rotWithShape="1">
          <a:blip r:embed="rId9" cstate="screen">
            <a:extLst>
              <a:ext uri="{28A0092B-C50C-407E-A947-70E740481C1C}">
                <a14:useLocalDpi xmlns:a14="http://schemas.microsoft.com/office/drawing/2010/main"/>
              </a:ext>
            </a:extLst>
          </a:blip>
          <a:srcRect/>
          <a:stretch/>
        </p:blipFill>
        <p:spPr>
          <a:xfrm>
            <a:off x="2203649" y="4169681"/>
            <a:ext cx="3437153" cy="2423033"/>
          </a:xfrm>
          <a:prstGeom prst="rect">
            <a:avLst/>
          </a:prstGeom>
          <a:ln w="12700">
            <a:solidFill>
              <a:srgbClr val="00B0F0"/>
            </a:solidFill>
          </a:ln>
        </p:spPr>
      </p:pic>
      <p:sp>
        <p:nvSpPr>
          <p:cNvPr id="11" name="TextBox 10">
            <a:extLst>
              <a:ext uri="{FF2B5EF4-FFF2-40B4-BE49-F238E27FC236}">
                <a16:creationId xmlns:a16="http://schemas.microsoft.com/office/drawing/2014/main" id="{E69AF535-6AAE-5032-03FA-6EB5FDD5E612}"/>
              </a:ext>
            </a:extLst>
          </p:cNvPr>
          <p:cNvSpPr txBox="1"/>
          <p:nvPr/>
        </p:nvSpPr>
        <p:spPr>
          <a:xfrm>
            <a:off x="6511364" y="4468198"/>
            <a:ext cx="1147237" cy="297454"/>
          </a:xfrm>
          <a:prstGeom prst="rect">
            <a:avLst/>
          </a:prstGeom>
          <a:noFill/>
        </p:spPr>
        <p:txBody>
          <a:bodyPr wrap="none" rtlCol="0">
            <a:spAutoFit/>
          </a:bodyPr>
          <a:lstStyle/>
          <a:p>
            <a:r>
              <a:rPr lang="en-US" sz="1333">
                <a:solidFill>
                  <a:schemeClr val="bg1"/>
                </a:solidFill>
              </a:rPr>
              <a:t>optomap RGB</a:t>
            </a:r>
          </a:p>
        </p:txBody>
      </p:sp>
      <p:sp>
        <p:nvSpPr>
          <p:cNvPr id="12" name="TextBox 11">
            <a:extLst>
              <a:ext uri="{FF2B5EF4-FFF2-40B4-BE49-F238E27FC236}">
                <a16:creationId xmlns:a16="http://schemas.microsoft.com/office/drawing/2014/main" id="{A81CCB44-026B-8548-6D47-8F5C4318D525}"/>
              </a:ext>
            </a:extLst>
          </p:cNvPr>
          <p:cNvSpPr txBox="1"/>
          <p:nvPr/>
        </p:nvSpPr>
        <p:spPr>
          <a:xfrm>
            <a:off x="848534" y="4399008"/>
            <a:ext cx="1054263" cy="297454"/>
          </a:xfrm>
          <a:prstGeom prst="rect">
            <a:avLst/>
          </a:prstGeom>
          <a:noFill/>
        </p:spPr>
        <p:txBody>
          <a:bodyPr wrap="none" rtlCol="0">
            <a:spAutoFit/>
          </a:bodyPr>
          <a:lstStyle/>
          <a:p>
            <a:r>
              <a:rPr lang="en-US" sz="1333" dirty="0">
                <a:solidFill>
                  <a:schemeClr val="bg1"/>
                </a:solidFill>
              </a:rPr>
              <a:t>optomap RG</a:t>
            </a:r>
          </a:p>
        </p:txBody>
      </p:sp>
      <p:sp>
        <p:nvSpPr>
          <p:cNvPr id="13" name="TextBox 12">
            <a:extLst>
              <a:ext uri="{FF2B5EF4-FFF2-40B4-BE49-F238E27FC236}">
                <a16:creationId xmlns:a16="http://schemas.microsoft.com/office/drawing/2014/main" id="{D1CD62DF-BECC-061A-1CB2-339521FC036C}"/>
              </a:ext>
            </a:extLst>
          </p:cNvPr>
          <p:cNvSpPr txBox="1"/>
          <p:nvPr/>
        </p:nvSpPr>
        <p:spPr>
          <a:xfrm>
            <a:off x="3216413" y="6264419"/>
            <a:ext cx="1976472" cy="297454"/>
          </a:xfrm>
          <a:prstGeom prst="rect">
            <a:avLst/>
          </a:prstGeom>
          <a:noFill/>
        </p:spPr>
        <p:txBody>
          <a:bodyPr wrap="square" rtlCol="0">
            <a:spAutoFit/>
          </a:bodyPr>
          <a:lstStyle/>
          <a:p>
            <a:r>
              <a:rPr lang="en-US" sz="1333" dirty="0">
                <a:solidFill>
                  <a:schemeClr val="bg1"/>
                </a:solidFill>
              </a:rPr>
              <a:t>Zoomed view</a:t>
            </a:r>
          </a:p>
        </p:txBody>
      </p:sp>
      <p:sp>
        <p:nvSpPr>
          <p:cNvPr id="15" name="TextBox 14">
            <a:extLst>
              <a:ext uri="{FF2B5EF4-FFF2-40B4-BE49-F238E27FC236}">
                <a16:creationId xmlns:a16="http://schemas.microsoft.com/office/drawing/2014/main" id="{3E2D3C87-3314-A834-E5FA-55376B8238C1}"/>
              </a:ext>
            </a:extLst>
          </p:cNvPr>
          <p:cNvSpPr txBox="1"/>
          <p:nvPr/>
        </p:nvSpPr>
        <p:spPr>
          <a:xfrm>
            <a:off x="9000116" y="6225770"/>
            <a:ext cx="1976472" cy="297454"/>
          </a:xfrm>
          <a:prstGeom prst="rect">
            <a:avLst/>
          </a:prstGeom>
          <a:noFill/>
        </p:spPr>
        <p:txBody>
          <a:bodyPr wrap="square" rtlCol="0">
            <a:spAutoFit/>
          </a:bodyPr>
          <a:lstStyle/>
          <a:p>
            <a:r>
              <a:rPr lang="en-US" sz="1333" dirty="0">
                <a:solidFill>
                  <a:schemeClr val="bg1"/>
                </a:solidFill>
              </a:rPr>
              <a:t>Zoomed view</a:t>
            </a:r>
          </a:p>
        </p:txBody>
      </p:sp>
    </p:spTree>
    <p:extLst>
      <p:ext uri="{BB962C8B-B14F-4D97-AF65-F5344CB8AC3E}">
        <p14:creationId xmlns:p14="http://schemas.microsoft.com/office/powerpoint/2010/main" val="12180471"/>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3" name="Picture 22">
            <a:extLst>
              <a:ext uri="{FF2B5EF4-FFF2-40B4-BE49-F238E27FC236}">
                <a16:creationId xmlns:a16="http://schemas.microsoft.com/office/drawing/2014/main" id="{689D23DB-D2BE-9697-FBFE-DCDA55E2D976}"/>
              </a:ext>
            </a:extLst>
          </p:cNvPr>
          <p:cNvPicPr>
            <a:picLocks noChangeAspect="1"/>
          </p:cNvPicPr>
          <p:nvPr/>
        </p:nvPicPr>
        <p:blipFill rotWithShape="1">
          <a:blip r:embed="rId3">
            <a:extLst>
              <a:ext uri="{28A0092B-C50C-407E-A947-70E740481C1C}">
                <a14:useLocalDpi xmlns:a14="http://schemas.microsoft.com/office/drawing/2010/main"/>
              </a:ext>
            </a:extLst>
          </a:blip>
          <a:srcRect/>
          <a:stretch/>
        </p:blipFill>
        <p:spPr>
          <a:xfrm>
            <a:off x="8162748" y="812945"/>
            <a:ext cx="2803995" cy="2303579"/>
          </a:xfrm>
          <a:prstGeom prst="rect">
            <a:avLst/>
          </a:prstGeom>
          <a:ln w="12700">
            <a:solidFill>
              <a:srgbClr val="00B0F0"/>
            </a:solidFill>
          </a:ln>
        </p:spPr>
      </p:pic>
      <p:pic>
        <p:nvPicPr>
          <p:cNvPr id="4" name="Content Placeholder 5" descr="A close up of an orange and yellow object&#10;&#10;Description automatically generated">
            <a:extLst>
              <a:ext uri="{FF2B5EF4-FFF2-40B4-BE49-F238E27FC236}">
                <a16:creationId xmlns:a16="http://schemas.microsoft.com/office/drawing/2014/main" id="{E6AD3F3C-0B02-B977-BA44-D000EE5DAB02}"/>
              </a:ext>
            </a:extLst>
          </p:cNvPr>
          <p:cNvPicPr>
            <a:picLocks noChangeAspect="1"/>
          </p:cNvPicPr>
          <p:nvPr/>
        </p:nvPicPr>
        <p:blipFill rotWithShape="1">
          <a:blip r:embed="rId4" cstate="screen">
            <a:extLst>
              <a:ext uri="{BEBA8EAE-BF5A-486C-A8C5-ECC9F3942E4B}">
                <a14:imgProps xmlns:a14="http://schemas.microsoft.com/office/drawing/2010/main">
                  <a14:imgLayer r:embed="rId5">
                    <a14:imgEffect>
                      <a14:brightnessContrast bright="10000"/>
                    </a14:imgEffect>
                  </a14:imgLayer>
                </a14:imgProps>
              </a:ext>
              <a:ext uri="{28A0092B-C50C-407E-A947-70E740481C1C}">
                <a14:useLocalDpi xmlns:a14="http://schemas.microsoft.com/office/drawing/2010/main"/>
              </a:ext>
            </a:extLst>
          </a:blip>
          <a:srcRect/>
          <a:stretch/>
        </p:blipFill>
        <p:spPr>
          <a:xfrm>
            <a:off x="3791841" y="852176"/>
            <a:ext cx="3048048" cy="2604696"/>
          </a:xfrm>
          <a:prstGeom prst="rect">
            <a:avLst/>
          </a:prstGeom>
        </p:spPr>
      </p:pic>
      <p:pic>
        <p:nvPicPr>
          <p:cNvPr id="5" name="Picture 4" descr="A close up of a yellow and green circle&#10;&#10;Description automatically generated">
            <a:extLst>
              <a:ext uri="{FF2B5EF4-FFF2-40B4-BE49-F238E27FC236}">
                <a16:creationId xmlns:a16="http://schemas.microsoft.com/office/drawing/2014/main" id="{2066F256-2685-383C-B196-EC0269C5209D}"/>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a:off x="590142" y="847981"/>
            <a:ext cx="3201700" cy="2613089"/>
          </a:xfrm>
          <a:prstGeom prst="rect">
            <a:avLst/>
          </a:prstGeom>
        </p:spPr>
      </p:pic>
      <p:pic>
        <p:nvPicPr>
          <p:cNvPr id="7" name="Picture 6" descr="A close up of a black and white image&#10;&#10;Description automatically generated">
            <a:extLst>
              <a:ext uri="{FF2B5EF4-FFF2-40B4-BE49-F238E27FC236}">
                <a16:creationId xmlns:a16="http://schemas.microsoft.com/office/drawing/2014/main" id="{6E1D0A90-A06A-F388-7B9E-F1E03DEB9275}"/>
              </a:ext>
            </a:extLst>
          </p:cNvPr>
          <p:cNvPicPr>
            <a:picLocks noChangeAspect="1"/>
          </p:cNvPicPr>
          <p:nvPr/>
        </p:nvPicPr>
        <p:blipFill rotWithShape="1">
          <a:blip r:embed="rId7" cstate="screen">
            <a:extLst>
              <a:ext uri="{28A0092B-C50C-407E-A947-70E740481C1C}">
                <a14:useLocalDpi xmlns:a14="http://schemas.microsoft.com/office/drawing/2010/main"/>
              </a:ext>
            </a:extLst>
          </a:blip>
          <a:srcRect/>
          <a:stretch/>
        </p:blipFill>
        <p:spPr>
          <a:xfrm>
            <a:off x="641404" y="3352357"/>
            <a:ext cx="3221880" cy="2542212"/>
          </a:xfrm>
          <a:prstGeom prst="rect">
            <a:avLst/>
          </a:prstGeom>
        </p:spPr>
      </p:pic>
      <p:pic>
        <p:nvPicPr>
          <p:cNvPr id="8" name="Picture 7" descr="A close-up of a white circle&#10;&#10;Description automatically generated">
            <a:extLst>
              <a:ext uri="{FF2B5EF4-FFF2-40B4-BE49-F238E27FC236}">
                <a16:creationId xmlns:a16="http://schemas.microsoft.com/office/drawing/2014/main" id="{DAE7B79B-91FE-1F4F-5C76-EB3F66EEE632}"/>
              </a:ext>
            </a:extLst>
          </p:cNvPr>
          <p:cNvPicPr>
            <a:picLocks noChangeAspect="1"/>
          </p:cNvPicPr>
          <p:nvPr/>
        </p:nvPicPr>
        <p:blipFill rotWithShape="1">
          <a:blip r:embed="rId8" cstate="screen">
            <a:extLst>
              <a:ext uri="{BEBA8EAE-BF5A-486C-A8C5-ECC9F3942E4B}">
                <a14:imgProps xmlns:a14="http://schemas.microsoft.com/office/drawing/2010/main">
                  <a14:imgLayer r:embed="rId9">
                    <a14:imgEffect>
                      <a14:brightnessContrast contrast="20000"/>
                    </a14:imgEffect>
                  </a14:imgLayer>
                </a14:imgProps>
              </a:ext>
              <a:ext uri="{28A0092B-C50C-407E-A947-70E740481C1C}">
                <a14:useLocalDpi xmlns:a14="http://schemas.microsoft.com/office/drawing/2010/main"/>
              </a:ext>
            </a:extLst>
          </a:blip>
          <a:srcRect/>
          <a:stretch/>
        </p:blipFill>
        <p:spPr>
          <a:xfrm>
            <a:off x="3802150" y="3445675"/>
            <a:ext cx="3043164" cy="2448893"/>
          </a:xfrm>
          <a:prstGeom prst="rect">
            <a:avLst/>
          </a:prstGeom>
        </p:spPr>
      </p:pic>
      <p:sp>
        <p:nvSpPr>
          <p:cNvPr id="6" name="TextBox 5">
            <a:extLst>
              <a:ext uri="{FF2B5EF4-FFF2-40B4-BE49-F238E27FC236}">
                <a16:creationId xmlns:a16="http://schemas.microsoft.com/office/drawing/2014/main" id="{0041BABD-74D2-82BD-2FC2-C63CB96240E9}"/>
              </a:ext>
            </a:extLst>
          </p:cNvPr>
          <p:cNvSpPr txBox="1"/>
          <p:nvPr/>
        </p:nvSpPr>
        <p:spPr>
          <a:xfrm>
            <a:off x="657308" y="363380"/>
            <a:ext cx="6096000" cy="461665"/>
          </a:xfrm>
          <a:prstGeom prst="rect">
            <a:avLst/>
          </a:prstGeom>
          <a:noFill/>
        </p:spPr>
        <p:txBody>
          <a:bodyPr wrap="square">
            <a:spAutoFit/>
          </a:bodyPr>
          <a:lstStyle/>
          <a:p>
            <a:r>
              <a:rPr lang="en-US" sz="2400" dirty="0">
                <a:solidFill>
                  <a:schemeClr val="bg1"/>
                </a:solidFill>
                <a:latin typeface="+mj-lt"/>
              </a:rPr>
              <a:t>Choroidal nevus</a:t>
            </a:r>
            <a:endParaRPr lang="en-US" sz="1867" dirty="0">
              <a:solidFill>
                <a:schemeClr val="bg1"/>
              </a:solidFill>
              <a:latin typeface="+mj-lt"/>
            </a:endParaRPr>
          </a:p>
        </p:txBody>
      </p:sp>
      <p:sp>
        <p:nvSpPr>
          <p:cNvPr id="11" name="TextBox 10">
            <a:extLst>
              <a:ext uri="{FF2B5EF4-FFF2-40B4-BE49-F238E27FC236}">
                <a16:creationId xmlns:a16="http://schemas.microsoft.com/office/drawing/2014/main" id="{E69AF535-6AAE-5032-03FA-6EB5FDD5E612}"/>
              </a:ext>
            </a:extLst>
          </p:cNvPr>
          <p:cNvSpPr txBox="1"/>
          <p:nvPr/>
        </p:nvSpPr>
        <p:spPr>
          <a:xfrm>
            <a:off x="3637610" y="3141550"/>
            <a:ext cx="1147237" cy="297454"/>
          </a:xfrm>
          <a:prstGeom prst="rect">
            <a:avLst/>
          </a:prstGeom>
          <a:noFill/>
        </p:spPr>
        <p:txBody>
          <a:bodyPr wrap="none" rtlCol="0">
            <a:spAutoFit/>
          </a:bodyPr>
          <a:lstStyle/>
          <a:p>
            <a:r>
              <a:rPr lang="en-US" sz="1333" dirty="0">
                <a:solidFill>
                  <a:schemeClr val="bg1"/>
                </a:solidFill>
              </a:rPr>
              <a:t>optomap RGB</a:t>
            </a:r>
          </a:p>
        </p:txBody>
      </p:sp>
      <p:sp>
        <p:nvSpPr>
          <p:cNvPr id="12" name="TextBox 11">
            <a:extLst>
              <a:ext uri="{FF2B5EF4-FFF2-40B4-BE49-F238E27FC236}">
                <a16:creationId xmlns:a16="http://schemas.microsoft.com/office/drawing/2014/main" id="{A81CCB44-026B-8548-6D47-8F5C4318D525}"/>
              </a:ext>
            </a:extLst>
          </p:cNvPr>
          <p:cNvSpPr txBox="1"/>
          <p:nvPr/>
        </p:nvSpPr>
        <p:spPr>
          <a:xfrm>
            <a:off x="589562" y="3100706"/>
            <a:ext cx="1054263" cy="297454"/>
          </a:xfrm>
          <a:prstGeom prst="rect">
            <a:avLst/>
          </a:prstGeom>
          <a:noFill/>
        </p:spPr>
        <p:txBody>
          <a:bodyPr wrap="none" rtlCol="0">
            <a:spAutoFit/>
          </a:bodyPr>
          <a:lstStyle/>
          <a:p>
            <a:r>
              <a:rPr lang="en-US" sz="1333" dirty="0">
                <a:solidFill>
                  <a:schemeClr val="bg1"/>
                </a:solidFill>
              </a:rPr>
              <a:t>optomap RG</a:t>
            </a:r>
          </a:p>
        </p:txBody>
      </p:sp>
      <p:sp>
        <p:nvSpPr>
          <p:cNvPr id="13" name="TextBox 12">
            <a:extLst>
              <a:ext uri="{FF2B5EF4-FFF2-40B4-BE49-F238E27FC236}">
                <a16:creationId xmlns:a16="http://schemas.microsoft.com/office/drawing/2014/main" id="{D1CD62DF-BECC-061A-1CB2-339521FC036C}"/>
              </a:ext>
            </a:extLst>
          </p:cNvPr>
          <p:cNvSpPr txBox="1"/>
          <p:nvPr/>
        </p:nvSpPr>
        <p:spPr>
          <a:xfrm>
            <a:off x="8986187" y="2788230"/>
            <a:ext cx="1976472" cy="297454"/>
          </a:xfrm>
          <a:prstGeom prst="rect">
            <a:avLst/>
          </a:prstGeom>
          <a:noFill/>
        </p:spPr>
        <p:txBody>
          <a:bodyPr wrap="square" rtlCol="0">
            <a:spAutoFit/>
          </a:bodyPr>
          <a:lstStyle/>
          <a:p>
            <a:r>
              <a:rPr lang="en-US" sz="1333" dirty="0">
                <a:solidFill>
                  <a:schemeClr val="bg1"/>
                </a:solidFill>
              </a:rPr>
              <a:t>Zoomed view</a:t>
            </a:r>
          </a:p>
        </p:txBody>
      </p:sp>
      <p:sp>
        <p:nvSpPr>
          <p:cNvPr id="19" name="TextBox 18">
            <a:extLst>
              <a:ext uri="{FF2B5EF4-FFF2-40B4-BE49-F238E27FC236}">
                <a16:creationId xmlns:a16="http://schemas.microsoft.com/office/drawing/2014/main" id="{4102F8A1-712B-0232-D1FD-F1D63EC45405}"/>
              </a:ext>
            </a:extLst>
          </p:cNvPr>
          <p:cNvSpPr txBox="1"/>
          <p:nvPr/>
        </p:nvSpPr>
        <p:spPr>
          <a:xfrm>
            <a:off x="580725" y="5403072"/>
            <a:ext cx="2150269" cy="502573"/>
          </a:xfrm>
          <a:prstGeom prst="rect">
            <a:avLst/>
          </a:prstGeom>
          <a:noFill/>
        </p:spPr>
        <p:txBody>
          <a:bodyPr wrap="none" rtlCol="0">
            <a:spAutoFit/>
          </a:bodyPr>
          <a:lstStyle/>
          <a:p>
            <a:r>
              <a:rPr lang="en-US" sz="1333" dirty="0">
                <a:solidFill>
                  <a:schemeClr val="bg1"/>
                </a:solidFill>
              </a:rPr>
              <a:t>optomap sensory (red-free /</a:t>
            </a:r>
          </a:p>
          <a:p>
            <a:r>
              <a:rPr lang="en-US" sz="1333" dirty="0">
                <a:solidFill>
                  <a:schemeClr val="bg1"/>
                </a:solidFill>
              </a:rPr>
              <a:t> green channel)</a:t>
            </a:r>
          </a:p>
        </p:txBody>
      </p:sp>
      <p:sp>
        <p:nvSpPr>
          <p:cNvPr id="22" name="TextBox 21">
            <a:extLst>
              <a:ext uri="{FF2B5EF4-FFF2-40B4-BE49-F238E27FC236}">
                <a16:creationId xmlns:a16="http://schemas.microsoft.com/office/drawing/2014/main" id="{B10CCEBC-8B29-432D-4A93-C031A6C6BCEA}"/>
              </a:ext>
            </a:extLst>
          </p:cNvPr>
          <p:cNvSpPr txBox="1"/>
          <p:nvPr/>
        </p:nvSpPr>
        <p:spPr>
          <a:xfrm>
            <a:off x="3770989" y="5587264"/>
            <a:ext cx="2459904" cy="297454"/>
          </a:xfrm>
          <a:prstGeom prst="rect">
            <a:avLst/>
          </a:prstGeom>
          <a:noFill/>
        </p:spPr>
        <p:txBody>
          <a:bodyPr wrap="none" rtlCol="0">
            <a:spAutoFit/>
          </a:bodyPr>
          <a:lstStyle/>
          <a:p>
            <a:r>
              <a:rPr lang="en-US" sz="1333" dirty="0">
                <a:solidFill>
                  <a:schemeClr val="bg1"/>
                </a:solidFill>
              </a:rPr>
              <a:t>optomap choroidal (red channel)</a:t>
            </a:r>
          </a:p>
        </p:txBody>
      </p:sp>
      <p:pic>
        <p:nvPicPr>
          <p:cNvPr id="24" name="Picture 23">
            <a:extLst>
              <a:ext uri="{FF2B5EF4-FFF2-40B4-BE49-F238E27FC236}">
                <a16:creationId xmlns:a16="http://schemas.microsoft.com/office/drawing/2014/main" id="{377BA5B2-018B-B074-2E37-5513E7237411}"/>
              </a:ext>
            </a:extLst>
          </p:cNvPr>
          <p:cNvPicPr>
            <a:picLocks noChangeAspect="1"/>
          </p:cNvPicPr>
          <p:nvPr/>
        </p:nvPicPr>
        <p:blipFill>
          <a:blip r:embed="rId10" cstate="screen">
            <a:extLst>
              <a:ext uri="{BEBA8EAE-BF5A-486C-A8C5-ECC9F3942E4B}">
                <a14:imgProps xmlns:a14="http://schemas.microsoft.com/office/drawing/2010/main">
                  <a14:imgLayer r:embed="rId11">
                    <a14:imgEffect>
                      <a14:brightnessContrast bright="10000" contrast="20000"/>
                    </a14:imgEffect>
                  </a14:imgLayer>
                </a14:imgProps>
              </a:ext>
              <a:ext uri="{28A0092B-C50C-407E-A947-70E740481C1C}">
                <a14:useLocalDpi xmlns:a14="http://schemas.microsoft.com/office/drawing/2010/main"/>
              </a:ext>
            </a:extLst>
          </a:blip>
          <a:stretch>
            <a:fillRect/>
          </a:stretch>
        </p:blipFill>
        <p:spPr>
          <a:xfrm>
            <a:off x="8162749" y="3510017"/>
            <a:ext cx="2803996" cy="2426535"/>
          </a:xfrm>
          <a:prstGeom prst="rect">
            <a:avLst/>
          </a:prstGeom>
          <a:ln w="12700">
            <a:solidFill>
              <a:srgbClr val="00B0F0"/>
            </a:solidFill>
          </a:ln>
        </p:spPr>
      </p:pic>
      <p:sp>
        <p:nvSpPr>
          <p:cNvPr id="15" name="TextBox 14">
            <a:extLst>
              <a:ext uri="{FF2B5EF4-FFF2-40B4-BE49-F238E27FC236}">
                <a16:creationId xmlns:a16="http://schemas.microsoft.com/office/drawing/2014/main" id="{3E2D3C87-3314-A834-E5FA-55376B8238C1}"/>
              </a:ext>
            </a:extLst>
          </p:cNvPr>
          <p:cNvSpPr txBox="1"/>
          <p:nvPr/>
        </p:nvSpPr>
        <p:spPr>
          <a:xfrm>
            <a:off x="8986187" y="5608256"/>
            <a:ext cx="1976472" cy="297454"/>
          </a:xfrm>
          <a:prstGeom prst="rect">
            <a:avLst/>
          </a:prstGeom>
          <a:noFill/>
        </p:spPr>
        <p:txBody>
          <a:bodyPr wrap="square" rtlCol="0">
            <a:spAutoFit/>
          </a:bodyPr>
          <a:lstStyle/>
          <a:p>
            <a:r>
              <a:rPr lang="en-US" sz="1333" dirty="0">
                <a:solidFill>
                  <a:schemeClr val="bg1"/>
                </a:solidFill>
              </a:rPr>
              <a:t>Zoomed view</a:t>
            </a:r>
          </a:p>
        </p:txBody>
      </p:sp>
    </p:spTree>
    <p:extLst>
      <p:ext uri="{BB962C8B-B14F-4D97-AF65-F5344CB8AC3E}">
        <p14:creationId xmlns:p14="http://schemas.microsoft.com/office/powerpoint/2010/main" val="3273585910"/>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4" name="Picture 13" descr="A close up of an orange object&#10;&#10;Description automatically generated">
            <a:extLst>
              <a:ext uri="{FF2B5EF4-FFF2-40B4-BE49-F238E27FC236}">
                <a16:creationId xmlns:a16="http://schemas.microsoft.com/office/drawing/2014/main" id="{71E06F95-C037-8F30-E3B6-6FE40A400FE8}"/>
              </a:ext>
            </a:extLst>
          </p:cNvPr>
          <p:cNvPicPr>
            <a:picLocks noChangeAspect="1"/>
          </p:cNvPicPr>
          <p:nvPr/>
        </p:nvPicPr>
        <p:blipFill rotWithShape="1">
          <a:blip r:embed="rId3" cstate="screen">
            <a:extLst>
              <a:ext uri="{BEBA8EAE-BF5A-486C-A8C5-ECC9F3942E4B}">
                <a14:imgProps xmlns:a14="http://schemas.microsoft.com/office/drawing/2010/main">
                  <a14:imgLayer r:embed="rId4">
                    <a14:imgEffect>
                      <a14:brightnessContrast bright="10000"/>
                    </a14:imgEffect>
                  </a14:imgLayer>
                </a14:imgProps>
              </a:ext>
              <a:ext uri="{28A0092B-C50C-407E-A947-70E740481C1C}">
                <a14:useLocalDpi xmlns:a14="http://schemas.microsoft.com/office/drawing/2010/main"/>
              </a:ext>
            </a:extLst>
          </a:blip>
          <a:srcRect/>
          <a:stretch/>
        </p:blipFill>
        <p:spPr>
          <a:xfrm>
            <a:off x="8331229" y="3429000"/>
            <a:ext cx="2569324" cy="2520112"/>
          </a:xfrm>
          <a:prstGeom prst="rect">
            <a:avLst/>
          </a:prstGeom>
          <a:ln w="12700">
            <a:solidFill>
              <a:srgbClr val="00B0F0"/>
            </a:solidFill>
          </a:ln>
        </p:spPr>
      </p:pic>
      <p:pic>
        <p:nvPicPr>
          <p:cNvPr id="16" name="Picture 15" descr="A close up of an orange and yellow object&#10;&#10;Description automatically generated">
            <a:extLst>
              <a:ext uri="{FF2B5EF4-FFF2-40B4-BE49-F238E27FC236}">
                <a16:creationId xmlns:a16="http://schemas.microsoft.com/office/drawing/2014/main" id="{FC9A0569-872E-82C4-E56D-CFF10359250D}"/>
              </a:ext>
            </a:extLst>
          </p:cNvPr>
          <p:cNvPicPr>
            <a:picLocks noChangeAspect="1"/>
          </p:cNvPicPr>
          <p:nvPr/>
        </p:nvPicPr>
        <p:blipFill rotWithShape="1">
          <a:blip r:embed="rId5" cstate="screen">
            <a:extLst>
              <a:ext uri="{BEBA8EAE-BF5A-486C-A8C5-ECC9F3942E4B}">
                <a14:imgProps xmlns:a14="http://schemas.microsoft.com/office/drawing/2010/main">
                  <a14:imgLayer r:embed="rId6">
                    <a14:imgEffect>
                      <a14:brightnessContrast bright="10000"/>
                    </a14:imgEffect>
                  </a14:imgLayer>
                </a14:imgProps>
              </a:ext>
              <a:ext uri="{28A0092B-C50C-407E-A947-70E740481C1C}">
                <a14:useLocalDpi xmlns:a14="http://schemas.microsoft.com/office/drawing/2010/main"/>
              </a:ext>
            </a:extLst>
          </a:blip>
          <a:srcRect/>
          <a:stretch/>
        </p:blipFill>
        <p:spPr>
          <a:xfrm>
            <a:off x="8306462" y="855821"/>
            <a:ext cx="2618860" cy="2450800"/>
          </a:xfrm>
          <a:prstGeom prst="rect">
            <a:avLst/>
          </a:prstGeom>
          <a:ln w="12700">
            <a:solidFill>
              <a:srgbClr val="00B0F0"/>
            </a:solidFill>
          </a:ln>
        </p:spPr>
      </p:pic>
      <p:pic>
        <p:nvPicPr>
          <p:cNvPr id="2" name="Picture 1" descr="A close up of an orange object&#10;&#10;Description automatically generated">
            <a:extLst>
              <a:ext uri="{FF2B5EF4-FFF2-40B4-BE49-F238E27FC236}">
                <a16:creationId xmlns:a16="http://schemas.microsoft.com/office/drawing/2014/main" id="{4BD19F99-039B-99C9-F7F6-E855FA8858A1}"/>
              </a:ext>
            </a:extLst>
          </p:cNvPr>
          <p:cNvPicPr>
            <a:picLocks noChangeAspect="1"/>
          </p:cNvPicPr>
          <p:nvPr/>
        </p:nvPicPr>
        <p:blipFill rotWithShape="1">
          <a:blip r:embed="rId7" cstate="screen">
            <a:extLst>
              <a:ext uri="{BEBA8EAE-BF5A-486C-A8C5-ECC9F3942E4B}">
                <a14:imgProps xmlns:a14="http://schemas.microsoft.com/office/drawing/2010/main">
                  <a14:imgLayer r:embed="rId8">
                    <a14:imgEffect>
                      <a14:brightnessContrast bright="10000"/>
                    </a14:imgEffect>
                  </a14:imgLayer>
                </a14:imgProps>
              </a:ext>
              <a:ext uri="{28A0092B-C50C-407E-A947-70E740481C1C}">
                <a14:useLocalDpi xmlns:a14="http://schemas.microsoft.com/office/drawing/2010/main"/>
              </a:ext>
            </a:extLst>
          </a:blip>
          <a:srcRect/>
          <a:stretch/>
        </p:blipFill>
        <p:spPr>
          <a:xfrm>
            <a:off x="3705308" y="812946"/>
            <a:ext cx="3491832" cy="2787741"/>
          </a:xfrm>
          <a:prstGeom prst="rect">
            <a:avLst/>
          </a:prstGeom>
        </p:spPr>
      </p:pic>
      <p:pic>
        <p:nvPicPr>
          <p:cNvPr id="3" name="Picture 2" descr="A close up of an orange and yellow object&#10;&#10;Description automatically generated">
            <a:extLst>
              <a:ext uri="{FF2B5EF4-FFF2-40B4-BE49-F238E27FC236}">
                <a16:creationId xmlns:a16="http://schemas.microsoft.com/office/drawing/2014/main" id="{B0AA951E-D2E6-93A9-EBEA-79CC576203CF}"/>
              </a:ext>
            </a:extLst>
          </p:cNvPr>
          <p:cNvPicPr>
            <a:picLocks noChangeAspect="1"/>
          </p:cNvPicPr>
          <p:nvPr/>
        </p:nvPicPr>
        <p:blipFill rotWithShape="1">
          <a:blip r:embed="rId9" cstate="screen">
            <a:extLst>
              <a:ext uri="{BEBA8EAE-BF5A-486C-A8C5-ECC9F3942E4B}">
                <a14:imgProps xmlns:a14="http://schemas.microsoft.com/office/drawing/2010/main">
                  <a14:imgLayer r:embed="rId10">
                    <a14:imgEffect>
                      <a14:brightnessContrast bright="10000"/>
                    </a14:imgEffect>
                  </a14:imgLayer>
                </a14:imgProps>
              </a:ext>
              <a:ext uri="{28A0092B-C50C-407E-A947-70E740481C1C}">
                <a14:useLocalDpi xmlns:a14="http://schemas.microsoft.com/office/drawing/2010/main"/>
              </a:ext>
            </a:extLst>
          </a:blip>
          <a:srcRect/>
          <a:stretch/>
        </p:blipFill>
        <p:spPr>
          <a:xfrm>
            <a:off x="241498" y="812946"/>
            <a:ext cx="3459727" cy="2789181"/>
          </a:xfrm>
          <a:prstGeom prst="rect">
            <a:avLst/>
          </a:prstGeom>
        </p:spPr>
      </p:pic>
      <p:pic>
        <p:nvPicPr>
          <p:cNvPr id="9" name="Picture 8" descr="A close up of a white object&#10;&#10;Description automatically generated">
            <a:extLst>
              <a:ext uri="{FF2B5EF4-FFF2-40B4-BE49-F238E27FC236}">
                <a16:creationId xmlns:a16="http://schemas.microsoft.com/office/drawing/2014/main" id="{0C8214F8-7F93-297D-8EB7-7752D0E565AB}"/>
              </a:ext>
            </a:extLst>
          </p:cNvPr>
          <p:cNvPicPr>
            <a:picLocks noChangeAspect="1"/>
          </p:cNvPicPr>
          <p:nvPr/>
        </p:nvPicPr>
        <p:blipFill rotWithShape="1">
          <a:blip r:embed="rId11" cstate="screen">
            <a:extLst>
              <a:ext uri="{BEBA8EAE-BF5A-486C-A8C5-ECC9F3942E4B}">
                <a14:imgProps xmlns:a14="http://schemas.microsoft.com/office/drawing/2010/main">
                  <a14:imgLayer r:embed="rId12">
                    <a14:imgEffect>
                      <a14:brightnessContrast contrast="20000"/>
                    </a14:imgEffect>
                  </a14:imgLayer>
                </a14:imgProps>
              </a:ext>
              <a:ext uri="{28A0092B-C50C-407E-A947-70E740481C1C}">
                <a14:useLocalDpi xmlns:a14="http://schemas.microsoft.com/office/drawing/2010/main"/>
              </a:ext>
            </a:extLst>
          </a:blip>
          <a:srcRect/>
          <a:stretch/>
        </p:blipFill>
        <p:spPr>
          <a:xfrm>
            <a:off x="3729894" y="3582544"/>
            <a:ext cx="3509956" cy="2572760"/>
          </a:xfrm>
          <a:prstGeom prst="rect">
            <a:avLst/>
          </a:prstGeom>
        </p:spPr>
      </p:pic>
      <p:pic>
        <p:nvPicPr>
          <p:cNvPr id="10" name="Picture 9" descr="A black and white image of a large round object&#10;&#10;Description automatically generated">
            <a:extLst>
              <a:ext uri="{FF2B5EF4-FFF2-40B4-BE49-F238E27FC236}">
                <a16:creationId xmlns:a16="http://schemas.microsoft.com/office/drawing/2014/main" id="{1FA4E1A5-2406-96E1-CF78-47BF71151D8C}"/>
              </a:ext>
            </a:extLst>
          </p:cNvPr>
          <p:cNvPicPr>
            <a:picLocks noChangeAspect="1"/>
          </p:cNvPicPr>
          <p:nvPr/>
        </p:nvPicPr>
        <p:blipFill rotWithShape="1">
          <a:blip r:embed="rId13" cstate="screen">
            <a:extLst>
              <a:ext uri="{BEBA8EAE-BF5A-486C-A8C5-ECC9F3942E4B}">
                <a14:imgProps xmlns:a14="http://schemas.microsoft.com/office/drawing/2010/main">
                  <a14:imgLayer r:embed="rId14">
                    <a14:imgEffect>
                      <a14:brightnessContrast bright="10000" contrast="30000"/>
                    </a14:imgEffect>
                  </a14:imgLayer>
                </a14:imgProps>
              </a:ext>
              <a:ext uri="{28A0092B-C50C-407E-A947-70E740481C1C}">
                <a14:useLocalDpi xmlns:a14="http://schemas.microsoft.com/office/drawing/2010/main"/>
              </a:ext>
            </a:extLst>
          </a:blip>
          <a:srcRect/>
          <a:stretch/>
        </p:blipFill>
        <p:spPr>
          <a:xfrm>
            <a:off x="246360" y="3510016"/>
            <a:ext cx="3491832" cy="2645288"/>
          </a:xfrm>
          <a:prstGeom prst="rect">
            <a:avLst/>
          </a:prstGeom>
        </p:spPr>
      </p:pic>
      <p:sp>
        <p:nvSpPr>
          <p:cNvPr id="6" name="TextBox 5">
            <a:extLst>
              <a:ext uri="{FF2B5EF4-FFF2-40B4-BE49-F238E27FC236}">
                <a16:creationId xmlns:a16="http://schemas.microsoft.com/office/drawing/2014/main" id="{0041BABD-74D2-82BD-2FC2-C63CB96240E9}"/>
              </a:ext>
            </a:extLst>
          </p:cNvPr>
          <p:cNvSpPr txBox="1"/>
          <p:nvPr/>
        </p:nvSpPr>
        <p:spPr>
          <a:xfrm>
            <a:off x="657308" y="363380"/>
            <a:ext cx="6096000" cy="461665"/>
          </a:xfrm>
          <a:prstGeom prst="rect">
            <a:avLst/>
          </a:prstGeom>
          <a:noFill/>
        </p:spPr>
        <p:txBody>
          <a:bodyPr wrap="square">
            <a:spAutoFit/>
          </a:bodyPr>
          <a:lstStyle/>
          <a:p>
            <a:r>
              <a:rPr lang="en-US" sz="2400" dirty="0">
                <a:solidFill>
                  <a:schemeClr val="bg1"/>
                </a:solidFill>
                <a:latin typeface="+mj-lt"/>
              </a:rPr>
              <a:t>Choroidal nevus</a:t>
            </a:r>
            <a:endParaRPr lang="en-US" sz="1867" dirty="0">
              <a:solidFill>
                <a:schemeClr val="bg1"/>
              </a:solidFill>
              <a:latin typeface="+mj-lt"/>
            </a:endParaRPr>
          </a:p>
        </p:txBody>
      </p:sp>
      <p:sp>
        <p:nvSpPr>
          <p:cNvPr id="11" name="TextBox 10">
            <a:extLst>
              <a:ext uri="{FF2B5EF4-FFF2-40B4-BE49-F238E27FC236}">
                <a16:creationId xmlns:a16="http://schemas.microsoft.com/office/drawing/2014/main" id="{E69AF535-6AAE-5032-03FA-6EB5FDD5E612}"/>
              </a:ext>
            </a:extLst>
          </p:cNvPr>
          <p:cNvSpPr txBox="1"/>
          <p:nvPr/>
        </p:nvSpPr>
        <p:spPr>
          <a:xfrm>
            <a:off x="3637610" y="3254250"/>
            <a:ext cx="1147237" cy="297454"/>
          </a:xfrm>
          <a:prstGeom prst="rect">
            <a:avLst/>
          </a:prstGeom>
          <a:noFill/>
        </p:spPr>
        <p:txBody>
          <a:bodyPr wrap="none" rtlCol="0">
            <a:spAutoFit/>
          </a:bodyPr>
          <a:lstStyle/>
          <a:p>
            <a:r>
              <a:rPr lang="en-US" sz="1333" dirty="0">
                <a:solidFill>
                  <a:schemeClr val="bg1"/>
                </a:solidFill>
              </a:rPr>
              <a:t>optomap RGB</a:t>
            </a:r>
          </a:p>
        </p:txBody>
      </p:sp>
      <p:sp>
        <p:nvSpPr>
          <p:cNvPr id="12" name="TextBox 11">
            <a:extLst>
              <a:ext uri="{FF2B5EF4-FFF2-40B4-BE49-F238E27FC236}">
                <a16:creationId xmlns:a16="http://schemas.microsoft.com/office/drawing/2014/main" id="{A81CCB44-026B-8548-6D47-8F5C4318D525}"/>
              </a:ext>
            </a:extLst>
          </p:cNvPr>
          <p:cNvSpPr txBox="1"/>
          <p:nvPr/>
        </p:nvSpPr>
        <p:spPr>
          <a:xfrm>
            <a:off x="237414" y="3181722"/>
            <a:ext cx="1054263" cy="297454"/>
          </a:xfrm>
          <a:prstGeom prst="rect">
            <a:avLst/>
          </a:prstGeom>
          <a:noFill/>
        </p:spPr>
        <p:txBody>
          <a:bodyPr wrap="none" rtlCol="0">
            <a:spAutoFit/>
          </a:bodyPr>
          <a:lstStyle/>
          <a:p>
            <a:r>
              <a:rPr lang="en-US" sz="1333" dirty="0">
                <a:solidFill>
                  <a:schemeClr val="bg1"/>
                </a:solidFill>
              </a:rPr>
              <a:t>optomap RG</a:t>
            </a:r>
          </a:p>
        </p:txBody>
      </p:sp>
      <p:sp>
        <p:nvSpPr>
          <p:cNvPr id="13" name="TextBox 12">
            <a:extLst>
              <a:ext uri="{FF2B5EF4-FFF2-40B4-BE49-F238E27FC236}">
                <a16:creationId xmlns:a16="http://schemas.microsoft.com/office/drawing/2014/main" id="{D1CD62DF-BECC-061A-1CB2-339521FC036C}"/>
              </a:ext>
            </a:extLst>
          </p:cNvPr>
          <p:cNvSpPr txBox="1"/>
          <p:nvPr/>
        </p:nvSpPr>
        <p:spPr>
          <a:xfrm>
            <a:off x="8986187" y="3004526"/>
            <a:ext cx="1976472" cy="297454"/>
          </a:xfrm>
          <a:prstGeom prst="rect">
            <a:avLst/>
          </a:prstGeom>
          <a:noFill/>
        </p:spPr>
        <p:txBody>
          <a:bodyPr wrap="square" rtlCol="0">
            <a:spAutoFit/>
          </a:bodyPr>
          <a:lstStyle/>
          <a:p>
            <a:r>
              <a:rPr lang="en-US" sz="1333" dirty="0">
                <a:solidFill>
                  <a:schemeClr val="bg1"/>
                </a:solidFill>
              </a:rPr>
              <a:t>Zoomed view</a:t>
            </a:r>
          </a:p>
        </p:txBody>
      </p:sp>
      <p:sp>
        <p:nvSpPr>
          <p:cNvPr id="19" name="TextBox 18">
            <a:extLst>
              <a:ext uri="{FF2B5EF4-FFF2-40B4-BE49-F238E27FC236}">
                <a16:creationId xmlns:a16="http://schemas.microsoft.com/office/drawing/2014/main" id="{4102F8A1-712B-0232-D1FD-F1D63EC45405}"/>
              </a:ext>
            </a:extLst>
          </p:cNvPr>
          <p:cNvSpPr txBox="1"/>
          <p:nvPr/>
        </p:nvSpPr>
        <p:spPr>
          <a:xfrm>
            <a:off x="275032" y="5661288"/>
            <a:ext cx="2150269" cy="502573"/>
          </a:xfrm>
          <a:prstGeom prst="rect">
            <a:avLst/>
          </a:prstGeom>
          <a:noFill/>
        </p:spPr>
        <p:txBody>
          <a:bodyPr wrap="none" rtlCol="0">
            <a:spAutoFit/>
          </a:bodyPr>
          <a:lstStyle/>
          <a:p>
            <a:r>
              <a:rPr lang="en-US" sz="1333" dirty="0">
                <a:solidFill>
                  <a:schemeClr val="bg1"/>
                </a:solidFill>
              </a:rPr>
              <a:t>optomap sensory (red-free /</a:t>
            </a:r>
          </a:p>
          <a:p>
            <a:r>
              <a:rPr lang="en-US" sz="1333" dirty="0">
                <a:solidFill>
                  <a:schemeClr val="bg1"/>
                </a:solidFill>
              </a:rPr>
              <a:t> green channel)</a:t>
            </a:r>
          </a:p>
        </p:txBody>
      </p:sp>
      <p:sp>
        <p:nvSpPr>
          <p:cNvPr id="22" name="TextBox 21">
            <a:extLst>
              <a:ext uri="{FF2B5EF4-FFF2-40B4-BE49-F238E27FC236}">
                <a16:creationId xmlns:a16="http://schemas.microsoft.com/office/drawing/2014/main" id="{B10CCEBC-8B29-432D-4A93-C031A6C6BCEA}"/>
              </a:ext>
            </a:extLst>
          </p:cNvPr>
          <p:cNvSpPr txBox="1"/>
          <p:nvPr/>
        </p:nvSpPr>
        <p:spPr>
          <a:xfrm>
            <a:off x="3666149" y="5784964"/>
            <a:ext cx="2459904" cy="297454"/>
          </a:xfrm>
          <a:prstGeom prst="rect">
            <a:avLst/>
          </a:prstGeom>
          <a:noFill/>
        </p:spPr>
        <p:txBody>
          <a:bodyPr wrap="none" rtlCol="0">
            <a:spAutoFit/>
          </a:bodyPr>
          <a:lstStyle/>
          <a:p>
            <a:r>
              <a:rPr lang="en-US" sz="1333" dirty="0">
                <a:solidFill>
                  <a:schemeClr val="bg1"/>
                </a:solidFill>
              </a:rPr>
              <a:t>optomap choroidal (red channel)</a:t>
            </a:r>
          </a:p>
        </p:txBody>
      </p:sp>
      <p:sp>
        <p:nvSpPr>
          <p:cNvPr id="15" name="TextBox 14">
            <a:extLst>
              <a:ext uri="{FF2B5EF4-FFF2-40B4-BE49-F238E27FC236}">
                <a16:creationId xmlns:a16="http://schemas.microsoft.com/office/drawing/2014/main" id="{3E2D3C87-3314-A834-E5FA-55376B8238C1}"/>
              </a:ext>
            </a:extLst>
          </p:cNvPr>
          <p:cNvSpPr txBox="1"/>
          <p:nvPr/>
        </p:nvSpPr>
        <p:spPr>
          <a:xfrm>
            <a:off x="8924080" y="5620818"/>
            <a:ext cx="1976472" cy="297454"/>
          </a:xfrm>
          <a:prstGeom prst="rect">
            <a:avLst/>
          </a:prstGeom>
          <a:noFill/>
        </p:spPr>
        <p:txBody>
          <a:bodyPr wrap="square" rtlCol="0">
            <a:spAutoFit/>
          </a:bodyPr>
          <a:lstStyle/>
          <a:p>
            <a:r>
              <a:rPr lang="en-US" sz="1333" dirty="0">
                <a:solidFill>
                  <a:schemeClr val="bg1"/>
                </a:solidFill>
              </a:rPr>
              <a:t>Zoomed view</a:t>
            </a:r>
          </a:p>
        </p:txBody>
      </p:sp>
    </p:spTree>
    <p:extLst>
      <p:ext uri="{BB962C8B-B14F-4D97-AF65-F5344CB8AC3E}">
        <p14:creationId xmlns:p14="http://schemas.microsoft.com/office/powerpoint/2010/main" val="1872673017"/>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 name="Content Placeholder 5" descr="An organ with a black background&#10;&#10;Description automatically generated">
            <a:extLst>
              <a:ext uri="{FF2B5EF4-FFF2-40B4-BE49-F238E27FC236}">
                <a16:creationId xmlns:a16="http://schemas.microsoft.com/office/drawing/2014/main" id="{95B9074F-04CE-DD88-D21A-DC6C806B53B7}"/>
              </a:ext>
            </a:extLst>
          </p:cNvPr>
          <p:cNvPicPr>
            <a:picLocks noChangeAspect="1"/>
          </p:cNvPicPr>
          <p:nvPr/>
        </p:nvPicPr>
        <p:blipFill rotWithShape="1">
          <a:blip r:embed="rId3" cstate="hqprint">
            <a:extLst>
              <a:ext uri="{BEBA8EAE-BF5A-486C-A8C5-ECC9F3942E4B}">
                <a14:imgProps xmlns:a14="http://schemas.microsoft.com/office/drawing/2010/main">
                  <a14:imgLayer r:embed="rId4">
                    <a14:imgEffect>
                      <a14:brightnessContrast bright="10000"/>
                    </a14:imgEffect>
                  </a14:imgLayer>
                </a14:imgProps>
              </a:ext>
              <a:ext uri="{28A0092B-C50C-407E-A947-70E740481C1C}">
                <a14:useLocalDpi xmlns:a14="http://schemas.microsoft.com/office/drawing/2010/main"/>
              </a:ext>
            </a:extLst>
          </a:blip>
          <a:srcRect/>
          <a:stretch/>
        </p:blipFill>
        <p:spPr>
          <a:xfrm>
            <a:off x="6281532" y="1229119"/>
            <a:ext cx="5886305" cy="4585935"/>
          </a:xfrm>
          <a:prstGeom prst="rect">
            <a:avLst/>
          </a:prstGeom>
        </p:spPr>
      </p:pic>
      <p:pic>
        <p:nvPicPr>
          <p:cNvPr id="5" name="Picture 4" descr="An orange and green object with a black background&#10;&#10;Description automatically generated">
            <a:extLst>
              <a:ext uri="{FF2B5EF4-FFF2-40B4-BE49-F238E27FC236}">
                <a16:creationId xmlns:a16="http://schemas.microsoft.com/office/drawing/2014/main" id="{C91B5E72-C445-7E81-F06C-DB90CBF6BE75}"/>
              </a:ext>
            </a:extLst>
          </p:cNvPr>
          <p:cNvPicPr>
            <a:picLocks noChangeAspect="1"/>
          </p:cNvPicPr>
          <p:nvPr/>
        </p:nvPicPr>
        <p:blipFill rotWithShape="1">
          <a:blip r:embed="rId5" cstate="hqprint">
            <a:extLst>
              <a:ext uri="{BEBA8EAE-BF5A-486C-A8C5-ECC9F3942E4B}">
                <a14:imgProps xmlns:a14="http://schemas.microsoft.com/office/drawing/2010/main">
                  <a14:imgLayer r:embed="rId6">
                    <a14:imgEffect>
                      <a14:brightnessContrast bright="20000"/>
                    </a14:imgEffect>
                  </a14:imgLayer>
                </a14:imgProps>
              </a:ext>
              <a:ext uri="{28A0092B-C50C-407E-A947-70E740481C1C}">
                <a14:useLocalDpi xmlns:a14="http://schemas.microsoft.com/office/drawing/2010/main"/>
              </a:ext>
            </a:extLst>
          </a:blip>
          <a:srcRect/>
          <a:stretch/>
        </p:blipFill>
        <p:spPr>
          <a:xfrm>
            <a:off x="237414" y="1229119"/>
            <a:ext cx="5918815" cy="4585935"/>
          </a:xfrm>
          <a:prstGeom prst="rect">
            <a:avLst/>
          </a:prstGeom>
        </p:spPr>
      </p:pic>
      <p:sp>
        <p:nvSpPr>
          <p:cNvPr id="6" name="TextBox 5">
            <a:extLst>
              <a:ext uri="{FF2B5EF4-FFF2-40B4-BE49-F238E27FC236}">
                <a16:creationId xmlns:a16="http://schemas.microsoft.com/office/drawing/2014/main" id="{0041BABD-74D2-82BD-2FC2-C63CB96240E9}"/>
              </a:ext>
            </a:extLst>
          </p:cNvPr>
          <p:cNvSpPr txBox="1"/>
          <p:nvPr/>
        </p:nvSpPr>
        <p:spPr>
          <a:xfrm>
            <a:off x="657308" y="363379"/>
            <a:ext cx="7225085" cy="461665"/>
          </a:xfrm>
          <a:prstGeom prst="rect">
            <a:avLst/>
          </a:prstGeom>
          <a:noFill/>
        </p:spPr>
        <p:txBody>
          <a:bodyPr wrap="square">
            <a:spAutoFit/>
          </a:bodyPr>
          <a:lstStyle/>
          <a:p>
            <a:r>
              <a:rPr lang="en-US" sz="2400" dirty="0">
                <a:solidFill>
                  <a:schemeClr val="bg1"/>
                </a:solidFill>
                <a:latin typeface="+mj-lt"/>
              </a:rPr>
              <a:t>Choroidal melanoma post Plaque with RVO</a:t>
            </a:r>
            <a:endParaRPr lang="en-US" sz="1867" dirty="0">
              <a:solidFill>
                <a:schemeClr val="bg1"/>
              </a:solidFill>
              <a:latin typeface="+mj-lt"/>
            </a:endParaRPr>
          </a:p>
        </p:txBody>
      </p:sp>
      <p:sp>
        <p:nvSpPr>
          <p:cNvPr id="11" name="TextBox 10">
            <a:extLst>
              <a:ext uri="{FF2B5EF4-FFF2-40B4-BE49-F238E27FC236}">
                <a16:creationId xmlns:a16="http://schemas.microsoft.com/office/drawing/2014/main" id="{E69AF535-6AAE-5032-03FA-6EB5FDD5E612}"/>
              </a:ext>
            </a:extLst>
          </p:cNvPr>
          <p:cNvSpPr txBox="1"/>
          <p:nvPr/>
        </p:nvSpPr>
        <p:spPr>
          <a:xfrm>
            <a:off x="6281532" y="5417004"/>
            <a:ext cx="1147237" cy="297454"/>
          </a:xfrm>
          <a:prstGeom prst="rect">
            <a:avLst/>
          </a:prstGeom>
          <a:noFill/>
        </p:spPr>
        <p:txBody>
          <a:bodyPr wrap="none" rtlCol="0">
            <a:spAutoFit/>
          </a:bodyPr>
          <a:lstStyle/>
          <a:p>
            <a:r>
              <a:rPr lang="en-US" sz="1333" dirty="0">
                <a:solidFill>
                  <a:schemeClr val="bg1"/>
                </a:solidFill>
              </a:rPr>
              <a:t>optomap RGB</a:t>
            </a:r>
          </a:p>
        </p:txBody>
      </p:sp>
      <p:sp>
        <p:nvSpPr>
          <p:cNvPr id="12" name="TextBox 11">
            <a:extLst>
              <a:ext uri="{FF2B5EF4-FFF2-40B4-BE49-F238E27FC236}">
                <a16:creationId xmlns:a16="http://schemas.microsoft.com/office/drawing/2014/main" id="{A81CCB44-026B-8548-6D47-8F5C4318D525}"/>
              </a:ext>
            </a:extLst>
          </p:cNvPr>
          <p:cNvSpPr txBox="1"/>
          <p:nvPr/>
        </p:nvSpPr>
        <p:spPr>
          <a:xfrm>
            <a:off x="237414" y="5417003"/>
            <a:ext cx="1054263" cy="297454"/>
          </a:xfrm>
          <a:prstGeom prst="rect">
            <a:avLst/>
          </a:prstGeom>
          <a:noFill/>
        </p:spPr>
        <p:txBody>
          <a:bodyPr wrap="none" rtlCol="0">
            <a:spAutoFit/>
          </a:bodyPr>
          <a:lstStyle/>
          <a:p>
            <a:r>
              <a:rPr lang="en-US" sz="1333" dirty="0">
                <a:solidFill>
                  <a:schemeClr val="bg1"/>
                </a:solidFill>
              </a:rPr>
              <a:t>optomap RG</a:t>
            </a:r>
          </a:p>
        </p:txBody>
      </p:sp>
    </p:spTree>
    <p:extLst>
      <p:ext uri="{BB962C8B-B14F-4D97-AF65-F5344CB8AC3E}">
        <p14:creationId xmlns:p14="http://schemas.microsoft.com/office/powerpoint/2010/main" val="3427452305"/>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7" name="Picture 6" descr="An orange and yellow object with a black background&#10;&#10;Description automatically generated">
            <a:extLst>
              <a:ext uri="{FF2B5EF4-FFF2-40B4-BE49-F238E27FC236}">
                <a16:creationId xmlns:a16="http://schemas.microsoft.com/office/drawing/2014/main" id="{4AD63595-3333-B2DC-217B-02E3CDC36039}"/>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5948723" y="1162251"/>
            <a:ext cx="6098972" cy="4104205"/>
          </a:xfrm>
          <a:prstGeom prst="rect">
            <a:avLst/>
          </a:prstGeom>
        </p:spPr>
      </p:pic>
      <p:pic>
        <p:nvPicPr>
          <p:cNvPr id="8" name="Picture 7" descr="A close up of a leaf&#10;&#10;Description automatically generated">
            <a:extLst>
              <a:ext uri="{FF2B5EF4-FFF2-40B4-BE49-F238E27FC236}">
                <a16:creationId xmlns:a16="http://schemas.microsoft.com/office/drawing/2014/main" id="{22D3949E-1F11-0AAF-BFDC-622A44EA6862}"/>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l="16023" t="27113" r="12385" b="22849"/>
          <a:stretch/>
        </p:blipFill>
        <p:spPr>
          <a:xfrm>
            <a:off x="50243" y="1162251"/>
            <a:ext cx="5898480" cy="4122716"/>
          </a:xfrm>
          <a:prstGeom prst="rect">
            <a:avLst/>
          </a:prstGeom>
        </p:spPr>
      </p:pic>
      <p:sp>
        <p:nvSpPr>
          <p:cNvPr id="6" name="TextBox 5">
            <a:extLst>
              <a:ext uri="{FF2B5EF4-FFF2-40B4-BE49-F238E27FC236}">
                <a16:creationId xmlns:a16="http://schemas.microsoft.com/office/drawing/2014/main" id="{0041BABD-74D2-82BD-2FC2-C63CB96240E9}"/>
              </a:ext>
            </a:extLst>
          </p:cNvPr>
          <p:cNvSpPr txBox="1"/>
          <p:nvPr/>
        </p:nvSpPr>
        <p:spPr>
          <a:xfrm>
            <a:off x="657308" y="363380"/>
            <a:ext cx="7225085" cy="461665"/>
          </a:xfrm>
          <a:prstGeom prst="rect">
            <a:avLst/>
          </a:prstGeom>
          <a:noFill/>
        </p:spPr>
        <p:txBody>
          <a:bodyPr wrap="square">
            <a:spAutoFit/>
          </a:bodyPr>
          <a:lstStyle/>
          <a:p>
            <a:r>
              <a:rPr lang="en-US" sz="2400" dirty="0">
                <a:solidFill>
                  <a:schemeClr val="bg1"/>
                </a:solidFill>
                <a:latin typeface="+mj-lt"/>
              </a:rPr>
              <a:t>Choroidal melanoma: Radiation Retinopathy</a:t>
            </a:r>
            <a:endParaRPr lang="en-US" sz="1867" dirty="0">
              <a:solidFill>
                <a:schemeClr val="bg1"/>
              </a:solidFill>
              <a:latin typeface="+mj-lt"/>
            </a:endParaRPr>
          </a:p>
        </p:txBody>
      </p:sp>
      <p:sp>
        <p:nvSpPr>
          <p:cNvPr id="11" name="TextBox 10">
            <a:extLst>
              <a:ext uri="{FF2B5EF4-FFF2-40B4-BE49-F238E27FC236}">
                <a16:creationId xmlns:a16="http://schemas.microsoft.com/office/drawing/2014/main" id="{E69AF535-6AAE-5032-03FA-6EB5FDD5E612}"/>
              </a:ext>
            </a:extLst>
          </p:cNvPr>
          <p:cNvSpPr txBox="1"/>
          <p:nvPr/>
        </p:nvSpPr>
        <p:spPr>
          <a:xfrm>
            <a:off x="6265629" y="4930368"/>
            <a:ext cx="1147237" cy="297454"/>
          </a:xfrm>
          <a:prstGeom prst="rect">
            <a:avLst/>
          </a:prstGeom>
          <a:noFill/>
        </p:spPr>
        <p:txBody>
          <a:bodyPr wrap="none" rtlCol="0">
            <a:spAutoFit/>
          </a:bodyPr>
          <a:lstStyle/>
          <a:p>
            <a:r>
              <a:rPr lang="en-US" sz="1333" dirty="0">
                <a:solidFill>
                  <a:schemeClr val="bg1"/>
                </a:solidFill>
              </a:rPr>
              <a:t>optomap RGB</a:t>
            </a:r>
          </a:p>
        </p:txBody>
      </p:sp>
      <p:sp>
        <p:nvSpPr>
          <p:cNvPr id="12" name="TextBox 11">
            <a:extLst>
              <a:ext uri="{FF2B5EF4-FFF2-40B4-BE49-F238E27FC236}">
                <a16:creationId xmlns:a16="http://schemas.microsoft.com/office/drawing/2014/main" id="{A81CCB44-026B-8548-6D47-8F5C4318D525}"/>
              </a:ext>
            </a:extLst>
          </p:cNvPr>
          <p:cNvSpPr txBox="1"/>
          <p:nvPr/>
        </p:nvSpPr>
        <p:spPr>
          <a:xfrm>
            <a:off x="221511" y="4930367"/>
            <a:ext cx="1054263" cy="297454"/>
          </a:xfrm>
          <a:prstGeom prst="rect">
            <a:avLst/>
          </a:prstGeom>
          <a:noFill/>
        </p:spPr>
        <p:txBody>
          <a:bodyPr wrap="none" rtlCol="0">
            <a:spAutoFit/>
          </a:bodyPr>
          <a:lstStyle/>
          <a:p>
            <a:r>
              <a:rPr lang="en-US" sz="1333" dirty="0">
                <a:solidFill>
                  <a:schemeClr val="bg1"/>
                </a:solidFill>
              </a:rPr>
              <a:t>optomap RG</a:t>
            </a:r>
          </a:p>
        </p:txBody>
      </p:sp>
    </p:spTree>
    <p:extLst>
      <p:ext uri="{BB962C8B-B14F-4D97-AF65-F5344CB8AC3E}">
        <p14:creationId xmlns:p14="http://schemas.microsoft.com/office/powerpoint/2010/main" val="3575182718"/>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 name="Picture 3" descr="An orange and red object with veins&#10;&#10;Description automatically generated">
            <a:extLst>
              <a:ext uri="{FF2B5EF4-FFF2-40B4-BE49-F238E27FC236}">
                <a16:creationId xmlns:a16="http://schemas.microsoft.com/office/drawing/2014/main" id="{2AA3D34B-0589-B799-A766-12396224FE57}"/>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8920616" y="3496727"/>
            <a:ext cx="2932563" cy="2523111"/>
          </a:xfrm>
          <a:prstGeom prst="rect">
            <a:avLst/>
          </a:prstGeom>
          <a:ln w="12700">
            <a:solidFill>
              <a:srgbClr val="00B0F0"/>
            </a:solidFill>
          </a:ln>
        </p:spPr>
      </p:pic>
      <p:pic>
        <p:nvPicPr>
          <p:cNvPr id="5" name="Picture 4" descr="A close up of a yellow and green object&#10;&#10;Description automatically generated">
            <a:extLst>
              <a:ext uri="{FF2B5EF4-FFF2-40B4-BE49-F238E27FC236}">
                <a16:creationId xmlns:a16="http://schemas.microsoft.com/office/drawing/2014/main" id="{DD5936D2-5C07-8088-0F73-4D84410C448C}"/>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8924080" y="820079"/>
            <a:ext cx="2925635" cy="2437827"/>
          </a:xfrm>
          <a:prstGeom prst="rect">
            <a:avLst/>
          </a:prstGeom>
          <a:ln w="12700">
            <a:solidFill>
              <a:srgbClr val="00B0F0"/>
            </a:solidFill>
          </a:ln>
        </p:spPr>
      </p:pic>
      <p:pic>
        <p:nvPicPr>
          <p:cNvPr id="7" name="Picture 6" descr="A close up of a yellow and green object&#10;&#10;Description automatically generated">
            <a:extLst>
              <a:ext uri="{FF2B5EF4-FFF2-40B4-BE49-F238E27FC236}">
                <a16:creationId xmlns:a16="http://schemas.microsoft.com/office/drawing/2014/main" id="{AA794A2B-7A68-1067-6D71-2F6B23D5103F}"/>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362843" y="784781"/>
            <a:ext cx="4043955" cy="2600220"/>
          </a:xfrm>
          <a:prstGeom prst="rect">
            <a:avLst/>
          </a:prstGeom>
        </p:spPr>
      </p:pic>
      <p:pic>
        <p:nvPicPr>
          <p:cNvPr id="8" name="Picture 7" descr="An orange and red object with veins&#10;&#10;Description automatically generated">
            <a:extLst>
              <a:ext uri="{FF2B5EF4-FFF2-40B4-BE49-F238E27FC236}">
                <a16:creationId xmlns:a16="http://schemas.microsoft.com/office/drawing/2014/main" id="{90B1C5DD-BBAB-9DF3-5975-E2365CFF2D3B}"/>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a:off x="4360930" y="785301"/>
            <a:ext cx="4240237" cy="2600220"/>
          </a:xfrm>
          <a:prstGeom prst="rect">
            <a:avLst/>
          </a:prstGeom>
        </p:spPr>
      </p:pic>
      <p:pic>
        <p:nvPicPr>
          <p:cNvPr id="17" name="Picture 16" descr="A close-up of a human body&#10;&#10;Description automatically generated">
            <a:extLst>
              <a:ext uri="{FF2B5EF4-FFF2-40B4-BE49-F238E27FC236}">
                <a16:creationId xmlns:a16="http://schemas.microsoft.com/office/drawing/2014/main" id="{B748053D-E6D1-EBE3-36A5-C66BDB68ADF0}"/>
              </a:ext>
            </a:extLst>
          </p:cNvPr>
          <p:cNvPicPr>
            <a:picLocks noChangeAspect="1"/>
          </p:cNvPicPr>
          <p:nvPr/>
        </p:nvPicPr>
        <p:blipFill rotWithShape="1">
          <a:blip r:embed="rId7" cstate="screen">
            <a:extLst>
              <a:ext uri="{28A0092B-C50C-407E-A947-70E740481C1C}">
                <a14:useLocalDpi xmlns:a14="http://schemas.microsoft.com/office/drawing/2010/main"/>
              </a:ext>
            </a:extLst>
          </a:blip>
          <a:srcRect/>
          <a:stretch/>
        </p:blipFill>
        <p:spPr>
          <a:xfrm>
            <a:off x="362843" y="3385000"/>
            <a:ext cx="4052843" cy="2648656"/>
          </a:xfrm>
          <a:prstGeom prst="rect">
            <a:avLst/>
          </a:prstGeom>
        </p:spPr>
      </p:pic>
      <p:pic>
        <p:nvPicPr>
          <p:cNvPr id="18" name="Picture 17" descr="A black and white image of a plant&#10;&#10;Description automatically generated">
            <a:extLst>
              <a:ext uri="{FF2B5EF4-FFF2-40B4-BE49-F238E27FC236}">
                <a16:creationId xmlns:a16="http://schemas.microsoft.com/office/drawing/2014/main" id="{8519C878-17D6-F5E8-4DD0-BB0791785440}"/>
              </a:ext>
            </a:extLst>
          </p:cNvPr>
          <p:cNvPicPr>
            <a:picLocks noChangeAspect="1"/>
          </p:cNvPicPr>
          <p:nvPr/>
        </p:nvPicPr>
        <p:blipFill rotWithShape="1">
          <a:blip r:embed="rId8" cstate="screen">
            <a:extLst>
              <a:ext uri="{28A0092B-C50C-407E-A947-70E740481C1C}">
                <a14:useLocalDpi xmlns:a14="http://schemas.microsoft.com/office/drawing/2010/main"/>
              </a:ext>
            </a:extLst>
          </a:blip>
          <a:srcRect/>
          <a:stretch/>
        </p:blipFill>
        <p:spPr>
          <a:xfrm>
            <a:off x="4360930" y="3345869"/>
            <a:ext cx="4240237" cy="2710868"/>
          </a:xfrm>
          <a:prstGeom prst="rect">
            <a:avLst/>
          </a:prstGeom>
        </p:spPr>
      </p:pic>
      <p:sp>
        <p:nvSpPr>
          <p:cNvPr id="6" name="TextBox 5">
            <a:extLst>
              <a:ext uri="{FF2B5EF4-FFF2-40B4-BE49-F238E27FC236}">
                <a16:creationId xmlns:a16="http://schemas.microsoft.com/office/drawing/2014/main" id="{0041BABD-74D2-82BD-2FC2-C63CB96240E9}"/>
              </a:ext>
            </a:extLst>
          </p:cNvPr>
          <p:cNvSpPr txBox="1"/>
          <p:nvPr/>
        </p:nvSpPr>
        <p:spPr>
          <a:xfrm>
            <a:off x="657308" y="363380"/>
            <a:ext cx="6096000" cy="461665"/>
          </a:xfrm>
          <a:prstGeom prst="rect">
            <a:avLst/>
          </a:prstGeom>
          <a:noFill/>
        </p:spPr>
        <p:txBody>
          <a:bodyPr wrap="square">
            <a:spAutoFit/>
          </a:bodyPr>
          <a:lstStyle/>
          <a:p>
            <a:r>
              <a:rPr lang="en-US" sz="2400" dirty="0">
                <a:solidFill>
                  <a:schemeClr val="bg1"/>
                </a:solidFill>
                <a:latin typeface="+mj-lt"/>
              </a:rPr>
              <a:t>Choroidal folds</a:t>
            </a:r>
            <a:endParaRPr lang="en-US" sz="1867" dirty="0">
              <a:solidFill>
                <a:schemeClr val="bg1"/>
              </a:solidFill>
              <a:latin typeface="+mj-lt"/>
            </a:endParaRPr>
          </a:p>
        </p:txBody>
      </p:sp>
      <p:sp>
        <p:nvSpPr>
          <p:cNvPr id="11" name="TextBox 10">
            <a:extLst>
              <a:ext uri="{FF2B5EF4-FFF2-40B4-BE49-F238E27FC236}">
                <a16:creationId xmlns:a16="http://schemas.microsoft.com/office/drawing/2014/main" id="{E69AF535-6AAE-5032-03FA-6EB5FDD5E612}"/>
              </a:ext>
            </a:extLst>
          </p:cNvPr>
          <p:cNvSpPr txBox="1"/>
          <p:nvPr/>
        </p:nvSpPr>
        <p:spPr>
          <a:xfrm>
            <a:off x="4356509" y="3047508"/>
            <a:ext cx="1147237" cy="297454"/>
          </a:xfrm>
          <a:prstGeom prst="rect">
            <a:avLst/>
          </a:prstGeom>
          <a:noFill/>
        </p:spPr>
        <p:txBody>
          <a:bodyPr wrap="none" rtlCol="0">
            <a:spAutoFit/>
          </a:bodyPr>
          <a:lstStyle/>
          <a:p>
            <a:r>
              <a:rPr lang="en-US" sz="1333" dirty="0">
                <a:solidFill>
                  <a:schemeClr val="bg1"/>
                </a:solidFill>
              </a:rPr>
              <a:t>optomap RGB</a:t>
            </a:r>
          </a:p>
        </p:txBody>
      </p:sp>
      <p:sp>
        <p:nvSpPr>
          <p:cNvPr id="12" name="TextBox 11">
            <a:extLst>
              <a:ext uri="{FF2B5EF4-FFF2-40B4-BE49-F238E27FC236}">
                <a16:creationId xmlns:a16="http://schemas.microsoft.com/office/drawing/2014/main" id="{A81CCB44-026B-8548-6D47-8F5C4318D525}"/>
              </a:ext>
            </a:extLst>
          </p:cNvPr>
          <p:cNvSpPr txBox="1"/>
          <p:nvPr/>
        </p:nvSpPr>
        <p:spPr>
          <a:xfrm>
            <a:off x="275031" y="3017574"/>
            <a:ext cx="1054263" cy="297454"/>
          </a:xfrm>
          <a:prstGeom prst="rect">
            <a:avLst/>
          </a:prstGeom>
          <a:noFill/>
        </p:spPr>
        <p:txBody>
          <a:bodyPr wrap="none" rtlCol="0">
            <a:spAutoFit/>
          </a:bodyPr>
          <a:lstStyle/>
          <a:p>
            <a:r>
              <a:rPr lang="en-US" sz="1333" dirty="0">
                <a:solidFill>
                  <a:schemeClr val="bg1"/>
                </a:solidFill>
              </a:rPr>
              <a:t>optomap RG</a:t>
            </a:r>
          </a:p>
        </p:txBody>
      </p:sp>
      <p:sp>
        <p:nvSpPr>
          <p:cNvPr id="13" name="TextBox 12">
            <a:extLst>
              <a:ext uri="{FF2B5EF4-FFF2-40B4-BE49-F238E27FC236}">
                <a16:creationId xmlns:a16="http://schemas.microsoft.com/office/drawing/2014/main" id="{D1CD62DF-BECC-061A-1CB2-339521FC036C}"/>
              </a:ext>
            </a:extLst>
          </p:cNvPr>
          <p:cNvSpPr txBox="1"/>
          <p:nvPr/>
        </p:nvSpPr>
        <p:spPr>
          <a:xfrm>
            <a:off x="9809517" y="2911103"/>
            <a:ext cx="1976472" cy="297454"/>
          </a:xfrm>
          <a:prstGeom prst="rect">
            <a:avLst/>
          </a:prstGeom>
          <a:noFill/>
        </p:spPr>
        <p:txBody>
          <a:bodyPr wrap="square" rtlCol="0">
            <a:spAutoFit/>
          </a:bodyPr>
          <a:lstStyle/>
          <a:p>
            <a:r>
              <a:rPr lang="en-US" sz="1333" dirty="0">
                <a:solidFill>
                  <a:schemeClr val="bg1"/>
                </a:solidFill>
              </a:rPr>
              <a:t>Zoomed view</a:t>
            </a:r>
          </a:p>
        </p:txBody>
      </p:sp>
      <p:sp>
        <p:nvSpPr>
          <p:cNvPr id="19" name="TextBox 18">
            <a:extLst>
              <a:ext uri="{FF2B5EF4-FFF2-40B4-BE49-F238E27FC236}">
                <a16:creationId xmlns:a16="http://schemas.microsoft.com/office/drawing/2014/main" id="{4102F8A1-712B-0232-D1FD-F1D63EC45405}"/>
              </a:ext>
            </a:extLst>
          </p:cNvPr>
          <p:cNvSpPr txBox="1"/>
          <p:nvPr/>
        </p:nvSpPr>
        <p:spPr>
          <a:xfrm>
            <a:off x="362844" y="5523257"/>
            <a:ext cx="2150269" cy="502573"/>
          </a:xfrm>
          <a:prstGeom prst="rect">
            <a:avLst/>
          </a:prstGeom>
          <a:noFill/>
        </p:spPr>
        <p:txBody>
          <a:bodyPr wrap="none" rtlCol="0">
            <a:spAutoFit/>
          </a:bodyPr>
          <a:lstStyle/>
          <a:p>
            <a:r>
              <a:rPr lang="en-US" sz="1333" dirty="0">
                <a:solidFill>
                  <a:schemeClr val="bg1"/>
                </a:solidFill>
              </a:rPr>
              <a:t>optomap sensory (red-free /</a:t>
            </a:r>
          </a:p>
          <a:p>
            <a:r>
              <a:rPr lang="en-US" sz="1333" dirty="0">
                <a:solidFill>
                  <a:schemeClr val="bg1"/>
                </a:solidFill>
              </a:rPr>
              <a:t> green channel)</a:t>
            </a:r>
          </a:p>
        </p:txBody>
      </p:sp>
      <p:sp>
        <p:nvSpPr>
          <p:cNvPr id="22" name="TextBox 21">
            <a:extLst>
              <a:ext uri="{FF2B5EF4-FFF2-40B4-BE49-F238E27FC236}">
                <a16:creationId xmlns:a16="http://schemas.microsoft.com/office/drawing/2014/main" id="{B10CCEBC-8B29-432D-4A93-C031A6C6BCEA}"/>
              </a:ext>
            </a:extLst>
          </p:cNvPr>
          <p:cNvSpPr txBox="1"/>
          <p:nvPr/>
        </p:nvSpPr>
        <p:spPr>
          <a:xfrm>
            <a:off x="4327867" y="5691543"/>
            <a:ext cx="2459904" cy="297454"/>
          </a:xfrm>
          <a:prstGeom prst="rect">
            <a:avLst/>
          </a:prstGeom>
          <a:noFill/>
        </p:spPr>
        <p:txBody>
          <a:bodyPr wrap="none" rtlCol="0">
            <a:spAutoFit/>
          </a:bodyPr>
          <a:lstStyle/>
          <a:p>
            <a:r>
              <a:rPr lang="en-US" sz="1333" dirty="0">
                <a:solidFill>
                  <a:schemeClr val="bg1"/>
                </a:solidFill>
              </a:rPr>
              <a:t>optomap choroidal (red channel)</a:t>
            </a:r>
          </a:p>
        </p:txBody>
      </p:sp>
      <p:sp>
        <p:nvSpPr>
          <p:cNvPr id="15" name="TextBox 14">
            <a:extLst>
              <a:ext uri="{FF2B5EF4-FFF2-40B4-BE49-F238E27FC236}">
                <a16:creationId xmlns:a16="http://schemas.microsoft.com/office/drawing/2014/main" id="{3E2D3C87-3314-A834-E5FA-55376B8238C1}"/>
              </a:ext>
            </a:extLst>
          </p:cNvPr>
          <p:cNvSpPr txBox="1"/>
          <p:nvPr/>
        </p:nvSpPr>
        <p:spPr>
          <a:xfrm>
            <a:off x="9747411" y="5696726"/>
            <a:ext cx="1976472" cy="297454"/>
          </a:xfrm>
          <a:prstGeom prst="rect">
            <a:avLst/>
          </a:prstGeom>
          <a:noFill/>
        </p:spPr>
        <p:txBody>
          <a:bodyPr wrap="square" rtlCol="0">
            <a:spAutoFit/>
          </a:bodyPr>
          <a:lstStyle/>
          <a:p>
            <a:r>
              <a:rPr lang="en-US" sz="1333" dirty="0">
                <a:solidFill>
                  <a:schemeClr val="bg1"/>
                </a:solidFill>
              </a:rPr>
              <a:t>Zoomed view</a:t>
            </a:r>
          </a:p>
        </p:txBody>
      </p:sp>
    </p:spTree>
    <p:extLst>
      <p:ext uri="{BB962C8B-B14F-4D97-AF65-F5344CB8AC3E}">
        <p14:creationId xmlns:p14="http://schemas.microsoft.com/office/powerpoint/2010/main" val="2800430805"/>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A green and yellow circle with a black background&#10;&#10;Description automatically generated">
            <a:extLst>
              <a:ext uri="{FF2B5EF4-FFF2-40B4-BE49-F238E27FC236}">
                <a16:creationId xmlns:a16="http://schemas.microsoft.com/office/drawing/2014/main" id="{3E53E8CF-4E08-1CCE-329C-C35C70369E8B}"/>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327234" y="504126"/>
            <a:ext cx="4211812" cy="3221476"/>
          </a:xfrm>
          <a:prstGeom prst="rect">
            <a:avLst/>
          </a:prstGeom>
        </p:spPr>
      </p:pic>
      <p:pic>
        <p:nvPicPr>
          <p:cNvPr id="4" name="Picture 3" descr="A close up of a red and yellow object&#10;&#10;Description automatically generated">
            <a:extLst>
              <a:ext uri="{FF2B5EF4-FFF2-40B4-BE49-F238E27FC236}">
                <a16:creationId xmlns:a16="http://schemas.microsoft.com/office/drawing/2014/main" id="{D7F13690-FDAB-984B-48F7-2E864F289493}"/>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4539045" y="504125"/>
            <a:ext cx="4298808" cy="3235875"/>
          </a:xfrm>
          <a:prstGeom prst="rect">
            <a:avLst/>
          </a:prstGeom>
        </p:spPr>
      </p:pic>
      <p:pic>
        <p:nvPicPr>
          <p:cNvPr id="5" name="Picture 4" descr="A close up of a red and yellow object&#10;&#10;Description automatically generated">
            <a:extLst>
              <a:ext uri="{FF2B5EF4-FFF2-40B4-BE49-F238E27FC236}">
                <a16:creationId xmlns:a16="http://schemas.microsoft.com/office/drawing/2014/main" id="{0D2CFA7C-3A51-1A67-F5F1-15AEC3B98A80}"/>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8943615" y="728474"/>
            <a:ext cx="2844799" cy="2860260"/>
          </a:xfrm>
          <a:prstGeom prst="rect">
            <a:avLst/>
          </a:prstGeom>
          <a:ln w="12700">
            <a:solidFill>
              <a:srgbClr val="00B0F0"/>
            </a:solidFill>
          </a:ln>
        </p:spPr>
      </p:pic>
      <p:sp>
        <p:nvSpPr>
          <p:cNvPr id="6" name="TextBox 5">
            <a:extLst>
              <a:ext uri="{FF2B5EF4-FFF2-40B4-BE49-F238E27FC236}">
                <a16:creationId xmlns:a16="http://schemas.microsoft.com/office/drawing/2014/main" id="{EE268E12-F613-4DB1-9741-2B92BD8FAA1F}"/>
              </a:ext>
            </a:extLst>
          </p:cNvPr>
          <p:cNvSpPr txBox="1"/>
          <p:nvPr/>
        </p:nvSpPr>
        <p:spPr>
          <a:xfrm>
            <a:off x="464803" y="62281"/>
            <a:ext cx="6096000" cy="461665"/>
          </a:xfrm>
          <a:prstGeom prst="rect">
            <a:avLst/>
          </a:prstGeom>
          <a:noFill/>
        </p:spPr>
        <p:txBody>
          <a:bodyPr wrap="square">
            <a:spAutoFit/>
          </a:bodyPr>
          <a:lstStyle/>
          <a:p>
            <a:r>
              <a:rPr lang="en-US" sz="2400" dirty="0">
                <a:solidFill>
                  <a:schemeClr val="bg1"/>
                </a:solidFill>
                <a:latin typeface="+mj-lt"/>
              </a:rPr>
              <a:t>Geographic atrophy</a:t>
            </a:r>
            <a:endParaRPr lang="en-US" sz="1867" dirty="0">
              <a:solidFill>
                <a:schemeClr val="bg1"/>
              </a:solidFill>
              <a:latin typeface="+mj-lt"/>
            </a:endParaRPr>
          </a:p>
        </p:txBody>
      </p:sp>
      <p:pic>
        <p:nvPicPr>
          <p:cNvPr id="7" name="Picture 6" descr="A close up of a black and white image&#10;&#10;Description automatically generated">
            <a:extLst>
              <a:ext uri="{FF2B5EF4-FFF2-40B4-BE49-F238E27FC236}">
                <a16:creationId xmlns:a16="http://schemas.microsoft.com/office/drawing/2014/main" id="{5490F8C4-BAD4-8529-2595-129B53B70129}"/>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a:off x="83912" y="3690641"/>
            <a:ext cx="2923989" cy="2340796"/>
          </a:xfrm>
          <a:prstGeom prst="rect">
            <a:avLst/>
          </a:prstGeom>
        </p:spPr>
      </p:pic>
      <p:pic>
        <p:nvPicPr>
          <p:cNvPr id="8" name="Picture 7" descr="A black and white image of a large white object&#10;&#10;Description automatically generated">
            <a:extLst>
              <a:ext uri="{FF2B5EF4-FFF2-40B4-BE49-F238E27FC236}">
                <a16:creationId xmlns:a16="http://schemas.microsoft.com/office/drawing/2014/main" id="{19957E99-BDA7-3C46-09AB-F90B308C5176}"/>
              </a:ext>
            </a:extLst>
          </p:cNvPr>
          <p:cNvPicPr>
            <a:picLocks noChangeAspect="1"/>
          </p:cNvPicPr>
          <p:nvPr/>
        </p:nvPicPr>
        <p:blipFill rotWithShape="1">
          <a:blip r:embed="rId7" cstate="screen">
            <a:extLst>
              <a:ext uri="{28A0092B-C50C-407E-A947-70E740481C1C}">
                <a14:useLocalDpi xmlns:a14="http://schemas.microsoft.com/office/drawing/2010/main"/>
              </a:ext>
            </a:extLst>
          </a:blip>
          <a:srcRect/>
          <a:stretch/>
        </p:blipFill>
        <p:spPr>
          <a:xfrm>
            <a:off x="2993774" y="3703343"/>
            <a:ext cx="3046845" cy="2340453"/>
          </a:xfrm>
          <a:prstGeom prst="rect">
            <a:avLst/>
          </a:prstGeom>
        </p:spPr>
      </p:pic>
      <p:pic>
        <p:nvPicPr>
          <p:cNvPr id="9" name="Picture 8" descr="A close-up of a black and white image of a human eye&#10;&#10;Description automatically generated">
            <a:extLst>
              <a:ext uri="{FF2B5EF4-FFF2-40B4-BE49-F238E27FC236}">
                <a16:creationId xmlns:a16="http://schemas.microsoft.com/office/drawing/2014/main" id="{DC077144-1DCE-47EB-206B-CFE6ED34F518}"/>
              </a:ext>
            </a:extLst>
          </p:cNvPr>
          <p:cNvPicPr>
            <a:picLocks noChangeAspect="1"/>
          </p:cNvPicPr>
          <p:nvPr/>
        </p:nvPicPr>
        <p:blipFill rotWithShape="1">
          <a:blip r:embed="rId8" cstate="screen">
            <a:extLst>
              <a:ext uri="{28A0092B-C50C-407E-A947-70E740481C1C}">
                <a14:useLocalDpi xmlns:a14="http://schemas.microsoft.com/office/drawing/2010/main"/>
              </a:ext>
            </a:extLst>
          </a:blip>
          <a:srcRect/>
          <a:stretch/>
        </p:blipFill>
        <p:spPr>
          <a:xfrm>
            <a:off x="6009115" y="3690983"/>
            <a:ext cx="2988491" cy="2340453"/>
          </a:xfrm>
          <a:prstGeom prst="rect">
            <a:avLst/>
          </a:prstGeom>
        </p:spPr>
      </p:pic>
      <p:pic>
        <p:nvPicPr>
          <p:cNvPr id="10" name="Picture 9" descr="A close-up of a black and white image&#10;&#10;Description automatically generated">
            <a:extLst>
              <a:ext uri="{FF2B5EF4-FFF2-40B4-BE49-F238E27FC236}">
                <a16:creationId xmlns:a16="http://schemas.microsoft.com/office/drawing/2014/main" id="{E3D15530-E923-C7E4-0313-EDFCD353140A}"/>
              </a:ext>
            </a:extLst>
          </p:cNvPr>
          <p:cNvPicPr>
            <a:picLocks noChangeAspect="1"/>
          </p:cNvPicPr>
          <p:nvPr/>
        </p:nvPicPr>
        <p:blipFill rotWithShape="1">
          <a:blip r:embed="rId9" cstate="screen">
            <a:extLst>
              <a:ext uri="{28A0092B-C50C-407E-A947-70E740481C1C}">
                <a14:useLocalDpi xmlns:a14="http://schemas.microsoft.com/office/drawing/2010/main"/>
              </a:ext>
            </a:extLst>
          </a:blip>
          <a:srcRect/>
          <a:stretch/>
        </p:blipFill>
        <p:spPr>
          <a:xfrm>
            <a:off x="8995915" y="3715308"/>
            <a:ext cx="3081813" cy="2328489"/>
          </a:xfrm>
          <a:prstGeom prst="rect">
            <a:avLst/>
          </a:prstGeom>
        </p:spPr>
      </p:pic>
      <p:sp>
        <p:nvSpPr>
          <p:cNvPr id="11" name="TextBox 10">
            <a:extLst>
              <a:ext uri="{FF2B5EF4-FFF2-40B4-BE49-F238E27FC236}">
                <a16:creationId xmlns:a16="http://schemas.microsoft.com/office/drawing/2014/main" id="{46225CC3-1BD5-83D3-7481-D8D8D067101E}"/>
              </a:ext>
            </a:extLst>
          </p:cNvPr>
          <p:cNvSpPr txBox="1"/>
          <p:nvPr/>
        </p:nvSpPr>
        <p:spPr>
          <a:xfrm>
            <a:off x="5910786" y="5706470"/>
            <a:ext cx="1424493" cy="297454"/>
          </a:xfrm>
          <a:prstGeom prst="rect">
            <a:avLst/>
          </a:prstGeom>
          <a:noFill/>
        </p:spPr>
        <p:txBody>
          <a:bodyPr wrap="none" rtlCol="0">
            <a:spAutoFit/>
          </a:bodyPr>
          <a:lstStyle/>
          <a:p>
            <a:r>
              <a:rPr lang="en-US" sz="1333" dirty="0">
                <a:solidFill>
                  <a:schemeClr val="bg1"/>
                </a:solidFill>
              </a:rPr>
              <a:t>optomap green </a:t>
            </a:r>
            <a:r>
              <a:rPr lang="en-US" sz="1333" dirty="0" err="1">
                <a:solidFill>
                  <a:schemeClr val="bg1"/>
                </a:solidFill>
              </a:rPr>
              <a:t>af</a:t>
            </a:r>
            <a:endParaRPr lang="en-US" sz="1333" dirty="0">
              <a:solidFill>
                <a:schemeClr val="bg1"/>
              </a:solidFill>
            </a:endParaRPr>
          </a:p>
        </p:txBody>
      </p:sp>
      <p:sp>
        <p:nvSpPr>
          <p:cNvPr id="12" name="TextBox 11">
            <a:extLst>
              <a:ext uri="{FF2B5EF4-FFF2-40B4-BE49-F238E27FC236}">
                <a16:creationId xmlns:a16="http://schemas.microsoft.com/office/drawing/2014/main" id="{7438D788-74FC-0E79-F96A-A4CA243248C2}"/>
              </a:ext>
            </a:extLst>
          </p:cNvPr>
          <p:cNvSpPr txBox="1"/>
          <p:nvPr/>
        </p:nvSpPr>
        <p:spPr>
          <a:xfrm>
            <a:off x="9247197" y="5715502"/>
            <a:ext cx="1330557" cy="297454"/>
          </a:xfrm>
          <a:prstGeom prst="rect">
            <a:avLst/>
          </a:prstGeom>
          <a:noFill/>
        </p:spPr>
        <p:txBody>
          <a:bodyPr wrap="none" rtlCol="0">
            <a:spAutoFit/>
          </a:bodyPr>
          <a:lstStyle/>
          <a:p>
            <a:r>
              <a:rPr lang="en-US" sz="1333" dirty="0">
                <a:solidFill>
                  <a:schemeClr val="bg1"/>
                </a:solidFill>
              </a:rPr>
              <a:t>optomap blue </a:t>
            </a:r>
            <a:r>
              <a:rPr lang="en-US" sz="1333" dirty="0" err="1">
                <a:solidFill>
                  <a:schemeClr val="bg1"/>
                </a:solidFill>
              </a:rPr>
              <a:t>af</a:t>
            </a:r>
            <a:endParaRPr lang="en-US" sz="1333" dirty="0">
              <a:solidFill>
                <a:schemeClr val="bg1"/>
              </a:solidFill>
            </a:endParaRPr>
          </a:p>
        </p:txBody>
      </p:sp>
      <p:sp>
        <p:nvSpPr>
          <p:cNvPr id="13" name="TextBox 12">
            <a:extLst>
              <a:ext uri="{FF2B5EF4-FFF2-40B4-BE49-F238E27FC236}">
                <a16:creationId xmlns:a16="http://schemas.microsoft.com/office/drawing/2014/main" id="{3B75DB07-A066-60BF-0D12-5BBE1AAF225C}"/>
              </a:ext>
            </a:extLst>
          </p:cNvPr>
          <p:cNvSpPr txBox="1"/>
          <p:nvPr/>
        </p:nvSpPr>
        <p:spPr>
          <a:xfrm>
            <a:off x="4294197" y="3319027"/>
            <a:ext cx="1147237" cy="297454"/>
          </a:xfrm>
          <a:prstGeom prst="rect">
            <a:avLst/>
          </a:prstGeom>
          <a:noFill/>
        </p:spPr>
        <p:txBody>
          <a:bodyPr wrap="none" rtlCol="0">
            <a:spAutoFit/>
          </a:bodyPr>
          <a:lstStyle/>
          <a:p>
            <a:r>
              <a:rPr lang="en-US" sz="1333" dirty="0">
                <a:solidFill>
                  <a:schemeClr val="bg1"/>
                </a:solidFill>
              </a:rPr>
              <a:t>optomap RGB</a:t>
            </a:r>
          </a:p>
        </p:txBody>
      </p:sp>
      <p:sp>
        <p:nvSpPr>
          <p:cNvPr id="14" name="TextBox 13">
            <a:extLst>
              <a:ext uri="{FF2B5EF4-FFF2-40B4-BE49-F238E27FC236}">
                <a16:creationId xmlns:a16="http://schemas.microsoft.com/office/drawing/2014/main" id="{96A0EA2E-A8E1-2244-D804-98DA6D677BDC}"/>
              </a:ext>
            </a:extLst>
          </p:cNvPr>
          <p:cNvSpPr txBox="1"/>
          <p:nvPr/>
        </p:nvSpPr>
        <p:spPr>
          <a:xfrm>
            <a:off x="9386532" y="3253562"/>
            <a:ext cx="2053737" cy="297454"/>
          </a:xfrm>
          <a:prstGeom prst="rect">
            <a:avLst/>
          </a:prstGeom>
          <a:noFill/>
        </p:spPr>
        <p:txBody>
          <a:bodyPr wrap="square" rtlCol="0">
            <a:spAutoFit/>
          </a:bodyPr>
          <a:lstStyle/>
          <a:p>
            <a:pPr algn="ctr"/>
            <a:r>
              <a:rPr lang="en-US" sz="1333" dirty="0">
                <a:solidFill>
                  <a:schemeClr val="bg1"/>
                </a:solidFill>
              </a:rPr>
              <a:t>Zoomed view</a:t>
            </a:r>
          </a:p>
        </p:txBody>
      </p:sp>
      <p:sp>
        <p:nvSpPr>
          <p:cNvPr id="15" name="TextBox 14">
            <a:extLst>
              <a:ext uri="{FF2B5EF4-FFF2-40B4-BE49-F238E27FC236}">
                <a16:creationId xmlns:a16="http://schemas.microsoft.com/office/drawing/2014/main" id="{184EB39D-B91B-95EE-24DD-46325C0FE66F}"/>
              </a:ext>
            </a:extLst>
          </p:cNvPr>
          <p:cNvSpPr txBox="1"/>
          <p:nvPr/>
        </p:nvSpPr>
        <p:spPr>
          <a:xfrm>
            <a:off x="-18905" y="5696919"/>
            <a:ext cx="1405641" cy="297454"/>
          </a:xfrm>
          <a:prstGeom prst="rect">
            <a:avLst/>
          </a:prstGeom>
          <a:noFill/>
        </p:spPr>
        <p:txBody>
          <a:bodyPr wrap="none" rtlCol="0">
            <a:spAutoFit/>
          </a:bodyPr>
          <a:lstStyle/>
          <a:p>
            <a:r>
              <a:rPr lang="en-US" sz="1333" dirty="0">
                <a:solidFill>
                  <a:schemeClr val="bg1"/>
                </a:solidFill>
              </a:rPr>
              <a:t>optomap red free</a:t>
            </a:r>
          </a:p>
        </p:txBody>
      </p:sp>
      <p:sp>
        <p:nvSpPr>
          <p:cNvPr id="16" name="TextBox 15">
            <a:extLst>
              <a:ext uri="{FF2B5EF4-FFF2-40B4-BE49-F238E27FC236}">
                <a16:creationId xmlns:a16="http://schemas.microsoft.com/office/drawing/2014/main" id="{20AD80B8-E08B-3080-B721-01121BCB3D25}"/>
              </a:ext>
            </a:extLst>
          </p:cNvPr>
          <p:cNvSpPr txBox="1"/>
          <p:nvPr/>
        </p:nvSpPr>
        <p:spPr>
          <a:xfrm>
            <a:off x="3117836" y="5696918"/>
            <a:ext cx="1672381" cy="297454"/>
          </a:xfrm>
          <a:prstGeom prst="rect">
            <a:avLst/>
          </a:prstGeom>
          <a:noFill/>
        </p:spPr>
        <p:txBody>
          <a:bodyPr wrap="none" rtlCol="0">
            <a:spAutoFit/>
          </a:bodyPr>
          <a:lstStyle/>
          <a:p>
            <a:r>
              <a:rPr lang="en-US" sz="1333" dirty="0">
                <a:solidFill>
                  <a:schemeClr val="bg1"/>
                </a:solidFill>
              </a:rPr>
              <a:t>optomap red channel</a:t>
            </a:r>
          </a:p>
        </p:txBody>
      </p:sp>
      <p:sp>
        <p:nvSpPr>
          <p:cNvPr id="17" name="TextBox 16">
            <a:extLst>
              <a:ext uri="{FF2B5EF4-FFF2-40B4-BE49-F238E27FC236}">
                <a16:creationId xmlns:a16="http://schemas.microsoft.com/office/drawing/2014/main" id="{8840C119-4F25-A050-8260-7C949915F14F}"/>
              </a:ext>
            </a:extLst>
          </p:cNvPr>
          <p:cNvSpPr txBox="1"/>
          <p:nvPr/>
        </p:nvSpPr>
        <p:spPr>
          <a:xfrm>
            <a:off x="288689" y="3260439"/>
            <a:ext cx="1054263" cy="297454"/>
          </a:xfrm>
          <a:prstGeom prst="rect">
            <a:avLst/>
          </a:prstGeom>
          <a:noFill/>
        </p:spPr>
        <p:txBody>
          <a:bodyPr wrap="none" rtlCol="0">
            <a:spAutoFit/>
          </a:bodyPr>
          <a:lstStyle/>
          <a:p>
            <a:r>
              <a:rPr lang="en-US" sz="1333" dirty="0">
                <a:solidFill>
                  <a:schemeClr val="bg1"/>
                </a:solidFill>
              </a:rPr>
              <a:t>optomap RG</a:t>
            </a:r>
          </a:p>
        </p:txBody>
      </p:sp>
    </p:spTree>
    <p:extLst>
      <p:ext uri="{BB962C8B-B14F-4D97-AF65-F5344CB8AC3E}">
        <p14:creationId xmlns:p14="http://schemas.microsoft.com/office/powerpoint/2010/main" val="4243716068"/>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6EC4BDE-C424-2170-470A-BA80D065583B}"/>
              </a:ext>
            </a:extLst>
          </p:cNvPr>
          <p:cNvSpPr txBox="1"/>
          <p:nvPr/>
        </p:nvSpPr>
        <p:spPr>
          <a:xfrm>
            <a:off x="464803" y="62281"/>
            <a:ext cx="6096000" cy="461665"/>
          </a:xfrm>
          <a:prstGeom prst="rect">
            <a:avLst/>
          </a:prstGeom>
          <a:noFill/>
        </p:spPr>
        <p:txBody>
          <a:bodyPr wrap="square">
            <a:spAutoFit/>
          </a:bodyPr>
          <a:lstStyle/>
          <a:p>
            <a:r>
              <a:rPr lang="en-US" sz="2400" dirty="0">
                <a:solidFill>
                  <a:schemeClr val="bg1"/>
                </a:solidFill>
                <a:latin typeface="+mj-lt"/>
              </a:rPr>
              <a:t>Geographic atrophy</a:t>
            </a:r>
            <a:endParaRPr lang="en-US" sz="1867" dirty="0">
              <a:solidFill>
                <a:schemeClr val="bg1"/>
              </a:solidFill>
              <a:latin typeface="+mj-lt"/>
            </a:endParaRPr>
          </a:p>
        </p:txBody>
      </p:sp>
      <p:pic>
        <p:nvPicPr>
          <p:cNvPr id="4" name="Picture 3" descr="A close-up of a black and white image&#10;&#10;Description automatically generated">
            <a:extLst>
              <a:ext uri="{FF2B5EF4-FFF2-40B4-BE49-F238E27FC236}">
                <a16:creationId xmlns:a16="http://schemas.microsoft.com/office/drawing/2014/main" id="{AC215B4A-7DF8-24E8-E46F-3568BAEE8AF3}"/>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5927223" y="554724"/>
            <a:ext cx="6058907" cy="4577857"/>
          </a:xfrm>
          <a:prstGeom prst="rect">
            <a:avLst/>
          </a:prstGeom>
        </p:spPr>
      </p:pic>
      <p:pic>
        <p:nvPicPr>
          <p:cNvPr id="5" name="Picture 4" descr="A close-up of a black and white image&#10;&#10;Description automatically generated">
            <a:extLst>
              <a:ext uri="{FF2B5EF4-FFF2-40B4-BE49-F238E27FC236}">
                <a16:creationId xmlns:a16="http://schemas.microsoft.com/office/drawing/2014/main" id="{B233F957-8CAA-8D4B-608D-D34BDA8CFA2A}"/>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6010918" y="4289467"/>
            <a:ext cx="2468117" cy="2412567"/>
          </a:xfrm>
          <a:prstGeom prst="rect">
            <a:avLst/>
          </a:prstGeom>
          <a:ln w="12700">
            <a:solidFill>
              <a:srgbClr val="00B0F0"/>
            </a:solidFill>
          </a:ln>
        </p:spPr>
      </p:pic>
      <p:pic>
        <p:nvPicPr>
          <p:cNvPr id="6" name="Picture 5" descr="A close-up of a black and white image of a human eye&#10;&#10;Description automatically generated">
            <a:extLst>
              <a:ext uri="{FF2B5EF4-FFF2-40B4-BE49-F238E27FC236}">
                <a16:creationId xmlns:a16="http://schemas.microsoft.com/office/drawing/2014/main" id="{55FB9661-3595-D391-1662-EDF86463AFFB}"/>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165517" y="558189"/>
            <a:ext cx="5845400" cy="4577859"/>
          </a:xfrm>
          <a:prstGeom prst="rect">
            <a:avLst/>
          </a:prstGeom>
        </p:spPr>
      </p:pic>
      <p:pic>
        <p:nvPicPr>
          <p:cNvPr id="7" name="Picture 6" descr="A close-up of a black and white image of a human eye&#10;&#10;Description automatically generated">
            <a:extLst>
              <a:ext uri="{FF2B5EF4-FFF2-40B4-BE49-F238E27FC236}">
                <a16:creationId xmlns:a16="http://schemas.microsoft.com/office/drawing/2014/main" id="{B1EABC9D-F589-B62E-CB84-85D57EC1B069}"/>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a:off x="3321749" y="4289467"/>
            <a:ext cx="2577600" cy="2412567"/>
          </a:xfrm>
          <a:prstGeom prst="rect">
            <a:avLst/>
          </a:prstGeom>
          <a:ln w="12700">
            <a:solidFill>
              <a:srgbClr val="00B0F0"/>
            </a:solidFill>
          </a:ln>
        </p:spPr>
      </p:pic>
      <p:sp>
        <p:nvSpPr>
          <p:cNvPr id="8" name="TextBox 7">
            <a:extLst>
              <a:ext uri="{FF2B5EF4-FFF2-40B4-BE49-F238E27FC236}">
                <a16:creationId xmlns:a16="http://schemas.microsoft.com/office/drawing/2014/main" id="{EECAF423-8B2A-0569-7B0E-C76837486DE4}"/>
              </a:ext>
            </a:extLst>
          </p:cNvPr>
          <p:cNvSpPr txBox="1"/>
          <p:nvPr/>
        </p:nvSpPr>
        <p:spPr>
          <a:xfrm>
            <a:off x="71270" y="554723"/>
            <a:ext cx="1424493" cy="297454"/>
          </a:xfrm>
          <a:prstGeom prst="rect">
            <a:avLst/>
          </a:prstGeom>
          <a:noFill/>
        </p:spPr>
        <p:txBody>
          <a:bodyPr wrap="none" rtlCol="0">
            <a:spAutoFit/>
          </a:bodyPr>
          <a:lstStyle/>
          <a:p>
            <a:r>
              <a:rPr lang="en-US" sz="1333" dirty="0">
                <a:solidFill>
                  <a:schemeClr val="bg1"/>
                </a:solidFill>
              </a:rPr>
              <a:t>optomap green </a:t>
            </a:r>
            <a:r>
              <a:rPr lang="en-US" sz="1333" dirty="0" err="1">
                <a:solidFill>
                  <a:schemeClr val="bg1"/>
                </a:solidFill>
              </a:rPr>
              <a:t>af</a:t>
            </a:r>
            <a:endParaRPr lang="en-US" sz="1333" dirty="0">
              <a:solidFill>
                <a:schemeClr val="bg1"/>
              </a:solidFill>
            </a:endParaRPr>
          </a:p>
        </p:txBody>
      </p:sp>
      <p:sp>
        <p:nvSpPr>
          <p:cNvPr id="9" name="TextBox 8">
            <a:extLst>
              <a:ext uri="{FF2B5EF4-FFF2-40B4-BE49-F238E27FC236}">
                <a16:creationId xmlns:a16="http://schemas.microsoft.com/office/drawing/2014/main" id="{D8E8969A-E680-B859-BC43-16D856D21F5E}"/>
              </a:ext>
            </a:extLst>
          </p:cNvPr>
          <p:cNvSpPr txBox="1"/>
          <p:nvPr/>
        </p:nvSpPr>
        <p:spPr>
          <a:xfrm>
            <a:off x="5972959" y="554723"/>
            <a:ext cx="1330557" cy="297454"/>
          </a:xfrm>
          <a:prstGeom prst="rect">
            <a:avLst/>
          </a:prstGeom>
          <a:noFill/>
        </p:spPr>
        <p:txBody>
          <a:bodyPr wrap="none" rtlCol="0">
            <a:spAutoFit/>
          </a:bodyPr>
          <a:lstStyle/>
          <a:p>
            <a:r>
              <a:rPr lang="en-US" sz="1333" dirty="0">
                <a:solidFill>
                  <a:schemeClr val="bg1"/>
                </a:solidFill>
              </a:rPr>
              <a:t>optomap blue </a:t>
            </a:r>
            <a:r>
              <a:rPr lang="en-US" sz="1333" dirty="0" err="1">
                <a:solidFill>
                  <a:schemeClr val="bg1"/>
                </a:solidFill>
              </a:rPr>
              <a:t>af</a:t>
            </a:r>
            <a:endParaRPr lang="en-US" sz="1333" dirty="0">
              <a:solidFill>
                <a:schemeClr val="bg1"/>
              </a:solidFill>
            </a:endParaRPr>
          </a:p>
        </p:txBody>
      </p:sp>
      <p:sp>
        <p:nvSpPr>
          <p:cNvPr id="10" name="TextBox 9">
            <a:extLst>
              <a:ext uri="{FF2B5EF4-FFF2-40B4-BE49-F238E27FC236}">
                <a16:creationId xmlns:a16="http://schemas.microsoft.com/office/drawing/2014/main" id="{EF2F5747-8254-75AE-B9C4-35C57E96FBEF}"/>
              </a:ext>
            </a:extLst>
          </p:cNvPr>
          <p:cNvSpPr txBox="1"/>
          <p:nvPr/>
        </p:nvSpPr>
        <p:spPr>
          <a:xfrm>
            <a:off x="3661597" y="6416241"/>
            <a:ext cx="2053737" cy="297454"/>
          </a:xfrm>
          <a:prstGeom prst="rect">
            <a:avLst/>
          </a:prstGeom>
          <a:noFill/>
        </p:spPr>
        <p:txBody>
          <a:bodyPr wrap="square" rtlCol="0">
            <a:spAutoFit/>
          </a:bodyPr>
          <a:lstStyle/>
          <a:p>
            <a:r>
              <a:rPr lang="en-US" sz="1333" dirty="0">
                <a:solidFill>
                  <a:schemeClr val="bg1"/>
                </a:solidFill>
              </a:rPr>
              <a:t>Green zoomed view</a:t>
            </a:r>
          </a:p>
        </p:txBody>
      </p:sp>
      <p:sp>
        <p:nvSpPr>
          <p:cNvPr id="11" name="TextBox 10">
            <a:extLst>
              <a:ext uri="{FF2B5EF4-FFF2-40B4-BE49-F238E27FC236}">
                <a16:creationId xmlns:a16="http://schemas.microsoft.com/office/drawing/2014/main" id="{B4F20F5C-5317-B4D5-06C2-100CC81C1B4D}"/>
              </a:ext>
            </a:extLst>
          </p:cNvPr>
          <p:cNvSpPr txBox="1"/>
          <p:nvPr/>
        </p:nvSpPr>
        <p:spPr>
          <a:xfrm>
            <a:off x="6425298" y="6396683"/>
            <a:ext cx="2053737" cy="297454"/>
          </a:xfrm>
          <a:prstGeom prst="rect">
            <a:avLst/>
          </a:prstGeom>
          <a:noFill/>
        </p:spPr>
        <p:txBody>
          <a:bodyPr wrap="square" rtlCol="0">
            <a:spAutoFit/>
          </a:bodyPr>
          <a:lstStyle/>
          <a:p>
            <a:r>
              <a:rPr lang="en-US" sz="1333" dirty="0">
                <a:solidFill>
                  <a:schemeClr val="bg1"/>
                </a:solidFill>
              </a:rPr>
              <a:t>Blue zoomed view</a:t>
            </a:r>
          </a:p>
        </p:txBody>
      </p:sp>
    </p:spTree>
    <p:extLst>
      <p:ext uri="{BB962C8B-B14F-4D97-AF65-F5344CB8AC3E}">
        <p14:creationId xmlns:p14="http://schemas.microsoft.com/office/powerpoint/2010/main" val="446983705"/>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A close up of an eye&#10;&#10;Description automatically generated">
            <a:extLst>
              <a:ext uri="{FF2B5EF4-FFF2-40B4-BE49-F238E27FC236}">
                <a16:creationId xmlns:a16="http://schemas.microsoft.com/office/drawing/2014/main" id="{E592DC56-3EA4-C049-8AF4-518A5705A46C}"/>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437149" y="615231"/>
            <a:ext cx="3886291" cy="3020907"/>
          </a:xfrm>
          <a:prstGeom prst="rect">
            <a:avLst/>
          </a:prstGeom>
        </p:spPr>
      </p:pic>
      <p:pic>
        <p:nvPicPr>
          <p:cNvPr id="4" name="Picture 3" descr="An orange and yellow eyeball&#10;&#10;Description automatically generated with medium confidence">
            <a:extLst>
              <a:ext uri="{FF2B5EF4-FFF2-40B4-BE49-F238E27FC236}">
                <a16:creationId xmlns:a16="http://schemas.microsoft.com/office/drawing/2014/main" id="{78681CB3-16A6-C79F-C20D-83633FFD3FF8}"/>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4383745" y="615231"/>
            <a:ext cx="3996267" cy="3022152"/>
          </a:xfrm>
          <a:prstGeom prst="rect">
            <a:avLst/>
          </a:prstGeom>
        </p:spPr>
      </p:pic>
      <p:pic>
        <p:nvPicPr>
          <p:cNvPr id="5" name="Picture 4" descr="An orange and yellow eyeball&#10;&#10;Description automatically generated with medium confidence">
            <a:extLst>
              <a:ext uri="{FF2B5EF4-FFF2-40B4-BE49-F238E27FC236}">
                <a16:creationId xmlns:a16="http://schemas.microsoft.com/office/drawing/2014/main" id="{49DD9F63-D3FE-263B-A2B5-5D7109F6FF49}"/>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8548947" y="615230"/>
            <a:ext cx="3222248" cy="3000537"/>
          </a:xfrm>
          <a:prstGeom prst="rect">
            <a:avLst/>
          </a:prstGeom>
          <a:ln w="12700">
            <a:solidFill>
              <a:srgbClr val="00B0F0"/>
            </a:solidFill>
          </a:ln>
        </p:spPr>
      </p:pic>
      <p:pic>
        <p:nvPicPr>
          <p:cNvPr id="6" name="Picture 5" descr="A close up of a human eye&#10;&#10;Description automatically generated">
            <a:extLst>
              <a:ext uri="{FF2B5EF4-FFF2-40B4-BE49-F238E27FC236}">
                <a16:creationId xmlns:a16="http://schemas.microsoft.com/office/drawing/2014/main" id="{8B99DF66-CAD5-E013-932F-A1749FC0FF4E}"/>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a:off x="330469" y="3767477"/>
            <a:ext cx="2901811" cy="2190495"/>
          </a:xfrm>
          <a:prstGeom prst="rect">
            <a:avLst/>
          </a:prstGeom>
        </p:spPr>
      </p:pic>
      <p:pic>
        <p:nvPicPr>
          <p:cNvPr id="7" name="Picture 6" descr="A close up of a human eye&#10;&#10;Description automatically generated">
            <a:extLst>
              <a:ext uri="{FF2B5EF4-FFF2-40B4-BE49-F238E27FC236}">
                <a16:creationId xmlns:a16="http://schemas.microsoft.com/office/drawing/2014/main" id="{356A43AD-531D-3C40-87CE-822361177710}"/>
              </a:ext>
            </a:extLst>
          </p:cNvPr>
          <p:cNvPicPr>
            <a:picLocks noChangeAspect="1"/>
          </p:cNvPicPr>
          <p:nvPr/>
        </p:nvPicPr>
        <p:blipFill rotWithShape="1">
          <a:blip r:embed="rId7" cstate="screen">
            <a:extLst>
              <a:ext uri="{28A0092B-C50C-407E-A947-70E740481C1C}">
                <a14:useLocalDpi xmlns:a14="http://schemas.microsoft.com/office/drawing/2010/main"/>
              </a:ext>
            </a:extLst>
          </a:blip>
          <a:srcRect/>
          <a:stretch/>
        </p:blipFill>
        <p:spPr>
          <a:xfrm>
            <a:off x="3232281" y="3766229"/>
            <a:ext cx="2833612" cy="2189352"/>
          </a:xfrm>
          <a:prstGeom prst="rect">
            <a:avLst/>
          </a:prstGeom>
        </p:spPr>
      </p:pic>
      <p:pic>
        <p:nvPicPr>
          <p:cNvPr id="8" name="Picture 7" descr="A close-up of a human eye&#10;&#10;Description automatically generated">
            <a:extLst>
              <a:ext uri="{FF2B5EF4-FFF2-40B4-BE49-F238E27FC236}">
                <a16:creationId xmlns:a16="http://schemas.microsoft.com/office/drawing/2014/main" id="{8D862E93-00AE-6F61-30B2-52B5F457254A}"/>
              </a:ext>
            </a:extLst>
          </p:cNvPr>
          <p:cNvPicPr>
            <a:picLocks noChangeAspect="1"/>
          </p:cNvPicPr>
          <p:nvPr/>
        </p:nvPicPr>
        <p:blipFill rotWithShape="1">
          <a:blip r:embed="rId8" cstate="screen">
            <a:extLst>
              <a:ext uri="{28A0092B-C50C-407E-A947-70E740481C1C}">
                <a14:useLocalDpi xmlns:a14="http://schemas.microsoft.com/office/drawing/2010/main"/>
              </a:ext>
            </a:extLst>
          </a:blip>
          <a:srcRect/>
          <a:stretch/>
        </p:blipFill>
        <p:spPr>
          <a:xfrm>
            <a:off x="6031732" y="3766895"/>
            <a:ext cx="2935971" cy="2188687"/>
          </a:xfrm>
          <a:prstGeom prst="rect">
            <a:avLst/>
          </a:prstGeom>
        </p:spPr>
      </p:pic>
      <p:pic>
        <p:nvPicPr>
          <p:cNvPr id="9" name="Picture 8" descr="A close-up of a human body&#10;&#10;Description automatically generated">
            <a:extLst>
              <a:ext uri="{FF2B5EF4-FFF2-40B4-BE49-F238E27FC236}">
                <a16:creationId xmlns:a16="http://schemas.microsoft.com/office/drawing/2014/main" id="{FB74C8E0-DE49-A387-7F9D-40D9C4228134}"/>
              </a:ext>
            </a:extLst>
          </p:cNvPr>
          <p:cNvPicPr>
            <a:picLocks noChangeAspect="1"/>
          </p:cNvPicPr>
          <p:nvPr/>
        </p:nvPicPr>
        <p:blipFill rotWithShape="1">
          <a:blip r:embed="rId9" cstate="screen">
            <a:extLst>
              <a:ext uri="{28A0092B-C50C-407E-A947-70E740481C1C}">
                <a14:useLocalDpi xmlns:a14="http://schemas.microsoft.com/office/drawing/2010/main"/>
              </a:ext>
            </a:extLst>
          </a:blip>
          <a:srcRect/>
          <a:stretch/>
        </p:blipFill>
        <p:spPr>
          <a:xfrm>
            <a:off x="8967703" y="3766895"/>
            <a:ext cx="2881531" cy="2188687"/>
          </a:xfrm>
          <a:prstGeom prst="rect">
            <a:avLst/>
          </a:prstGeom>
        </p:spPr>
      </p:pic>
      <p:sp>
        <p:nvSpPr>
          <p:cNvPr id="11" name="TextBox 10">
            <a:extLst>
              <a:ext uri="{FF2B5EF4-FFF2-40B4-BE49-F238E27FC236}">
                <a16:creationId xmlns:a16="http://schemas.microsoft.com/office/drawing/2014/main" id="{1D2D1225-A7DF-AA3E-BEC8-915BF19E29B7}"/>
              </a:ext>
            </a:extLst>
          </p:cNvPr>
          <p:cNvSpPr txBox="1"/>
          <p:nvPr/>
        </p:nvSpPr>
        <p:spPr>
          <a:xfrm>
            <a:off x="464803" y="62281"/>
            <a:ext cx="6096000" cy="461665"/>
          </a:xfrm>
          <a:prstGeom prst="rect">
            <a:avLst/>
          </a:prstGeom>
          <a:noFill/>
        </p:spPr>
        <p:txBody>
          <a:bodyPr wrap="square">
            <a:spAutoFit/>
          </a:bodyPr>
          <a:lstStyle/>
          <a:p>
            <a:r>
              <a:rPr lang="en-US" sz="2400" dirty="0">
                <a:solidFill>
                  <a:schemeClr val="bg1"/>
                </a:solidFill>
                <a:latin typeface="+mj-lt"/>
              </a:rPr>
              <a:t>Geographic atrophy</a:t>
            </a:r>
            <a:endParaRPr lang="en-US" sz="1867" dirty="0">
              <a:solidFill>
                <a:schemeClr val="bg1"/>
              </a:solidFill>
              <a:latin typeface="+mj-lt"/>
            </a:endParaRPr>
          </a:p>
        </p:txBody>
      </p:sp>
      <p:sp>
        <p:nvSpPr>
          <p:cNvPr id="12" name="TextBox 11">
            <a:extLst>
              <a:ext uri="{FF2B5EF4-FFF2-40B4-BE49-F238E27FC236}">
                <a16:creationId xmlns:a16="http://schemas.microsoft.com/office/drawing/2014/main" id="{6A8FF9BA-D9D9-27AC-636B-326BEE419C54}"/>
              </a:ext>
            </a:extLst>
          </p:cNvPr>
          <p:cNvSpPr txBox="1"/>
          <p:nvPr/>
        </p:nvSpPr>
        <p:spPr>
          <a:xfrm>
            <a:off x="6099521" y="5618255"/>
            <a:ext cx="1424493" cy="297454"/>
          </a:xfrm>
          <a:prstGeom prst="rect">
            <a:avLst/>
          </a:prstGeom>
          <a:noFill/>
        </p:spPr>
        <p:txBody>
          <a:bodyPr wrap="none" rtlCol="0">
            <a:spAutoFit/>
          </a:bodyPr>
          <a:lstStyle/>
          <a:p>
            <a:r>
              <a:rPr lang="en-US" sz="1333" dirty="0">
                <a:solidFill>
                  <a:schemeClr val="bg1"/>
                </a:solidFill>
              </a:rPr>
              <a:t>optomap green </a:t>
            </a:r>
            <a:r>
              <a:rPr lang="en-US" sz="1333" dirty="0" err="1">
                <a:solidFill>
                  <a:schemeClr val="bg1"/>
                </a:solidFill>
              </a:rPr>
              <a:t>af</a:t>
            </a:r>
            <a:endParaRPr lang="en-US" sz="1333" dirty="0">
              <a:solidFill>
                <a:schemeClr val="bg1"/>
              </a:solidFill>
            </a:endParaRPr>
          </a:p>
        </p:txBody>
      </p:sp>
      <p:sp>
        <p:nvSpPr>
          <p:cNvPr id="13" name="TextBox 12">
            <a:extLst>
              <a:ext uri="{FF2B5EF4-FFF2-40B4-BE49-F238E27FC236}">
                <a16:creationId xmlns:a16="http://schemas.microsoft.com/office/drawing/2014/main" id="{09E73F05-82FC-E378-9AC3-BDBA6AF53C38}"/>
              </a:ext>
            </a:extLst>
          </p:cNvPr>
          <p:cNvSpPr txBox="1"/>
          <p:nvPr/>
        </p:nvSpPr>
        <p:spPr>
          <a:xfrm>
            <a:off x="8975953" y="5627287"/>
            <a:ext cx="1330557" cy="297454"/>
          </a:xfrm>
          <a:prstGeom prst="rect">
            <a:avLst/>
          </a:prstGeom>
          <a:noFill/>
        </p:spPr>
        <p:txBody>
          <a:bodyPr wrap="none" rtlCol="0">
            <a:spAutoFit/>
          </a:bodyPr>
          <a:lstStyle/>
          <a:p>
            <a:r>
              <a:rPr lang="en-US" sz="1333" dirty="0">
                <a:solidFill>
                  <a:schemeClr val="bg1"/>
                </a:solidFill>
              </a:rPr>
              <a:t>optomap blue </a:t>
            </a:r>
            <a:r>
              <a:rPr lang="en-US" sz="1333" dirty="0" err="1">
                <a:solidFill>
                  <a:schemeClr val="bg1"/>
                </a:solidFill>
              </a:rPr>
              <a:t>af</a:t>
            </a:r>
            <a:endParaRPr lang="en-US" sz="1333" dirty="0">
              <a:solidFill>
                <a:schemeClr val="bg1"/>
              </a:solidFill>
            </a:endParaRPr>
          </a:p>
        </p:txBody>
      </p:sp>
      <p:sp>
        <p:nvSpPr>
          <p:cNvPr id="14" name="TextBox 13">
            <a:extLst>
              <a:ext uri="{FF2B5EF4-FFF2-40B4-BE49-F238E27FC236}">
                <a16:creationId xmlns:a16="http://schemas.microsoft.com/office/drawing/2014/main" id="{14F702AA-0361-8ABB-DEDA-7607CE00DFFA}"/>
              </a:ext>
            </a:extLst>
          </p:cNvPr>
          <p:cNvSpPr txBox="1"/>
          <p:nvPr/>
        </p:nvSpPr>
        <p:spPr>
          <a:xfrm>
            <a:off x="4387658" y="3268890"/>
            <a:ext cx="1147237" cy="297454"/>
          </a:xfrm>
          <a:prstGeom prst="rect">
            <a:avLst/>
          </a:prstGeom>
          <a:noFill/>
        </p:spPr>
        <p:txBody>
          <a:bodyPr wrap="none" rtlCol="0">
            <a:spAutoFit/>
          </a:bodyPr>
          <a:lstStyle/>
          <a:p>
            <a:r>
              <a:rPr lang="en-US" sz="1333" dirty="0">
                <a:solidFill>
                  <a:schemeClr val="bg1"/>
                </a:solidFill>
              </a:rPr>
              <a:t>optomap RGB</a:t>
            </a:r>
          </a:p>
        </p:txBody>
      </p:sp>
      <p:sp>
        <p:nvSpPr>
          <p:cNvPr id="15" name="TextBox 14">
            <a:extLst>
              <a:ext uri="{FF2B5EF4-FFF2-40B4-BE49-F238E27FC236}">
                <a16:creationId xmlns:a16="http://schemas.microsoft.com/office/drawing/2014/main" id="{C0164F9F-F352-A09D-4A63-D2C9DAC957FD}"/>
              </a:ext>
            </a:extLst>
          </p:cNvPr>
          <p:cNvSpPr txBox="1"/>
          <p:nvPr/>
        </p:nvSpPr>
        <p:spPr>
          <a:xfrm>
            <a:off x="9194702" y="3303628"/>
            <a:ext cx="2053737" cy="297454"/>
          </a:xfrm>
          <a:prstGeom prst="rect">
            <a:avLst/>
          </a:prstGeom>
          <a:noFill/>
        </p:spPr>
        <p:txBody>
          <a:bodyPr wrap="square" rtlCol="0">
            <a:spAutoFit/>
          </a:bodyPr>
          <a:lstStyle/>
          <a:p>
            <a:pPr algn="ctr"/>
            <a:r>
              <a:rPr lang="en-US" sz="1333" dirty="0">
                <a:solidFill>
                  <a:schemeClr val="bg1"/>
                </a:solidFill>
              </a:rPr>
              <a:t>Zoomed view</a:t>
            </a:r>
          </a:p>
        </p:txBody>
      </p:sp>
      <p:sp>
        <p:nvSpPr>
          <p:cNvPr id="16" name="TextBox 15">
            <a:extLst>
              <a:ext uri="{FF2B5EF4-FFF2-40B4-BE49-F238E27FC236}">
                <a16:creationId xmlns:a16="http://schemas.microsoft.com/office/drawing/2014/main" id="{31CF3D62-58D3-71E7-039A-495F60C200EF}"/>
              </a:ext>
            </a:extLst>
          </p:cNvPr>
          <p:cNvSpPr txBox="1"/>
          <p:nvPr/>
        </p:nvSpPr>
        <p:spPr>
          <a:xfrm>
            <a:off x="352419" y="5608702"/>
            <a:ext cx="1405641" cy="297454"/>
          </a:xfrm>
          <a:prstGeom prst="rect">
            <a:avLst/>
          </a:prstGeom>
          <a:noFill/>
        </p:spPr>
        <p:txBody>
          <a:bodyPr wrap="none" rtlCol="0">
            <a:spAutoFit/>
          </a:bodyPr>
          <a:lstStyle/>
          <a:p>
            <a:r>
              <a:rPr lang="en-US" sz="1333">
                <a:solidFill>
                  <a:schemeClr val="bg1"/>
                </a:solidFill>
              </a:rPr>
              <a:t>optomap red free</a:t>
            </a:r>
          </a:p>
        </p:txBody>
      </p:sp>
      <p:sp>
        <p:nvSpPr>
          <p:cNvPr id="17" name="TextBox 16">
            <a:extLst>
              <a:ext uri="{FF2B5EF4-FFF2-40B4-BE49-F238E27FC236}">
                <a16:creationId xmlns:a16="http://schemas.microsoft.com/office/drawing/2014/main" id="{6325EFA3-5EB7-C21E-297B-E500AFE754BA}"/>
              </a:ext>
            </a:extLst>
          </p:cNvPr>
          <p:cNvSpPr txBox="1"/>
          <p:nvPr/>
        </p:nvSpPr>
        <p:spPr>
          <a:xfrm>
            <a:off x="3392973" y="5608703"/>
            <a:ext cx="1672381" cy="297454"/>
          </a:xfrm>
          <a:prstGeom prst="rect">
            <a:avLst/>
          </a:prstGeom>
          <a:noFill/>
        </p:spPr>
        <p:txBody>
          <a:bodyPr wrap="none" rtlCol="0">
            <a:spAutoFit/>
          </a:bodyPr>
          <a:lstStyle/>
          <a:p>
            <a:r>
              <a:rPr lang="en-US" sz="1333" dirty="0">
                <a:solidFill>
                  <a:schemeClr val="bg1"/>
                </a:solidFill>
              </a:rPr>
              <a:t>optomap red channel</a:t>
            </a:r>
          </a:p>
        </p:txBody>
      </p:sp>
      <p:sp>
        <p:nvSpPr>
          <p:cNvPr id="18" name="TextBox 17">
            <a:extLst>
              <a:ext uri="{FF2B5EF4-FFF2-40B4-BE49-F238E27FC236}">
                <a16:creationId xmlns:a16="http://schemas.microsoft.com/office/drawing/2014/main" id="{3290C8C9-75E3-49FE-6997-FB9A40FD23BB}"/>
              </a:ext>
            </a:extLst>
          </p:cNvPr>
          <p:cNvSpPr txBox="1"/>
          <p:nvPr/>
        </p:nvSpPr>
        <p:spPr>
          <a:xfrm>
            <a:off x="420806" y="3255828"/>
            <a:ext cx="1054263" cy="297454"/>
          </a:xfrm>
          <a:prstGeom prst="rect">
            <a:avLst/>
          </a:prstGeom>
          <a:noFill/>
        </p:spPr>
        <p:txBody>
          <a:bodyPr wrap="none" rtlCol="0">
            <a:spAutoFit/>
          </a:bodyPr>
          <a:lstStyle/>
          <a:p>
            <a:r>
              <a:rPr lang="en-US" sz="1333" dirty="0">
                <a:solidFill>
                  <a:schemeClr val="bg1"/>
                </a:solidFill>
              </a:rPr>
              <a:t>optomap RG</a:t>
            </a:r>
          </a:p>
        </p:txBody>
      </p:sp>
    </p:spTree>
    <p:extLst>
      <p:ext uri="{BB962C8B-B14F-4D97-AF65-F5344CB8AC3E}">
        <p14:creationId xmlns:p14="http://schemas.microsoft.com/office/powerpoint/2010/main" val="3567327099"/>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1A7AB4B-5927-0B6A-4687-3392740A7FFB}"/>
              </a:ext>
            </a:extLst>
          </p:cNvPr>
          <p:cNvSpPr txBox="1"/>
          <p:nvPr/>
        </p:nvSpPr>
        <p:spPr>
          <a:xfrm>
            <a:off x="464803" y="62281"/>
            <a:ext cx="6096000" cy="461665"/>
          </a:xfrm>
          <a:prstGeom prst="rect">
            <a:avLst/>
          </a:prstGeom>
          <a:noFill/>
        </p:spPr>
        <p:txBody>
          <a:bodyPr wrap="square">
            <a:spAutoFit/>
          </a:bodyPr>
          <a:lstStyle/>
          <a:p>
            <a:r>
              <a:rPr lang="en-US" sz="2400" dirty="0">
                <a:solidFill>
                  <a:schemeClr val="bg1"/>
                </a:solidFill>
                <a:latin typeface="+mj-lt"/>
              </a:rPr>
              <a:t>Geographic atrophy</a:t>
            </a:r>
            <a:endParaRPr lang="en-US" sz="1867" dirty="0">
              <a:solidFill>
                <a:schemeClr val="bg1"/>
              </a:solidFill>
              <a:latin typeface="+mj-lt"/>
            </a:endParaRPr>
          </a:p>
        </p:txBody>
      </p:sp>
      <p:pic>
        <p:nvPicPr>
          <p:cNvPr id="4" name="Picture 3" descr="A close-up of a human body&#10;&#10;Description automatically generated">
            <a:extLst>
              <a:ext uri="{FF2B5EF4-FFF2-40B4-BE49-F238E27FC236}">
                <a16:creationId xmlns:a16="http://schemas.microsoft.com/office/drawing/2014/main" id="{BDFA2221-7AA3-5FC3-60E5-EB1CEF3BD9AA}"/>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6139952" y="691596"/>
            <a:ext cx="5871288" cy="4459577"/>
          </a:xfrm>
          <a:prstGeom prst="rect">
            <a:avLst/>
          </a:prstGeom>
        </p:spPr>
      </p:pic>
      <p:pic>
        <p:nvPicPr>
          <p:cNvPr id="5" name="Picture 4" descr="A close-up of a human body&#10;&#10;Description automatically generated">
            <a:extLst>
              <a:ext uri="{FF2B5EF4-FFF2-40B4-BE49-F238E27FC236}">
                <a16:creationId xmlns:a16="http://schemas.microsoft.com/office/drawing/2014/main" id="{41713304-9DD7-AFF7-0A0C-E2AB0D82FE18}"/>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6162736" y="4293067"/>
            <a:ext cx="2653821" cy="2412565"/>
          </a:xfrm>
          <a:prstGeom prst="rect">
            <a:avLst/>
          </a:prstGeom>
          <a:ln w="12700">
            <a:solidFill>
              <a:srgbClr val="00B0F0"/>
            </a:solidFill>
          </a:ln>
        </p:spPr>
      </p:pic>
      <p:pic>
        <p:nvPicPr>
          <p:cNvPr id="6" name="Picture 5" descr="A close-up of a human eye&#10;&#10;Description automatically generated">
            <a:extLst>
              <a:ext uri="{FF2B5EF4-FFF2-40B4-BE49-F238E27FC236}">
                <a16:creationId xmlns:a16="http://schemas.microsoft.com/office/drawing/2014/main" id="{DB796C53-21D5-FC24-AEB1-E346C3AB6F55}"/>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113789" y="691596"/>
            <a:ext cx="5982212" cy="4459577"/>
          </a:xfrm>
          <a:prstGeom prst="rect">
            <a:avLst/>
          </a:prstGeom>
        </p:spPr>
      </p:pic>
      <p:pic>
        <p:nvPicPr>
          <p:cNvPr id="7" name="Picture 6" descr="A close-up of a human eye&#10;&#10;Description automatically generated">
            <a:extLst>
              <a:ext uri="{FF2B5EF4-FFF2-40B4-BE49-F238E27FC236}">
                <a16:creationId xmlns:a16="http://schemas.microsoft.com/office/drawing/2014/main" id="{63B5300D-109E-4578-6831-F045AA0D26AF}"/>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a:off x="3391884" y="4293067"/>
            <a:ext cx="2653821" cy="2412567"/>
          </a:xfrm>
          <a:prstGeom prst="rect">
            <a:avLst/>
          </a:prstGeom>
          <a:ln w="12700">
            <a:solidFill>
              <a:srgbClr val="00B0F0"/>
            </a:solidFill>
          </a:ln>
        </p:spPr>
      </p:pic>
      <p:sp>
        <p:nvSpPr>
          <p:cNvPr id="8" name="TextBox 7">
            <a:extLst>
              <a:ext uri="{FF2B5EF4-FFF2-40B4-BE49-F238E27FC236}">
                <a16:creationId xmlns:a16="http://schemas.microsoft.com/office/drawing/2014/main" id="{F04A9AE0-DF87-405C-FBAB-885F0A49A45C}"/>
              </a:ext>
            </a:extLst>
          </p:cNvPr>
          <p:cNvSpPr txBox="1"/>
          <p:nvPr/>
        </p:nvSpPr>
        <p:spPr>
          <a:xfrm>
            <a:off x="71270" y="712675"/>
            <a:ext cx="1424493" cy="297454"/>
          </a:xfrm>
          <a:prstGeom prst="rect">
            <a:avLst/>
          </a:prstGeom>
          <a:noFill/>
        </p:spPr>
        <p:txBody>
          <a:bodyPr wrap="none" rtlCol="0">
            <a:spAutoFit/>
          </a:bodyPr>
          <a:lstStyle/>
          <a:p>
            <a:r>
              <a:rPr lang="en-US" sz="1333" dirty="0">
                <a:solidFill>
                  <a:schemeClr val="bg1"/>
                </a:solidFill>
              </a:rPr>
              <a:t>optomap green </a:t>
            </a:r>
            <a:r>
              <a:rPr lang="en-US" sz="1333" dirty="0" err="1">
                <a:solidFill>
                  <a:schemeClr val="bg1"/>
                </a:solidFill>
              </a:rPr>
              <a:t>af</a:t>
            </a:r>
            <a:endParaRPr lang="en-US" sz="1333" dirty="0">
              <a:solidFill>
                <a:schemeClr val="bg1"/>
              </a:solidFill>
            </a:endParaRPr>
          </a:p>
        </p:txBody>
      </p:sp>
      <p:sp>
        <p:nvSpPr>
          <p:cNvPr id="9" name="TextBox 8">
            <a:extLst>
              <a:ext uri="{FF2B5EF4-FFF2-40B4-BE49-F238E27FC236}">
                <a16:creationId xmlns:a16="http://schemas.microsoft.com/office/drawing/2014/main" id="{4DD6B80A-026E-B8A7-8F1E-4395CDA87D9D}"/>
              </a:ext>
            </a:extLst>
          </p:cNvPr>
          <p:cNvSpPr txBox="1"/>
          <p:nvPr/>
        </p:nvSpPr>
        <p:spPr>
          <a:xfrm>
            <a:off x="6162737" y="712675"/>
            <a:ext cx="1330557" cy="297454"/>
          </a:xfrm>
          <a:prstGeom prst="rect">
            <a:avLst/>
          </a:prstGeom>
          <a:noFill/>
        </p:spPr>
        <p:txBody>
          <a:bodyPr wrap="none" rtlCol="0">
            <a:spAutoFit/>
          </a:bodyPr>
          <a:lstStyle/>
          <a:p>
            <a:r>
              <a:rPr lang="en-US" sz="1333" dirty="0">
                <a:solidFill>
                  <a:schemeClr val="bg1"/>
                </a:solidFill>
              </a:rPr>
              <a:t>optomap blue </a:t>
            </a:r>
            <a:r>
              <a:rPr lang="en-US" sz="1333" dirty="0" err="1">
                <a:solidFill>
                  <a:schemeClr val="bg1"/>
                </a:solidFill>
              </a:rPr>
              <a:t>af</a:t>
            </a:r>
            <a:endParaRPr lang="en-US" sz="1333" dirty="0">
              <a:solidFill>
                <a:schemeClr val="bg1"/>
              </a:solidFill>
            </a:endParaRPr>
          </a:p>
        </p:txBody>
      </p:sp>
      <p:sp>
        <p:nvSpPr>
          <p:cNvPr id="10" name="TextBox 9">
            <a:extLst>
              <a:ext uri="{FF2B5EF4-FFF2-40B4-BE49-F238E27FC236}">
                <a16:creationId xmlns:a16="http://schemas.microsoft.com/office/drawing/2014/main" id="{29C22E25-D260-1D08-DB28-79B6AC9B1DA9}"/>
              </a:ext>
            </a:extLst>
          </p:cNvPr>
          <p:cNvSpPr txBox="1"/>
          <p:nvPr/>
        </p:nvSpPr>
        <p:spPr>
          <a:xfrm>
            <a:off x="3783462" y="6410702"/>
            <a:ext cx="2053737" cy="297454"/>
          </a:xfrm>
          <a:prstGeom prst="rect">
            <a:avLst/>
          </a:prstGeom>
          <a:noFill/>
        </p:spPr>
        <p:txBody>
          <a:bodyPr wrap="square" rtlCol="0">
            <a:spAutoFit/>
          </a:bodyPr>
          <a:lstStyle/>
          <a:p>
            <a:r>
              <a:rPr lang="en-US" sz="1333" dirty="0">
                <a:solidFill>
                  <a:schemeClr val="bg1"/>
                </a:solidFill>
              </a:rPr>
              <a:t>Green zoomed view</a:t>
            </a:r>
          </a:p>
        </p:txBody>
      </p:sp>
      <p:sp>
        <p:nvSpPr>
          <p:cNvPr id="11" name="TextBox 10">
            <a:extLst>
              <a:ext uri="{FF2B5EF4-FFF2-40B4-BE49-F238E27FC236}">
                <a16:creationId xmlns:a16="http://schemas.microsoft.com/office/drawing/2014/main" id="{B3D9E2ED-38A2-0561-B1C5-19D6C9307808}"/>
              </a:ext>
            </a:extLst>
          </p:cNvPr>
          <p:cNvSpPr txBox="1"/>
          <p:nvPr/>
        </p:nvSpPr>
        <p:spPr>
          <a:xfrm>
            <a:off x="6696780" y="6410702"/>
            <a:ext cx="2053737" cy="297454"/>
          </a:xfrm>
          <a:prstGeom prst="rect">
            <a:avLst/>
          </a:prstGeom>
          <a:noFill/>
        </p:spPr>
        <p:txBody>
          <a:bodyPr wrap="square" rtlCol="0">
            <a:spAutoFit/>
          </a:bodyPr>
          <a:lstStyle/>
          <a:p>
            <a:r>
              <a:rPr lang="en-US" sz="1333" dirty="0">
                <a:solidFill>
                  <a:schemeClr val="bg1"/>
                </a:solidFill>
              </a:rPr>
              <a:t>Blue zoomed view</a:t>
            </a:r>
          </a:p>
        </p:txBody>
      </p:sp>
    </p:spTree>
    <p:extLst>
      <p:ext uri="{BB962C8B-B14F-4D97-AF65-F5344CB8AC3E}">
        <p14:creationId xmlns:p14="http://schemas.microsoft.com/office/powerpoint/2010/main" val="1889762043"/>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An orange and yellow eyeball&#10;&#10;Description automatically generated">
            <a:extLst>
              <a:ext uri="{FF2B5EF4-FFF2-40B4-BE49-F238E27FC236}">
                <a16:creationId xmlns:a16="http://schemas.microsoft.com/office/drawing/2014/main" id="{5BC88AF5-6F47-4E1B-FACC-C9C2F0252C2F}"/>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4631279" y="815935"/>
            <a:ext cx="3869832" cy="2818768"/>
          </a:xfrm>
          <a:prstGeom prst="rect">
            <a:avLst/>
          </a:prstGeom>
        </p:spPr>
      </p:pic>
      <p:pic>
        <p:nvPicPr>
          <p:cNvPr id="4" name="Picture 3" descr="A close up of a green and yellow light&#10;&#10;Description automatically generated">
            <a:extLst>
              <a:ext uri="{FF2B5EF4-FFF2-40B4-BE49-F238E27FC236}">
                <a16:creationId xmlns:a16="http://schemas.microsoft.com/office/drawing/2014/main" id="{D5A148DE-3AA7-6D0D-C1C4-E07BBD94B942}"/>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584012" y="815933"/>
            <a:ext cx="3961472" cy="2817640"/>
          </a:xfrm>
          <a:prstGeom prst="rect">
            <a:avLst/>
          </a:prstGeom>
        </p:spPr>
      </p:pic>
      <p:pic>
        <p:nvPicPr>
          <p:cNvPr id="5" name="Picture 4" descr="An orange and yellow eyeball&#10;&#10;Description automatically generated">
            <a:extLst>
              <a:ext uri="{FF2B5EF4-FFF2-40B4-BE49-F238E27FC236}">
                <a16:creationId xmlns:a16="http://schemas.microsoft.com/office/drawing/2014/main" id="{05E91DF8-B2D9-778F-EBD8-E92AC04290A4}"/>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8889447" y="901729"/>
            <a:ext cx="2775320" cy="2635279"/>
          </a:xfrm>
          <a:prstGeom prst="rect">
            <a:avLst/>
          </a:prstGeom>
          <a:ln w="12700">
            <a:solidFill>
              <a:schemeClr val="accent1"/>
            </a:solidFill>
          </a:ln>
        </p:spPr>
      </p:pic>
      <p:pic>
        <p:nvPicPr>
          <p:cNvPr id="6" name="Picture 5" descr="A close up of a human body&#10;&#10;Description automatically generated">
            <a:extLst>
              <a:ext uri="{FF2B5EF4-FFF2-40B4-BE49-F238E27FC236}">
                <a16:creationId xmlns:a16="http://schemas.microsoft.com/office/drawing/2014/main" id="{09133B0B-591E-99F0-EC07-F97BF5A8A768}"/>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a:off x="1" y="3811883"/>
            <a:ext cx="3120329" cy="2143531"/>
          </a:xfrm>
          <a:prstGeom prst="rect">
            <a:avLst/>
          </a:prstGeom>
        </p:spPr>
      </p:pic>
      <p:pic>
        <p:nvPicPr>
          <p:cNvPr id="7" name="Picture 6" descr="A close up of a black and white image&#10;&#10;Description automatically generated">
            <a:extLst>
              <a:ext uri="{FF2B5EF4-FFF2-40B4-BE49-F238E27FC236}">
                <a16:creationId xmlns:a16="http://schemas.microsoft.com/office/drawing/2014/main" id="{0AF6BAE5-5643-DD8D-C56D-F5058AC90CD7}"/>
              </a:ext>
            </a:extLst>
          </p:cNvPr>
          <p:cNvPicPr>
            <a:picLocks noChangeAspect="1"/>
          </p:cNvPicPr>
          <p:nvPr/>
        </p:nvPicPr>
        <p:blipFill rotWithShape="1">
          <a:blip r:embed="rId7" cstate="screen">
            <a:extLst>
              <a:ext uri="{28A0092B-C50C-407E-A947-70E740481C1C}">
                <a14:useLocalDpi xmlns:a14="http://schemas.microsoft.com/office/drawing/2010/main"/>
              </a:ext>
            </a:extLst>
          </a:blip>
          <a:srcRect/>
          <a:stretch/>
        </p:blipFill>
        <p:spPr>
          <a:xfrm>
            <a:off x="3097749" y="3811883"/>
            <a:ext cx="3184187" cy="2144389"/>
          </a:xfrm>
          <a:prstGeom prst="rect">
            <a:avLst/>
          </a:prstGeom>
        </p:spPr>
      </p:pic>
      <p:pic>
        <p:nvPicPr>
          <p:cNvPr id="8" name="Picture 7" descr="A close up of a black and white image of a human body&#10;&#10;Description automatically generated">
            <a:extLst>
              <a:ext uri="{FF2B5EF4-FFF2-40B4-BE49-F238E27FC236}">
                <a16:creationId xmlns:a16="http://schemas.microsoft.com/office/drawing/2014/main" id="{0FD2EC73-2A44-D55B-5439-C827593D44D5}"/>
              </a:ext>
            </a:extLst>
          </p:cNvPr>
          <p:cNvPicPr>
            <a:picLocks noChangeAspect="1"/>
          </p:cNvPicPr>
          <p:nvPr/>
        </p:nvPicPr>
        <p:blipFill rotWithShape="1">
          <a:blip r:embed="rId8" cstate="screen">
            <a:extLst>
              <a:ext uri="{28A0092B-C50C-407E-A947-70E740481C1C}">
                <a14:useLocalDpi xmlns:a14="http://schemas.microsoft.com/office/drawing/2010/main"/>
              </a:ext>
            </a:extLst>
          </a:blip>
          <a:srcRect/>
          <a:stretch/>
        </p:blipFill>
        <p:spPr>
          <a:xfrm>
            <a:off x="6280207" y="3809255"/>
            <a:ext cx="3032099" cy="2143531"/>
          </a:xfrm>
          <a:prstGeom prst="rect">
            <a:avLst/>
          </a:prstGeom>
        </p:spPr>
      </p:pic>
      <p:pic>
        <p:nvPicPr>
          <p:cNvPr id="9" name="Picture 8" descr="A close up of a black and white image&#10;&#10;Description automatically generated">
            <a:extLst>
              <a:ext uri="{FF2B5EF4-FFF2-40B4-BE49-F238E27FC236}">
                <a16:creationId xmlns:a16="http://schemas.microsoft.com/office/drawing/2014/main" id="{F8A2A507-BF7C-3781-7547-BD24F9D18E94}"/>
              </a:ext>
            </a:extLst>
          </p:cNvPr>
          <p:cNvPicPr>
            <a:picLocks noChangeAspect="1"/>
          </p:cNvPicPr>
          <p:nvPr/>
        </p:nvPicPr>
        <p:blipFill rotWithShape="1">
          <a:blip r:embed="rId9" cstate="screen">
            <a:extLst>
              <a:ext uri="{28A0092B-C50C-407E-A947-70E740481C1C}">
                <a14:useLocalDpi xmlns:a14="http://schemas.microsoft.com/office/drawing/2010/main"/>
              </a:ext>
            </a:extLst>
          </a:blip>
          <a:srcRect/>
          <a:stretch/>
        </p:blipFill>
        <p:spPr>
          <a:xfrm>
            <a:off x="9292785" y="3807513"/>
            <a:ext cx="2998943" cy="2143531"/>
          </a:xfrm>
          <a:prstGeom prst="rect">
            <a:avLst/>
          </a:prstGeom>
        </p:spPr>
      </p:pic>
      <p:sp>
        <p:nvSpPr>
          <p:cNvPr id="10" name="TextBox 9">
            <a:extLst>
              <a:ext uri="{FF2B5EF4-FFF2-40B4-BE49-F238E27FC236}">
                <a16:creationId xmlns:a16="http://schemas.microsoft.com/office/drawing/2014/main" id="{7921BBB1-C24E-2928-90EC-A369790DE5E2}"/>
              </a:ext>
            </a:extLst>
          </p:cNvPr>
          <p:cNvSpPr txBox="1"/>
          <p:nvPr/>
        </p:nvSpPr>
        <p:spPr>
          <a:xfrm>
            <a:off x="335672" y="187368"/>
            <a:ext cx="6096000" cy="461665"/>
          </a:xfrm>
          <a:prstGeom prst="rect">
            <a:avLst/>
          </a:prstGeom>
          <a:noFill/>
        </p:spPr>
        <p:txBody>
          <a:bodyPr wrap="square">
            <a:spAutoFit/>
          </a:bodyPr>
          <a:lstStyle/>
          <a:p>
            <a:r>
              <a:rPr lang="en-US" sz="2400" dirty="0">
                <a:solidFill>
                  <a:schemeClr val="bg1"/>
                </a:solidFill>
                <a:latin typeface="+mj-lt"/>
              </a:rPr>
              <a:t>Geographic atrophy</a:t>
            </a:r>
            <a:endParaRPr lang="en-US" sz="1867" dirty="0">
              <a:solidFill>
                <a:schemeClr val="bg1"/>
              </a:solidFill>
              <a:latin typeface="+mj-lt"/>
            </a:endParaRPr>
          </a:p>
        </p:txBody>
      </p:sp>
      <p:sp>
        <p:nvSpPr>
          <p:cNvPr id="11" name="TextBox 10">
            <a:extLst>
              <a:ext uri="{FF2B5EF4-FFF2-40B4-BE49-F238E27FC236}">
                <a16:creationId xmlns:a16="http://schemas.microsoft.com/office/drawing/2014/main" id="{D13B3423-187E-6EF0-0E1A-01386EABC411}"/>
              </a:ext>
            </a:extLst>
          </p:cNvPr>
          <p:cNvSpPr txBox="1"/>
          <p:nvPr/>
        </p:nvSpPr>
        <p:spPr>
          <a:xfrm>
            <a:off x="6199754" y="5617723"/>
            <a:ext cx="1424493" cy="297454"/>
          </a:xfrm>
          <a:prstGeom prst="rect">
            <a:avLst/>
          </a:prstGeom>
          <a:noFill/>
        </p:spPr>
        <p:txBody>
          <a:bodyPr wrap="none" rtlCol="0">
            <a:spAutoFit/>
          </a:bodyPr>
          <a:lstStyle/>
          <a:p>
            <a:r>
              <a:rPr lang="en-US" sz="1333" dirty="0">
                <a:solidFill>
                  <a:schemeClr val="bg1"/>
                </a:solidFill>
              </a:rPr>
              <a:t>optomap green </a:t>
            </a:r>
            <a:r>
              <a:rPr lang="en-US" sz="1333" dirty="0" err="1">
                <a:solidFill>
                  <a:schemeClr val="bg1"/>
                </a:solidFill>
              </a:rPr>
              <a:t>af</a:t>
            </a:r>
            <a:endParaRPr lang="en-US" sz="1333" dirty="0">
              <a:solidFill>
                <a:schemeClr val="bg1"/>
              </a:solidFill>
            </a:endParaRPr>
          </a:p>
        </p:txBody>
      </p:sp>
      <p:sp>
        <p:nvSpPr>
          <p:cNvPr id="12" name="TextBox 11">
            <a:extLst>
              <a:ext uri="{FF2B5EF4-FFF2-40B4-BE49-F238E27FC236}">
                <a16:creationId xmlns:a16="http://schemas.microsoft.com/office/drawing/2014/main" id="{07B6E2BA-5E07-2F87-3091-907088E6F6C9}"/>
              </a:ext>
            </a:extLst>
          </p:cNvPr>
          <p:cNvSpPr txBox="1"/>
          <p:nvPr/>
        </p:nvSpPr>
        <p:spPr>
          <a:xfrm>
            <a:off x="9261218" y="5617723"/>
            <a:ext cx="1330557" cy="297454"/>
          </a:xfrm>
          <a:prstGeom prst="rect">
            <a:avLst/>
          </a:prstGeom>
          <a:noFill/>
        </p:spPr>
        <p:txBody>
          <a:bodyPr wrap="none" rtlCol="0">
            <a:spAutoFit/>
          </a:bodyPr>
          <a:lstStyle/>
          <a:p>
            <a:r>
              <a:rPr lang="en-US" sz="1333" dirty="0">
                <a:solidFill>
                  <a:schemeClr val="bg1"/>
                </a:solidFill>
              </a:rPr>
              <a:t>optomap blue </a:t>
            </a:r>
            <a:r>
              <a:rPr lang="en-US" sz="1333" dirty="0" err="1">
                <a:solidFill>
                  <a:schemeClr val="bg1"/>
                </a:solidFill>
              </a:rPr>
              <a:t>af</a:t>
            </a:r>
            <a:endParaRPr lang="en-US" sz="1333" dirty="0">
              <a:solidFill>
                <a:schemeClr val="bg1"/>
              </a:solidFill>
            </a:endParaRPr>
          </a:p>
        </p:txBody>
      </p:sp>
      <p:sp>
        <p:nvSpPr>
          <p:cNvPr id="13" name="TextBox 12">
            <a:extLst>
              <a:ext uri="{FF2B5EF4-FFF2-40B4-BE49-F238E27FC236}">
                <a16:creationId xmlns:a16="http://schemas.microsoft.com/office/drawing/2014/main" id="{D52DEC29-330C-7317-564A-4F8809AA3281}"/>
              </a:ext>
            </a:extLst>
          </p:cNvPr>
          <p:cNvSpPr txBox="1"/>
          <p:nvPr/>
        </p:nvSpPr>
        <p:spPr>
          <a:xfrm>
            <a:off x="4548245" y="3318127"/>
            <a:ext cx="1147237" cy="297454"/>
          </a:xfrm>
          <a:prstGeom prst="rect">
            <a:avLst/>
          </a:prstGeom>
          <a:noFill/>
        </p:spPr>
        <p:txBody>
          <a:bodyPr wrap="none" rtlCol="0">
            <a:spAutoFit/>
          </a:bodyPr>
          <a:lstStyle/>
          <a:p>
            <a:r>
              <a:rPr lang="en-US" sz="1333" dirty="0">
                <a:solidFill>
                  <a:schemeClr val="bg1"/>
                </a:solidFill>
              </a:rPr>
              <a:t>optomap RGB</a:t>
            </a:r>
          </a:p>
        </p:txBody>
      </p:sp>
      <p:sp>
        <p:nvSpPr>
          <p:cNvPr id="14" name="TextBox 13">
            <a:extLst>
              <a:ext uri="{FF2B5EF4-FFF2-40B4-BE49-F238E27FC236}">
                <a16:creationId xmlns:a16="http://schemas.microsoft.com/office/drawing/2014/main" id="{4875ED58-4CFF-77F0-7313-731BE2609EF1}"/>
              </a:ext>
            </a:extLst>
          </p:cNvPr>
          <p:cNvSpPr txBox="1"/>
          <p:nvPr/>
        </p:nvSpPr>
        <p:spPr>
          <a:xfrm>
            <a:off x="9198844" y="3216174"/>
            <a:ext cx="2053737" cy="297454"/>
          </a:xfrm>
          <a:prstGeom prst="rect">
            <a:avLst/>
          </a:prstGeom>
          <a:noFill/>
        </p:spPr>
        <p:txBody>
          <a:bodyPr wrap="square" rtlCol="0">
            <a:spAutoFit/>
          </a:bodyPr>
          <a:lstStyle/>
          <a:p>
            <a:pPr algn="ctr"/>
            <a:r>
              <a:rPr lang="en-US" sz="1333" dirty="0">
                <a:solidFill>
                  <a:schemeClr val="bg1"/>
                </a:solidFill>
              </a:rPr>
              <a:t>Zoomed view</a:t>
            </a:r>
          </a:p>
        </p:txBody>
      </p:sp>
      <p:sp>
        <p:nvSpPr>
          <p:cNvPr id="15" name="TextBox 14">
            <a:extLst>
              <a:ext uri="{FF2B5EF4-FFF2-40B4-BE49-F238E27FC236}">
                <a16:creationId xmlns:a16="http://schemas.microsoft.com/office/drawing/2014/main" id="{3AF0583C-528F-E2A4-B10C-6FB3B803B76E}"/>
              </a:ext>
            </a:extLst>
          </p:cNvPr>
          <p:cNvSpPr txBox="1"/>
          <p:nvPr/>
        </p:nvSpPr>
        <p:spPr>
          <a:xfrm>
            <a:off x="85079" y="5617726"/>
            <a:ext cx="1405641" cy="297454"/>
          </a:xfrm>
          <a:prstGeom prst="rect">
            <a:avLst/>
          </a:prstGeom>
          <a:noFill/>
        </p:spPr>
        <p:txBody>
          <a:bodyPr wrap="none" rtlCol="0">
            <a:spAutoFit/>
          </a:bodyPr>
          <a:lstStyle/>
          <a:p>
            <a:r>
              <a:rPr lang="en-US" sz="1333" dirty="0">
                <a:solidFill>
                  <a:schemeClr val="bg1"/>
                </a:solidFill>
              </a:rPr>
              <a:t>optomap red free</a:t>
            </a:r>
          </a:p>
        </p:txBody>
      </p:sp>
      <p:sp>
        <p:nvSpPr>
          <p:cNvPr id="16" name="TextBox 15">
            <a:extLst>
              <a:ext uri="{FF2B5EF4-FFF2-40B4-BE49-F238E27FC236}">
                <a16:creationId xmlns:a16="http://schemas.microsoft.com/office/drawing/2014/main" id="{932C66D0-D57C-2838-D5DE-632DD77E9308}"/>
              </a:ext>
            </a:extLst>
          </p:cNvPr>
          <p:cNvSpPr txBox="1"/>
          <p:nvPr/>
        </p:nvSpPr>
        <p:spPr>
          <a:xfrm>
            <a:off x="3125633" y="5617727"/>
            <a:ext cx="1672381" cy="297454"/>
          </a:xfrm>
          <a:prstGeom prst="rect">
            <a:avLst/>
          </a:prstGeom>
          <a:noFill/>
        </p:spPr>
        <p:txBody>
          <a:bodyPr wrap="none" rtlCol="0">
            <a:spAutoFit/>
          </a:bodyPr>
          <a:lstStyle/>
          <a:p>
            <a:r>
              <a:rPr lang="en-US" sz="1333" dirty="0">
                <a:solidFill>
                  <a:schemeClr val="bg1"/>
                </a:solidFill>
              </a:rPr>
              <a:t>optomap red channel</a:t>
            </a:r>
          </a:p>
        </p:txBody>
      </p:sp>
      <p:sp>
        <p:nvSpPr>
          <p:cNvPr id="17" name="TextBox 16">
            <a:extLst>
              <a:ext uri="{FF2B5EF4-FFF2-40B4-BE49-F238E27FC236}">
                <a16:creationId xmlns:a16="http://schemas.microsoft.com/office/drawing/2014/main" id="{E1F88326-E847-56B9-8EE3-2F5A3A6F5A2F}"/>
              </a:ext>
            </a:extLst>
          </p:cNvPr>
          <p:cNvSpPr txBox="1"/>
          <p:nvPr/>
        </p:nvSpPr>
        <p:spPr>
          <a:xfrm>
            <a:off x="536923" y="3264852"/>
            <a:ext cx="1054263" cy="297454"/>
          </a:xfrm>
          <a:prstGeom prst="rect">
            <a:avLst/>
          </a:prstGeom>
          <a:noFill/>
        </p:spPr>
        <p:txBody>
          <a:bodyPr wrap="none" rtlCol="0">
            <a:spAutoFit/>
          </a:bodyPr>
          <a:lstStyle/>
          <a:p>
            <a:r>
              <a:rPr lang="en-US" sz="1333" dirty="0">
                <a:solidFill>
                  <a:schemeClr val="bg1"/>
                </a:solidFill>
              </a:rPr>
              <a:t>optomap RG</a:t>
            </a:r>
          </a:p>
        </p:txBody>
      </p:sp>
    </p:spTree>
    <p:extLst>
      <p:ext uri="{BB962C8B-B14F-4D97-AF65-F5344CB8AC3E}">
        <p14:creationId xmlns:p14="http://schemas.microsoft.com/office/powerpoint/2010/main" val="2071381758"/>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0BD153B-1F73-DDD1-7431-A47157DFEC05}"/>
              </a:ext>
            </a:extLst>
          </p:cNvPr>
          <p:cNvSpPr txBox="1"/>
          <p:nvPr/>
        </p:nvSpPr>
        <p:spPr>
          <a:xfrm>
            <a:off x="335672" y="187368"/>
            <a:ext cx="6096000" cy="461665"/>
          </a:xfrm>
          <a:prstGeom prst="rect">
            <a:avLst/>
          </a:prstGeom>
          <a:noFill/>
        </p:spPr>
        <p:txBody>
          <a:bodyPr wrap="square">
            <a:spAutoFit/>
          </a:bodyPr>
          <a:lstStyle/>
          <a:p>
            <a:r>
              <a:rPr lang="en-US" sz="2400" dirty="0">
                <a:solidFill>
                  <a:schemeClr val="bg1"/>
                </a:solidFill>
                <a:latin typeface="+mj-lt"/>
              </a:rPr>
              <a:t>Geographic atrophy</a:t>
            </a:r>
            <a:endParaRPr lang="en-US" sz="1867" dirty="0">
              <a:solidFill>
                <a:schemeClr val="bg1"/>
              </a:solidFill>
              <a:latin typeface="+mj-lt"/>
            </a:endParaRPr>
          </a:p>
        </p:txBody>
      </p:sp>
      <p:pic>
        <p:nvPicPr>
          <p:cNvPr id="6" name="Picture 5" descr="A close up of a black and white image of a human body&#10;&#10;Description automatically generated">
            <a:extLst>
              <a:ext uri="{FF2B5EF4-FFF2-40B4-BE49-F238E27FC236}">
                <a16:creationId xmlns:a16="http://schemas.microsoft.com/office/drawing/2014/main" id="{98DA2E94-569B-DEE5-1F7F-E4F7E9702CFA}"/>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335673" y="791123"/>
            <a:ext cx="5828951" cy="4120755"/>
          </a:xfrm>
          <a:prstGeom prst="rect">
            <a:avLst/>
          </a:prstGeom>
        </p:spPr>
      </p:pic>
      <p:pic>
        <p:nvPicPr>
          <p:cNvPr id="7" name="Picture 6" descr="A close up of a black and white image&#10;&#10;Description automatically generated">
            <a:extLst>
              <a:ext uri="{FF2B5EF4-FFF2-40B4-BE49-F238E27FC236}">
                <a16:creationId xmlns:a16="http://schemas.microsoft.com/office/drawing/2014/main" id="{796FD9E3-8B9A-3F6D-2ACF-140515AAB68C}"/>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6237361" y="818015"/>
            <a:ext cx="5730240" cy="4095759"/>
          </a:xfrm>
          <a:prstGeom prst="rect">
            <a:avLst/>
          </a:prstGeom>
        </p:spPr>
      </p:pic>
      <p:pic>
        <p:nvPicPr>
          <p:cNvPr id="8" name="Picture 7" descr="A close up of a black and white image of a human body&#10;&#10;Description automatically generated">
            <a:extLst>
              <a:ext uri="{FF2B5EF4-FFF2-40B4-BE49-F238E27FC236}">
                <a16:creationId xmlns:a16="http://schemas.microsoft.com/office/drawing/2014/main" id="{0926202D-CB36-2A4C-E5A1-04DD688CA51A}"/>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3455638" y="4265297"/>
            <a:ext cx="2669143" cy="2405336"/>
          </a:xfrm>
          <a:prstGeom prst="rect">
            <a:avLst/>
          </a:prstGeom>
          <a:ln w="12700">
            <a:solidFill>
              <a:srgbClr val="00B0F0"/>
            </a:solidFill>
          </a:ln>
        </p:spPr>
      </p:pic>
      <p:pic>
        <p:nvPicPr>
          <p:cNvPr id="9" name="Picture 8" descr="A close up of a black and white image&#10;&#10;Description automatically generated">
            <a:extLst>
              <a:ext uri="{FF2B5EF4-FFF2-40B4-BE49-F238E27FC236}">
                <a16:creationId xmlns:a16="http://schemas.microsoft.com/office/drawing/2014/main" id="{67108669-FF44-E183-9ED4-6949FB97845D}"/>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a:off x="6287032" y="4265297"/>
            <a:ext cx="2745403" cy="2405336"/>
          </a:xfrm>
          <a:prstGeom prst="rect">
            <a:avLst/>
          </a:prstGeom>
          <a:ln w="12700">
            <a:solidFill>
              <a:srgbClr val="00B0F0"/>
            </a:solidFill>
          </a:ln>
        </p:spPr>
      </p:pic>
      <p:sp>
        <p:nvSpPr>
          <p:cNvPr id="10" name="TextBox 9">
            <a:extLst>
              <a:ext uri="{FF2B5EF4-FFF2-40B4-BE49-F238E27FC236}">
                <a16:creationId xmlns:a16="http://schemas.microsoft.com/office/drawing/2014/main" id="{303C88D0-F87F-8A17-9CA3-65AA794C7F95}"/>
              </a:ext>
            </a:extLst>
          </p:cNvPr>
          <p:cNvSpPr txBox="1"/>
          <p:nvPr/>
        </p:nvSpPr>
        <p:spPr>
          <a:xfrm>
            <a:off x="340206" y="880500"/>
            <a:ext cx="1424493" cy="297454"/>
          </a:xfrm>
          <a:prstGeom prst="rect">
            <a:avLst/>
          </a:prstGeom>
          <a:noFill/>
        </p:spPr>
        <p:txBody>
          <a:bodyPr wrap="none" rtlCol="0">
            <a:spAutoFit/>
          </a:bodyPr>
          <a:lstStyle/>
          <a:p>
            <a:r>
              <a:rPr lang="en-US" sz="1333" dirty="0">
                <a:solidFill>
                  <a:schemeClr val="bg1"/>
                </a:solidFill>
              </a:rPr>
              <a:t>optomap green </a:t>
            </a:r>
            <a:r>
              <a:rPr lang="en-US" sz="1333" dirty="0" err="1">
                <a:solidFill>
                  <a:schemeClr val="bg1"/>
                </a:solidFill>
              </a:rPr>
              <a:t>af</a:t>
            </a:r>
            <a:endParaRPr lang="en-US" sz="1333" dirty="0">
              <a:solidFill>
                <a:schemeClr val="bg1"/>
              </a:solidFill>
            </a:endParaRPr>
          </a:p>
        </p:txBody>
      </p:sp>
      <p:sp>
        <p:nvSpPr>
          <p:cNvPr id="11" name="TextBox 10">
            <a:extLst>
              <a:ext uri="{FF2B5EF4-FFF2-40B4-BE49-F238E27FC236}">
                <a16:creationId xmlns:a16="http://schemas.microsoft.com/office/drawing/2014/main" id="{1F70C7D5-773F-E36E-35E3-B1FA9B10CD27}"/>
              </a:ext>
            </a:extLst>
          </p:cNvPr>
          <p:cNvSpPr txBox="1"/>
          <p:nvPr/>
        </p:nvSpPr>
        <p:spPr>
          <a:xfrm>
            <a:off x="6431673" y="880500"/>
            <a:ext cx="1330557" cy="297454"/>
          </a:xfrm>
          <a:prstGeom prst="rect">
            <a:avLst/>
          </a:prstGeom>
          <a:noFill/>
        </p:spPr>
        <p:txBody>
          <a:bodyPr wrap="none" rtlCol="0">
            <a:spAutoFit/>
          </a:bodyPr>
          <a:lstStyle/>
          <a:p>
            <a:r>
              <a:rPr lang="en-US" sz="1333" dirty="0">
                <a:solidFill>
                  <a:schemeClr val="bg1"/>
                </a:solidFill>
              </a:rPr>
              <a:t>optomap blue </a:t>
            </a:r>
            <a:r>
              <a:rPr lang="en-US" sz="1333" dirty="0" err="1">
                <a:solidFill>
                  <a:schemeClr val="bg1"/>
                </a:solidFill>
              </a:rPr>
              <a:t>af</a:t>
            </a:r>
            <a:endParaRPr lang="en-US" sz="1333" dirty="0">
              <a:solidFill>
                <a:schemeClr val="bg1"/>
              </a:solidFill>
            </a:endParaRPr>
          </a:p>
        </p:txBody>
      </p:sp>
      <p:sp>
        <p:nvSpPr>
          <p:cNvPr id="12" name="TextBox 11">
            <a:extLst>
              <a:ext uri="{FF2B5EF4-FFF2-40B4-BE49-F238E27FC236}">
                <a16:creationId xmlns:a16="http://schemas.microsoft.com/office/drawing/2014/main" id="{254D657C-27A0-84DC-2C29-97DA2B3CEFDC}"/>
              </a:ext>
            </a:extLst>
          </p:cNvPr>
          <p:cNvSpPr txBox="1"/>
          <p:nvPr/>
        </p:nvSpPr>
        <p:spPr>
          <a:xfrm>
            <a:off x="3953853" y="6334592"/>
            <a:ext cx="2053737" cy="297454"/>
          </a:xfrm>
          <a:prstGeom prst="rect">
            <a:avLst/>
          </a:prstGeom>
          <a:noFill/>
        </p:spPr>
        <p:txBody>
          <a:bodyPr wrap="square" rtlCol="0">
            <a:spAutoFit/>
          </a:bodyPr>
          <a:lstStyle/>
          <a:p>
            <a:r>
              <a:rPr lang="en-US" sz="1333" dirty="0">
                <a:solidFill>
                  <a:schemeClr val="bg1"/>
                </a:solidFill>
              </a:rPr>
              <a:t>Green zoomed view</a:t>
            </a:r>
          </a:p>
        </p:txBody>
      </p:sp>
      <p:sp>
        <p:nvSpPr>
          <p:cNvPr id="13" name="TextBox 12">
            <a:extLst>
              <a:ext uri="{FF2B5EF4-FFF2-40B4-BE49-F238E27FC236}">
                <a16:creationId xmlns:a16="http://schemas.microsoft.com/office/drawing/2014/main" id="{DD5D7B83-7136-F0ED-9DCA-76D45C90BF28}"/>
              </a:ext>
            </a:extLst>
          </p:cNvPr>
          <p:cNvSpPr txBox="1"/>
          <p:nvPr/>
        </p:nvSpPr>
        <p:spPr>
          <a:xfrm>
            <a:off x="6867170" y="6334591"/>
            <a:ext cx="2053737" cy="297454"/>
          </a:xfrm>
          <a:prstGeom prst="rect">
            <a:avLst/>
          </a:prstGeom>
          <a:noFill/>
        </p:spPr>
        <p:txBody>
          <a:bodyPr wrap="square" rtlCol="0">
            <a:spAutoFit/>
          </a:bodyPr>
          <a:lstStyle/>
          <a:p>
            <a:r>
              <a:rPr lang="en-US" sz="1333" dirty="0">
                <a:solidFill>
                  <a:schemeClr val="bg1"/>
                </a:solidFill>
              </a:rPr>
              <a:t>Blue zoomed view</a:t>
            </a:r>
          </a:p>
        </p:txBody>
      </p:sp>
    </p:spTree>
    <p:extLst>
      <p:ext uri="{BB962C8B-B14F-4D97-AF65-F5344CB8AC3E}">
        <p14:creationId xmlns:p14="http://schemas.microsoft.com/office/powerpoint/2010/main" val="1282671693"/>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D50EC01-2E68-613E-C19C-115EAF88A652}"/>
              </a:ext>
            </a:extLst>
          </p:cNvPr>
          <p:cNvSpPr txBox="1"/>
          <p:nvPr/>
        </p:nvSpPr>
        <p:spPr>
          <a:xfrm>
            <a:off x="335672" y="187368"/>
            <a:ext cx="6096000" cy="461665"/>
          </a:xfrm>
          <a:prstGeom prst="rect">
            <a:avLst/>
          </a:prstGeom>
          <a:noFill/>
        </p:spPr>
        <p:txBody>
          <a:bodyPr wrap="square">
            <a:spAutoFit/>
          </a:bodyPr>
          <a:lstStyle/>
          <a:p>
            <a:r>
              <a:rPr lang="en-US" sz="2400" dirty="0">
                <a:solidFill>
                  <a:schemeClr val="bg1"/>
                </a:solidFill>
                <a:latin typeface="+mj-lt"/>
              </a:rPr>
              <a:t>Geographic atrophy</a:t>
            </a:r>
            <a:endParaRPr lang="en-US" sz="1867" dirty="0">
              <a:solidFill>
                <a:schemeClr val="bg1"/>
              </a:solidFill>
              <a:latin typeface="+mj-lt"/>
            </a:endParaRPr>
          </a:p>
        </p:txBody>
      </p:sp>
      <p:pic>
        <p:nvPicPr>
          <p:cNvPr id="4" name="Picture 3" descr="A close up of a green and yellow object&#10;&#10;Description automatically generated">
            <a:extLst>
              <a:ext uri="{FF2B5EF4-FFF2-40B4-BE49-F238E27FC236}">
                <a16:creationId xmlns:a16="http://schemas.microsoft.com/office/drawing/2014/main" id="{362AC093-1E3F-2909-8A5B-71F92D3A4999}"/>
              </a:ext>
            </a:extLst>
          </p:cNvPr>
          <p:cNvPicPr>
            <a:picLocks noChangeAspect="1"/>
          </p:cNvPicPr>
          <p:nvPr/>
        </p:nvPicPr>
        <p:blipFill rotWithShape="1">
          <a:blip r:embed="rId2" cstate="screen">
            <a:extLst>
              <a:ext uri="{BEBA8EAE-BF5A-486C-A8C5-ECC9F3942E4B}">
                <a14:imgProps xmlns:a14="http://schemas.microsoft.com/office/drawing/2010/main">
                  <a14:imgLayer r:embed="rId3">
                    <a14:imgEffect>
                      <a14:brightnessContrast bright="10000" contrast="10000"/>
                    </a14:imgEffect>
                  </a14:imgLayer>
                </a14:imgProps>
              </a:ext>
              <a:ext uri="{28A0092B-C50C-407E-A947-70E740481C1C}">
                <a14:useLocalDpi xmlns:a14="http://schemas.microsoft.com/office/drawing/2010/main"/>
              </a:ext>
            </a:extLst>
          </a:blip>
          <a:srcRect/>
          <a:stretch/>
        </p:blipFill>
        <p:spPr>
          <a:xfrm>
            <a:off x="335672" y="679810"/>
            <a:ext cx="3996267" cy="3155164"/>
          </a:xfrm>
          <a:prstGeom prst="rect">
            <a:avLst/>
          </a:prstGeom>
        </p:spPr>
      </p:pic>
      <p:pic>
        <p:nvPicPr>
          <p:cNvPr id="5" name="Picture 4" descr="A close up of a round object&#10;&#10;Description automatically generated">
            <a:extLst>
              <a:ext uri="{FF2B5EF4-FFF2-40B4-BE49-F238E27FC236}">
                <a16:creationId xmlns:a16="http://schemas.microsoft.com/office/drawing/2014/main" id="{2DAD51CA-F3F4-EEFD-68C1-77B1FC7FEFCF}"/>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4377095" y="683115"/>
            <a:ext cx="4045939" cy="3168207"/>
          </a:xfrm>
          <a:prstGeom prst="rect">
            <a:avLst/>
          </a:prstGeom>
        </p:spPr>
      </p:pic>
      <p:pic>
        <p:nvPicPr>
          <p:cNvPr id="6" name="Picture 5" descr="A close up of a round object&#10;&#10;Description automatically generated">
            <a:extLst>
              <a:ext uri="{FF2B5EF4-FFF2-40B4-BE49-F238E27FC236}">
                <a16:creationId xmlns:a16="http://schemas.microsoft.com/office/drawing/2014/main" id="{99DD26D2-77EC-18AE-2019-42E8BF4E5FDD}"/>
              </a:ext>
            </a:extLst>
          </p:cNvPr>
          <p:cNvPicPr>
            <a:picLocks noChangeAspect="1"/>
          </p:cNvPicPr>
          <p:nvPr/>
        </p:nvPicPr>
        <p:blipFill rotWithShape="1">
          <a:blip r:embed="rId5" cstate="screen">
            <a:extLst>
              <a:ext uri="{BEBA8EAE-BF5A-486C-A8C5-ECC9F3942E4B}">
                <a14:imgProps xmlns:a14="http://schemas.microsoft.com/office/drawing/2010/main">
                  <a14:imgLayer r:embed="rId6">
                    <a14:imgEffect>
                      <a14:brightnessContrast bright="10000" contrast="-20000"/>
                    </a14:imgEffect>
                  </a14:imgLayer>
                </a14:imgProps>
              </a:ext>
              <a:ext uri="{28A0092B-C50C-407E-A947-70E740481C1C}">
                <a14:useLocalDpi xmlns:a14="http://schemas.microsoft.com/office/drawing/2010/main"/>
              </a:ext>
            </a:extLst>
          </a:blip>
          <a:srcRect/>
          <a:stretch/>
        </p:blipFill>
        <p:spPr>
          <a:xfrm>
            <a:off x="8614904" y="1108163"/>
            <a:ext cx="3241424" cy="2467844"/>
          </a:xfrm>
          <a:prstGeom prst="rect">
            <a:avLst/>
          </a:prstGeom>
          <a:ln w="12700">
            <a:solidFill>
              <a:srgbClr val="00B0F0"/>
            </a:solidFill>
          </a:ln>
        </p:spPr>
      </p:pic>
      <p:pic>
        <p:nvPicPr>
          <p:cNvPr id="7" name="Picture 6" descr="A close up of a rock&#10;&#10;Description automatically generated">
            <a:extLst>
              <a:ext uri="{FF2B5EF4-FFF2-40B4-BE49-F238E27FC236}">
                <a16:creationId xmlns:a16="http://schemas.microsoft.com/office/drawing/2014/main" id="{8D58DB9F-70CF-1E71-2FE5-DF208EC75A6A}"/>
              </a:ext>
            </a:extLst>
          </p:cNvPr>
          <p:cNvPicPr>
            <a:picLocks noChangeAspect="1"/>
          </p:cNvPicPr>
          <p:nvPr/>
        </p:nvPicPr>
        <p:blipFill rotWithShape="1">
          <a:blip r:embed="rId7" cstate="screen">
            <a:extLst>
              <a:ext uri="{28A0092B-C50C-407E-A947-70E740481C1C}">
                <a14:useLocalDpi xmlns:a14="http://schemas.microsoft.com/office/drawing/2010/main"/>
              </a:ext>
            </a:extLst>
          </a:blip>
          <a:srcRect/>
          <a:stretch/>
        </p:blipFill>
        <p:spPr>
          <a:xfrm>
            <a:off x="443896" y="3872978"/>
            <a:ext cx="2825184" cy="2149641"/>
          </a:xfrm>
          <a:prstGeom prst="rect">
            <a:avLst/>
          </a:prstGeom>
        </p:spPr>
      </p:pic>
      <p:pic>
        <p:nvPicPr>
          <p:cNvPr id="8" name="Picture 7" descr="A close-up of a human body&#10;&#10;Description automatically generated">
            <a:extLst>
              <a:ext uri="{FF2B5EF4-FFF2-40B4-BE49-F238E27FC236}">
                <a16:creationId xmlns:a16="http://schemas.microsoft.com/office/drawing/2014/main" id="{D8949F7A-32E3-2822-3988-13C4B4A929BF}"/>
              </a:ext>
            </a:extLst>
          </p:cNvPr>
          <p:cNvPicPr>
            <a:picLocks noChangeAspect="1"/>
          </p:cNvPicPr>
          <p:nvPr/>
        </p:nvPicPr>
        <p:blipFill rotWithShape="1">
          <a:blip r:embed="rId8" cstate="screen">
            <a:extLst>
              <a:ext uri="{28A0092B-C50C-407E-A947-70E740481C1C}">
                <a14:useLocalDpi xmlns:a14="http://schemas.microsoft.com/office/drawing/2010/main"/>
              </a:ext>
            </a:extLst>
          </a:blip>
          <a:srcRect/>
          <a:stretch/>
        </p:blipFill>
        <p:spPr>
          <a:xfrm>
            <a:off x="3269080" y="3859198"/>
            <a:ext cx="2825184" cy="2163421"/>
          </a:xfrm>
          <a:prstGeom prst="rect">
            <a:avLst/>
          </a:prstGeom>
        </p:spPr>
      </p:pic>
      <p:pic>
        <p:nvPicPr>
          <p:cNvPr id="9" name="Picture 8" descr="A close up of a black and white image&#10;&#10;Description automatically generated">
            <a:extLst>
              <a:ext uri="{FF2B5EF4-FFF2-40B4-BE49-F238E27FC236}">
                <a16:creationId xmlns:a16="http://schemas.microsoft.com/office/drawing/2014/main" id="{D5809704-BC01-6121-95A3-10BC1EA80EE5}"/>
              </a:ext>
            </a:extLst>
          </p:cNvPr>
          <p:cNvPicPr>
            <a:picLocks noChangeAspect="1"/>
          </p:cNvPicPr>
          <p:nvPr/>
        </p:nvPicPr>
        <p:blipFill rotWithShape="1">
          <a:blip r:embed="rId9" cstate="screen">
            <a:extLst>
              <a:ext uri="{28A0092B-C50C-407E-A947-70E740481C1C}">
                <a14:useLocalDpi xmlns:a14="http://schemas.microsoft.com/office/drawing/2010/main"/>
              </a:ext>
            </a:extLst>
          </a:blip>
          <a:srcRect/>
          <a:stretch/>
        </p:blipFill>
        <p:spPr>
          <a:xfrm>
            <a:off x="6029814" y="3851322"/>
            <a:ext cx="2825183" cy="2179172"/>
          </a:xfrm>
          <a:prstGeom prst="rect">
            <a:avLst/>
          </a:prstGeom>
        </p:spPr>
      </p:pic>
      <p:pic>
        <p:nvPicPr>
          <p:cNvPr id="10" name="Picture 9" descr="A close-up of a crack in the ground&#10;&#10;Description automatically generated">
            <a:extLst>
              <a:ext uri="{FF2B5EF4-FFF2-40B4-BE49-F238E27FC236}">
                <a16:creationId xmlns:a16="http://schemas.microsoft.com/office/drawing/2014/main" id="{80073C49-B093-DD5C-D619-F78DD3432E8D}"/>
              </a:ext>
            </a:extLst>
          </p:cNvPr>
          <p:cNvPicPr>
            <a:picLocks noChangeAspect="1"/>
          </p:cNvPicPr>
          <p:nvPr/>
        </p:nvPicPr>
        <p:blipFill rotWithShape="1">
          <a:blip r:embed="rId10" cstate="screen">
            <a:extLst>
              <a:ext uri="{28A0092B-C50C-407E-A947-70E740481C1C}">
                <a14:useLocalDpi xmlns:a14="http://schemas.microsoft.com/office/drawing/2010/main"/>
              </a:ext>
            </a:extLst>
          </a:blip>
          <a:srcRect/>
          <a:stretch/>
        </p:blipFill>
        <p:spPr>
          <a:xfrm>
            <a:off x="8835701" y="3848225"/>
            <a:ext cx="3020628" cy="2185364"/>
          </a:xfrm>
          <a:prstGeom prst="rect">
            <a:avLst/>
          </a:prstGeom>
        </p:spPr>
      </p:pic>
      <p:sp>
        <p:nvSpPr>
          <p:cNvPr id="11" name="TextBox 10">
            <a:extLst>
              <a:ext uri="{FF2B5EF4-FFF2-40B4-BE49-F238E27FC236}">
                <a16:creationId xmlns:a16="http://schemas.microsoft.com/office/drawing/2014/main" id="{ECC4BAAB-DCE6-6369-6112-28A8F61EFAB6}"/>
              </a:ext>
            </a:extLst>
          </p:cNvPr>
          <p:cNvSpPr txBox="1"/>
          <p:nvPr/>
        </p:nvSpPr>
        <p:spPr>
          <a:xfrm>
            <a:off x="4455218" y="3444012"/>
            <a:ext cx="1147237" cy="297454"/>
          </a:xfrm>
          <a:prstGeom prst="rect">
            <a:avLst/>
          </a:prstGeom>
          <a:noFill/>
        </p:spPr>
        <p:txBody>
          <a:bodyPr wrap="none" rtlCol="0">
            <a:spAutoFit/>
          </a:bodyPr>
          <a:lstStyle/>
          <a:p>
            <a:r>
              <a:rPr lang="en-US" sz="1333" dirty="0">
                <a:solidFill>
                  <a:schemeClr val="bg1"/>
                </a:solidFill>
              </a:rPr>
              <a:t>optomap RGB</a:t>
            </a:r>
          </a:p>
        </p:txBody>
      </p:sp>
      <p:sp>
        <p:nvSpPr>
          <p:cNvPr id="12" name="TextBox 11">
            <a:extLst>
              <a:ext uri="{FF2B5EF4-FFF2-40B4-BE49-F238E27FC236}">
                <a16:creationId xmlns:a16="http://schemas.microsoft.com/office/drawing/2014/main" id="{6B9A51FF-7FB2-982F-9CF2-180FF1E6555B}"/>
              </a:ext>
            </a:extLst>
          </p:cNvPr>
          <p:cNvSpPr txBox="1"/>
          <p:nvPr/>
        </p:nvSpPr>
        <p:spPr>
          <a:xfrm>
            <a:off x="9244025" y="3260979"/>
            <a:ext cx="2053737" cy="297454"/>
          </a:xfrm>
          <a:prstGeom prst="rect">
            <a:avLst/>
          </a:prstGeom>
          <a:noFill/>
        </p:spPr>
        <p:txBody>
          <a:bodyPr wrap="square" rtlCol="0">
            <a:spAutoFit/>
          </a:bodyPr>
          <a:lstStyle/>
          <a:p>
            <a:pPr algn="ctr"/>
            <a:r>
              <a:rPr lang="en-US" sz="1333" dirty="0">
                <a:solidFill>
                  <a:schemeClr val="bg1"/>
                </a:solidFill>
              </a:rPr>
              <a:t>Zoomed view</a:t>
            </a:r>
          </a:p>
        </p:txBody>
      </p:sp>
      <p:sp>
        <p:nvSpPr>
          <p:cNvPr id="13" name="TextBox 12">
            <a:extLst>
              <a:ext uri="{FF2B5EF4-FFF2-40B4-BE49-F238E27FC236}">
                <a16:creationId xmlns:a16="http://schemas.microsoft.com/office/drawing/2014/main" id="{648E05AB-D884-2DE8-1050-FC38B2AADB28}"/>
              </a:ext>
            </a:extLst>
          </p:cNvPr>
          <p:cNvSpPr txBox="1"/>
          <p:nvPr/>
        </p:nvSpPr>
        <p:spPr>
          <a:xfrm>
            <a:off x="443897" y="3390738"/>
            <a:ext cx="1054263" cy="297454"/>
          </a:xfrm>
          <a:prstGeom prst="rect">
            <a:avLst/>
          </a:prstGeom>
          <a:noFill/>
        </p:spPr>
        <p:txBody>
          <a:bodyPr wrap="none" rtlCol="0">
            <a:spAutoFit/>
          </a:bodyPr>
          <a:lstStyle/>
          <a:p>
            <a:r>
              <a:rPr lang="en-US" sz="1333" dirty="0">
                <a:solidFill>
                  <a:schemeClr val="bg1"/>
                </a:solidFill>
              </a:rPr>
              <a:t>optomap RG</a:t>
            </a:r>
          </a:p>
        </p:txBody>
      </p:sp>
      <p:sp>
        <p:nvSpPr>
          <p:cNvPr id="14" name="TextBox 13">
            <a:extLst>
              <a:ext uri="{FF2B5EF4-FFF2-40B4-BE49-F238E27FC236}">
                <a16:creationId xmlns:a16="http://schemas.microsoft.com/office/drawing/2014/main" id="{F91613A1-632E-A3A3-4833-01A0893F68F3}"/>
              </a:ext>
            </a:extLst>
          </p:cNvPr>
          <p:cNvSpPr txBox="1"/>
          <p:nvPr/>
        </p:nvSpPr>
        <p:spPr>
          <a:xfrm>
            <a:off x="6199754" y="5617723"/>
            <a:ext cx="1424493" cy="297454"/>
          </a:xfrm>
          <a:prstGeom prst="rect">
            <a:avLst/>
          </a:prstGeom>
          <a:noFill/>
        </p:spPr>
        <p:txBody>
          <a:bodyPr wrap="none" rtlCol="0">
            <a:spAutoFit/>
          </a:bodyPr>
          <a:lstStyle/>
          <a:p>
            <a:r>
              <a:rPr lang="en-US" sz="1333" dirty="0">
                <a:solidFill>
                  <a:schemeClr val="bg1"/>
                </a:solidFill>
              </a:rPr>
              <a:t>optomap green </a:t>
            </a:r>
            <a:r>
              <a:rPr lang="en-US" sz="1333" dirty="0" err="1">
                <a:solidFill>
                  <a:schemeClr val="bg1"/>
                </a:solidFill>
              </a:rPr>
              <a:t>af</a:t>
            </a:r>
            <a:endParaRPr lang="en-US" sz="1333" dirty="0">
              <a:solidFill>
                <a:schemeClr val="bg1"/>
              </a:solidFill>
            </a:endParaRPr>
          </a:p>
        </p:txBody>
      </p:sp>
      <p:sp>
        <p:nvSpPr>
          <p:cNvPr id="15" name="TextBox 14">
            <a:extLst>
              <a:ext uri="{FF2B5EF4-FFF2-40B4-BE49-F238E27FC236}">
                <a16:creationId xmlns:a16="http://schemas.microsoft.com/office/drawing/2014/main" id="{C7EA5B73-E1BE-C6B8-CD52-9B0C8728D181}"/>
              </a:ext>
            </a:extLst>
          </p:cNvPr>
          <p:cNvSpPr txBox="1"/>
          <p:nvPr/>
        </p:nvSpPr>
        <p:spPr>
          <a:xfrm>
            <a:off x="8893295" y="5617722"/>
            <a:ext cx="1330557" cy="297454"/>
          </a:xfrm>
          <a:prstGeom prst="rect">
            <a:avLst/>
          </a:prstGeom>
          <a:noFill/>
        </p:spPr>
        <p:txBody>
          <a:bodyPr wrap="none" rtlCol="0">
            <a:spAutoFit/>
          </a:bodyPr>
          <a:lstStyle/>
          <a:p>
            <a:r>
              <a:rPr lang="en-US" sz="1333" dirty="0">
                <a:solidFill>
                  <a:schemeClr val="bg1"/>
                </a:solidFill>
              </a:rPr>
              <a:t>optomap blue </a:t>
            </a:r>
            <a:r>
              <a:rPr lang="en-US" sz="1333" dirty="0" err="1">
                <a:solidFill>
                  <a:schemeClr val="bg1"/>
                </a:solidFill>
              </a:rPr>
              <a:t>af</a:t>
            </a:r>
            <a:endParaRPr lang="en-US" sz="1333" dirty="0">
              <a:solidFill>
                <a:schemeClr val="bg1"/>
              </a:solidFill>
            </a:endParaRPr>
          </a:p>
        </p:txBody>
      </p:sp>
      <p:sp>
        <p:nvSpPr>
          <p:cNvPr id="16" name="TextBox 15">
            <a:extLst>
              <a:ext uri="{FF2B5EF4-FFF2-40B4-BE49-F238E27FC236}">
                <a16:creationId xmlns:a16="http://schemas.microsoft.com/office/drawing/2014/main" id="{EA77B757-DFCF-615D-7F86-78D06F887CF0}"/>
              </a:ext>
            </a:extLst>
          </p:cNvPr>
          <p:cNvSpPr txBox="1"/>
          <p:nvPr/>
        </p:nvSpPr>
        <p:spPr>
          <a:xfrm>
            <a:off x="364899" y="5617722"/>
            <a:ext cx="1405641" cy="297454"/>
          </a:xfrm>
          <a:prstGeom prst="rect">
            <a:avLst/>
          </a:prstGeom>
          <a:noFill/>
        </p:spPr>
        <p:txBody>
          <a:bodyPr wrap="none" rtlCol="0">
            <a:spAutoFit/>
          </a:bodyPr>
          <a:lstStyle/>
          <a:p>
            <a:r>
              <a:rPr lang="en-US" sz="1333" dirty="0">
                <a:solidFill>
                  <a:schemeClr val="bg1"/>
                </a:solidFill>
              </a:rPr>
              <a:t>optomap red free</a:t>
            </a:r>
          </a:p>
        </p:txBody>
      </p:sp>
      <p:sp>
        <p:nvSpPr>
          <p:cNvPr id="17" name="TextBox 16">
            <a:extLst>
              <a:ext uri="{FF2B5EF4-FFF2-40B4-BE49-F238E27FC236}">
                <a16:creationId xmlns:a16="http://schemas.microsoft.com/office/drawing/2014/main" id="{673C3865-B52D-AA00-96A8-34C0F02A6E22}"/>
              </a:ext>
            </a:extLst>
          </p:cNvPr>
          <p:cNvSpPr txBox="1"/>
          <p:nvPr/>
        </p:nvSpPr>
        <p:spPr>
          <a:xfrm>
            <a:off x="3125633" y="5617727"/>
            <a:ext cx="1672381" cy="297454"/>
          </a:xfrm>
          <a:prstGeom prst="rect">
            <a:avLst/>
          </a:prstGeom>
          <a:noFill/>
        </p:spPr>
        <p:txBody>
          <a:bodyPr wrap="none" rtlCol="0">
            <a:spAutoFit/>
          </a:bodyPr>
          <a:lstStyle/>
          <a:p>
            <a:r>
              <a:rPr lang="en-US" sz="1333" dirty="0">
                <a:solidFill>
                  <a:schemeClr val="bg1"/>
                </a:solidFill>
              </a:rPr>
              <a:t>optomap red channel</a:t>
            </a:r>
          </a:p>
        </p:txBody>
      </p:sp>
    </p:spTree>
    <p:extLst>
      <p:ext uri="{BB962C8B-B14F-4D97-AF65-F5344CB8AC3E}">
        <p14:creationId xmlns:p14="http://schemas.microsoft.com/office/powerpoint/2010/main" val="1340190339"/>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F2C4A4A3-170F-79AD-CFF8-580BECD5ACAB}"/>
              </a:ext>
            </a:extLst>
          </p:cNvPr>
          <p:cNvSpPr txBox="1">
            <a:spLocks/>
          </p:cNvSpPr>
          <p:nvPr/>
        </p:nvSpPr>
        <p:spPr>
          <a:xfrm>
            <a:off x="630260" y="273121"/>
            <a:ext cx="5705139" cy="589248"/>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3300" dirty="0"/>
              <a:t>Silverstone</a:t>
            </a:r>
          </a:p>
        </p:txBody>
      </p:sp>
      <p:sp>
        <p:nvSpPr>
          <p:cNvPr id="6" name="Content Placeholder 2">
            <a:extLst>
              <a:ext uri="{FF2B5EF4-FFF2-40B4-BE49-F238E27FC236}">
                <a16:creationId xmlns:a16="http://schemas.microsoft.com/office/drawing/2014/main" id="{7BFC3364-D363-78D8-B27A-74C895761D27}"/>
              </a:ext>
            </a:extLst>
          </p:cNvPr>
          <p:cNvSpPr txBox="1">
            <a:spLocks/>
          </p:cNvSpPr>
          <p:nvPr/>
        </p:nvSpPr>
        <p:spPr>
          <a:xfrm>
            <a:off x="456404" y="998666"/>
            <a:ext cx="6772360" cy="3841740"/>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285750" indent="-285750" algn="l">
              <a:buFont typeface="Arial" panose="020B0604020202020204" pitchFamily="34" charset="0"/>
              <a:buChar char="•"/>
            </a:pPr>
            <a:r>
              <a:rPr lang="en-US" sz="1600" dirty="0"/>
              <a:t>World’s first UWF SLO device combined with peripheral SS OCT</a:t>
            </a:r>
          </a:p>
          <a:p>
            <a:pPr marL="285750" indent="-285750" algn="l">
              <a:buFont typeface="Arial" panose="020B0604020202020204" pitchFamily="34" charset="0"/>
              <a:buChar char="•"/>
            </a:pPr>
            <a:r>
              <a:rPr lang="en-US" sz="1600" dirty="0"/>
              <a:t>Multi-mode imaging: RG SLO + OCT (anywhere) + AF + FA + ICGA </a:t>
            </a:r>
          </a:p>
          <a:p>
            <a:pPr marL="742950" lvl="1" indent="-285750" algn="l">
              <a:buFont typeface="Arial" panose="020B0604020202020204" pitchFamily="34" charset="0"/>
              <a:buChar char="•"/>
            </a:pPr>
            <a:r>
              <a:rPr lang="en-US" sz="1600" dirty="0"/>
              <a:t>Posterior Pole scans</a:t>
            </a:r>
          </a:p>
          <a:p>
            <a:pPr marL="742950" lvl="1" indent="-285750" algn="l">
              <a:buFont typeface="Arial" panose="020B0604020202020204" pitchFamily="34" charset="0"/>
              <a:buChar char="•"/>
            </a:pPr>
            <a:r>
              <a:rPr lang="en-US" sz="1600" dirty="0"/>
              <a:t>Line (14 mm or 48 degrees)</a:t>
            </a:r>
          </a:p>
          <a:p>
            <a:pPr marL="742950" lvl="1" indent="-285750" algn="l">
              <a:buFont typeface="Arial" panose="020B0604020202020204" pitchFamily="34" charset="0"/>
              <a:buChar char="•"/>
            </a:pPr>
            <a:r>
              <a:rPr lang="en-US" sz="1600" dirty="0"/>
              <a:t>Raster (14 x 9 mm, 121 B scans)</a:t>
            </a:r>
          </a:p>
          <a:p>
            <a:pPr marL="742950" lvl="1" indent="-285750" algn="l">
              <a:buFont typeface="Arial" panose="020B0604020202020204" pitchFamily="34" charset="0"/>
              <a:buChar char="•"/>
            </a:pPr>
            <a:r>
              <a:rPr lang="en-US" sz="1600" dirty="0"/>
              <a:t>Retina (9 x 9 mm or 30o x 30o, 111 B scans)</a:t>
            </a:r>
          </a:p>
          <a:p>
            <a:pPr marL="742950" lvl="1" indent="-285750" algn="l">
              <a:buFont typeface="Arial" panose="020B0604020202020204" pitchFamily="34" charset="0"/>
              <a:buChar char="•"/>
            </a:pPr>
            <a:r>
              <a:rPr lang="en-US" sz="1600" dirty="0"/>
              <a:t>ONH (6 x 6 mm or 20o x 20o, 111 B scans)</a:t>
            </a:r>
          </a:p>
          <a:p>
            <a:pPr lvl="1" algn="l"/>
            <a:r>
              <a:rPr lang="en-US" sz="1600" dirty="0"/>
              <a:t>OCT ANYWHERE</a:t>
            </a:r>
          </a:p>
          <a:p>
            <a:pPr marL="742950" lvl="1" indent="-285750" algn="l">
              <a:buFont typeface="Arial" panose="020B0604020202020204" pitchFamily="34" charset="0"/>
              <a:buChar char="•"/>
            </a:pPr>
            <a:r>
              <a:rPr lang="en-US" sz="1600" dirty="0"/>
              <a:t>UWF Extended Line Scan (23 mm or 80 degrees)</a:t>
            </a:r>
          </a:p>
          <a:p>
            <a:pPr marL="742950" lvl="1" indent="-285750" algn="l">
              <a:buFont typeface="Arial" panose="020B0604020202020204" pitchFamily="34" charset="0"/>
              <a:buChar char="•"/>
            </a:pPr>
            <a:r>
              <a:rPr lang="en-US" sz="1600" dirty="0"/>
              <a:t>UWF Line Scan (6 mm or 20 degrees)</a:t>
            </a:r>
          </a:p>
          <a:p>
            <a:pPr marL="742950" lvl="1" indent="-285750" algn="l">
              <a:buFont typeface="Arial" panose="020B0604020202020204" pitchFamily="34" charset="0"/>
              <a:buChar char="•"/>
            </a:pPr>
            <a:r>
              <a:rPr lang="en-US" sz="1600" dirty="0"/>
              <a:t>UWF Volume Scan (6 x 6 mm or 20o x 20o, 121 B scans)</a:t>
            </a:r>
          </a:p>
          <a:p>
            <a:pPr marL="742950" lvl="1" indent="-285750" algn="l">
              <a:buFont typeface="Arial" panose="020B0604020202020204" pitchFamily="34" charset="0"/>
              <a:buChar char="•"/>
            </a:pPr>
            <a:r>
              <a:rPr lang="en-US" sz="1600" dirty="0"/>
              <a:t>UWF HD Volume Scan (3.5 x 6 mm or 20o x 12o, 121 B scans)</a:t>
            </a:r>
          </a:p>
        </p:txBody>
      </p:sp>
      <p:pic>
        <p:nvPicPr>
          <p:cNvPr id="7" name="Picture 6">
            <a:extLst>
              <a:ext uri="{FF2B5EF4-FFF2-40B4-BE49-F238E27FC236}">
                <a16:creationId xmlns:a16="http://schemas.microsoft.com/office/drawing/2014/main" id="{C9DEC731-6FF0-15D1-DBAD-3FBA1DBE0057}"/>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366871" y="4953360"/>
            <a:ext cx="2649124" cy="1826422"/>
          </a:xfrm>
          <a:prstGeom prst="rect">
            <a:avLst/>
          </a:prstGeom>
        </p:spPr>
      </p:pic>
      <p:pic>
        <p:nvPicPr>
          <p:cNvPr id="8" name="Picture 7">
            <a:extLst>
              <a:ext uri="{FF2B5EF4-FFF2-40B4-BE49-F238E27FC236}">
                <a16:creationId xmlns:a16="http://schemas.microsoft.com/office/drawing/2014/main" id="{959E0F30-E430-31F7-C67B-5D5F5D412EDA}"/>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3082203" y="4927015"/>
            <a:ext cx="2741954" cy="1826422"/>
          </a:xfrm>
          <a:prstGeom prst="rect">
            <a:avLst/>
          </a:prstGeom>
        </p:spPr>
      </p:pic>
      <p:pic>
        <p:nvPicPr>
          <p:cNvPr id="9" name="Picture 8">
            <a:extLst>
              <a:ext uri="{FF2B5EF4-FFF2-40B4-BE49-F238E27FC236}">
                <a16:creationId xmlns:a16="http://schemas.microsoft.com/office/drawing/2014/main" id="{A06F0A2C-4BAB-197B-0683-D06325DC7D5C}"/>
              </a:ext>
            </a:extLst>
          </p:cNvPr>
          <p:cNvPicPr>
            <a:picLocks noChangeAspect="1"/>
          </p:cNvPicPr>
          <p:nvPr/>
        </p:nvPicPr>
        <p:blipFill rotWithShape="1">
          <a:blip r:embed="rId4" cstate="email">
            <a:extLst>
              <a:ext uri="{28A0092B-C50C-407E-A947-70E740481C1C}">
                <a14:useLocalDpi xmlns:a14="http://schemas.microsoft.com/office/drawing/2010/main"/>
              </a:ext>
            </a:extLst>
          </a:blip>
          <a:srcRect/>
          <a:stretch/>
        </p:blipFill>
        <p:spPr>
          <a:xfrm>
            <a:off x="5890366" y="4953360"/>
            <a:ext cx="2504331" cy="1804919"/>
          </a:xfrm>
          <a:prstGeom prst="rect">
            <a:avLst/>
          </a:prstGeom>
        </p:spPr>
      </p:pic>
      <p:pic>
        <p:nvPicPr>
          <p:cNvPr id="10" name="Picture 9">
            <a:extLst>
              <a:ext uri="{FF2B5EF4-FFF2-40B4-BE49-F238E27FC236}">
                <a16:creationId xmlns:a16="http://schemas.microsoft.com/office/drawing/2014/main" id="{E13E71B1-51C0-30F9-1B14-4623D43DE8A3}"/>
              </a:ext>
            </a:extLst>
          </p:cNvPr>
          <p:cNvPicPr>
            <a:picLocks noChangeAspect="1"/>
          </p:cNvPicPr>
          <p:nvPr/>
        </p:nvPicPr>
        <p:blipFill rotWithShape="1">
          <a:blip r:embed="rId5" cstate="email">
            <a:extLst>
              <a:ext uri="{28A0092B-C50C-407E-A947-70E740481C1C}">
                <a14:useLocalDpi xmlns:a14="http://schemas.microsoft.com/office/drawing/2010/main"/>
              </a:ext>
            </a:extLst>
          </a:blip>
          <a:srcRect/>
          <a:stretch/>
        </p:blipFill>
        <p:spPr>
          <a:xfrm>
            <a:off x="8394697" y="4962559"/>
            <a:ext cx="2691570" cy="1790878"/>
          </a:xfrm>
          <a:prstGeom prst="rect">
            <a:avLst/>
          </a:prstGeom>
        </p:spPr>
      </p:pic>
      <p:pic>
        <p:nvPicPr>
          <p:cNvPr id="11" name="Picture 10">
            <a:extLst>
              <a:ext uri="{FF2B5EF4-FFF2-40B4-BE49-F238E27FC236}">
                <a16:creationId xmlns:a16="http://schemas.microsoft.com/office/drawing/2014/main" id="{B5875C12-A4C6-39FA-14BC-BD8EB8F9A9AD}"/>
              </a:ext>
            </a:extLst>
          </p:cNvPr>
          <p:cNvPicPr>
            <a:picLocks noChangeAspect="1"/>
          </p:cNvPicPr>
          <p:nvPr/>
        </p:nvPicPr>
        <p:blipFill rotWithShape="1">
          <a:blip r:embed="rId6" cstate="email">
            <a:extLst>
              <a:ext uri="{28A0092B-C50C-407E-A947-70E740481C1C}">
                <a14:useLocalDpi xmlns:a14="http://schemas.microsoft.com/office/drawing/2010/main"/>
              </a:ext>
            </a:extLst>
          </a:blip>
          <a:srcRect/>
          <a:stretch/>
        </p:blipFill>
        <p:spPr>
          <a:xfrm>
            <a:off x="7495453" y="3325343"/>
            <a:ext cx="4490057" cy="1600868"/>
          </a:xfrm>
          <a:prstGeom prst="rect">
            <a:avLst/>
          </a:prstGeom>
        </p:spPr>
      </p:pic>
      <p:pic>
        <p:nvPicPr>
          <p:cNvPr id="12" name="Picture 11">
            <a:extLst>
              <a:ext uri="{FF2B5EF4-FFF2-40B4-BE49-F238E27FC236}">
                <a16:creationId xmlns:a16="http://schemas.microsoft.com/office/drawing/2014/main" id="{D7A2D2B8-B84E-2E15-46E0-2864F91361A6}"/>
              </a:ext>
            </a:extLst>
          </p:cNvPr>
          <p:cNvPicPr>
            <a:picLocks noChangeAspect="1"/>
          </p:cNvPicPr>
          <p:nvPr/>
        </p:nvPicPr>
        <p:blipFill rotWithShape="1">
          <a:blip r:embed="rId7" cstate="screen">
            <a:extLst>
              <a:ext uri="{28A0092B-C50C-407E-A947-70E740481C1C}">
                <a14:useLocalDpi xmlns:a14="http://schemas.microsoft.com/office/drawing/2010/main"/>
              </a:ext>
            </a:extLst>
          </a:blip>
          <a:srcRect/>
          <a:stretch/>
        </p:blipFill>
        <p:spPr>
          <a:xfrm>
            <a:off x="8564778" y="444644"/>
            <a:ext cx="2828052" cy="2876100"/>
          </a:xfrm>
          <a:prstGeom prst="rect">
            <a:avLst/>
          </a:prstGeom>
        </p:spPr>
      </p:pic>
    </p:spTree>
    <p:extLst>
      <p:ext uri="{BB962C8B-B14F-4D97-AF65-F5344CB8AC3E}">
        <p14:creationId xmlns:p14="http://schemas.microsoft.com/office/powerpoint/2010/main" val="4071662155"/>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21571-F55A-46CB-AA17-D877B67B2A31}"/>
              </a:ext>
            </a:extLst>
          </p:cNvPr>
          <p:cNvSpPr>
            <a:spLocks noGrp="1"/>
          </p:cNvSpPr>
          <p:nvPr>
            <p:ph type="title"/>
          </p:nvPr>
        </p:nvSpPr>
        <p:spPr>
          <a:xfrm>
            <a:off x="877831" y="103337"/>
            <a:ext cx="7606852" cy="1065887"/>
          </a:xfrm>
        </p:spPr>
        <p:txBody>
          <a:bodyPr>
            <a:noAutofit/>
          </a:bodyPr>
          <a:lstStyle/>
          <a:p>
            <a:r>
              <a:rPr lang="en-US" sz="3300" dirty="0"/>
              <a:t>Multi-mode Clinical Strengths</a:t>
            </a:r>
          </a:p>
        </p:txBody>
      </p:sp>
      <p:sp>
        <p:nvSpPr>
          <p:cNvPr id="3" name="Content Placeholder 2">
            <a:extLst>
              <a:ext uri="{FF2B5EF4-FFF2-40B4-BE49-F238E27FC236}">
                <a16:creationId xmlns:a16="http://schemas.microsoft.com/office/drawing/2014/main" id="{2431BD44-4D46-4F02-9FE6-0A807A75D57D}"/>
              </a:ext>
            </a:extLst>
          </p:cNvPr>
          <p:cNvSpPr>
            <a:spLocks noGrp="1"/>
          </p:cNvSpPr>
          <p:nvPr>
            <p:ph idx="1"/>
          </p:nvPr>
        </p:nvSpPr>
        <p:spPr>
          <a:xfrm>
            <a:off x="508001" y="1015637"/>
            <a:ext cx="8953993" cy="3479800"/>
          </a:xfrm>
        </p:spPr>
        <p:txBody>
          <a:bodyPr/>
          <a:lstStyle/>
          <a:p>
            <a:pPr marL="0" indent="0">
              <a:buNone/>
            </a:pPr>
            <a:r>
              <a:rPr lang="en-US" sz="1867" dirty="0"/>
              <a:t>Multi-mode imaging allows clinicians to interpret many helpful modalities all in one: </a:t>
            </a:r>
          </a:p>
        </p:txBody>
      </p:sp>
      <p:pic>
        <p:nvPicPr>
          <p:cNvPr id="10" name="Picture 9">
            <a:extLst>
              <a:ext uri="{FF2B5EF4-FFF2-40B4-BE49-F238E27FC236}">
                <a16:creationId xmlns:a16="http://schemas.microsoft.com/office/drawing/2014/main" id="{4A5B4AF3-8635-4E7E-B514-A61147D8F706}"/>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235551" y="1457347"/>
            <a:ext cx="1727200" cy="1190807"/>
          </a:xfrm>
          <a:prstGeom prst="rect">
            <a:avLst/>
          </a:prstGeom>
        </p:spPr>
      </p:pic>
      <p:pic>
        <p:nvPicPr>
          <p:cNvPr id="11" name="Picture 10">
            <a:extLst>
              <a:ext uri="{FF2B5EF4-FFF2-40B4-BE49-F238E27FC236}">
                <a16:creationId xmlns:a16="http://schemas.microsoft.com/office/drawing/2014/main" id="{7BE65000-7585-46F6-8652-F5060F197611}"/>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1206703" y="2755538"/>
            <a:ext cx="1786551" cy="1190025"/>
          </a:xfrm>
          <a:prstGeom prst="rect">
            <a:avLst/>
          </a:prstGeom>
        </p:spPr>
      </p:pic>
      <p:pic>
        <p:nvPicPr>
          <p:cNvPr id="12" name="Picture 11">
            <a:extLst>
              <a:ext uri="{FF2B5EF4-FFF2-40B4-BE49-F238E27FC236}">
                <a16:creationId xmlns:a16="http://schemas.microsoft.com/office/drawing/2014/main" id="{49562E6C-A523-4411-B006-7D247F3CAC9D}"/>
              </a:ext>
            </a:extLst>
          </p:cNvPr>
          <p:cNvPicPr>
            <a:picLocks noChangeAspect="1"/>
          </p:cNvPicPr>
          <p:nvPr/>
        </p:nvPicPr>
        <p:blipFill rotWithShape="1">
          <a:blip r:embed="rId4" cstate="email">
            <a:extLst>
              <a:ext uri="{28A0092B-C50C-407E-A947-70E740481C1C}">
                <a14:useLocalDpi xmlns:a14="http://schemas.microsoft.com/office/drawing/2010/main"/>
              </a:ext>
            </a:extLst>
          </a:blip>
          <a:srcRect/>
          <a:stretch/>
        </p:blipFill>
        <p:spPr>
          <a:xfrm>
            <a:off x="1222238" y="4052947"/>
            <a:ext cx="1753825" cy="1264015"/>
          </a:xfrm>
          <a:prstGeom prst="rect">
            <a:avLst/>
          </a:prstGeom>
        </p:spPr>
      </p:pic>
      <p:pic>
        <p:nvPicPr>
          <p:cNvPr id="13" name="Picture 12">
            <a:extLst>
              <a:ext uri="{FF2B5EF4-FFF2-40B4-BE49-F238E27FC236}">
                <a16:creationId xmlns:a16="http://schemas.microsoft.com/office/drawing/2014/main" id="{284306F9-2002-46DA-9BF8-E3CA501DBDB5}"/>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1206703" y="5373505"/>
            <a:ext cx="1786528" cy="1188695"/>
          </a:xfrm>
          <a:prstGeom prst="rect">
            <a:avLst/>
          </a:prstGeom>
        </p:spPr>
      </p:pic>
      <p:pic>
        <p:nvPicPr>
          <p:cNvPr id="15" name="Picture 14">
            <a:extLst>
              <a:ext uri="{FF2B5EF4-FFF2-40B4-BE49-F238E27FC236}">
                <a16:creationId xmlns:a16="http://schemas.microsoft.com/office/drawing/2014/main" id="{05DDF2EA-2B0C-43B1-BE46-97BBBBCB55F5}"/>
              </a:ext>
            </a:extLst>
          </p:cNvPr>
          <p:cNvPicPr>
            <a:picLocks noChangeAspect="1"/>
          </p:cNvPicPr>
          <p:nvPr/>
        </p:nvPicPr>
        <p:blipFill rotWithShape="1">
          <a:blip r:embed="rId6" cstate="email">
            <a:extLst>
              <a:ext uri="{28A0092B-C50C-407E-A947-70E740481C1C}">
                <a14:useLocalDpi xmlns:a14="http://schemas.microsoft.com/office/drawing/2010/main"/>
              </a:ext>
            </a:extLst>
          </a:blip>
          <a:srcRect/>
          <a:stretch/>
        </p:blipFill>
        <p:spPr>
          <a:xfrm>
            <a:off x="7353897" y="3982407"/>
            <a:ext cx="4759577" cy="1592148"/>
          </a:xfrm>
          <a:prstGeom prst="rect">
            <a:avLst/>
          </a:prstGeom>
        </p:spPr>
      </p:pic>
      <p:pic>
        <p:nvPicPr>
          <p:cNvPr id="6" name="Picture 5">
            <a:extLst>
              <a:ext uri="{FF2B5EF4-FFF2-40B4-BE49-F238E27FC236}">
                <a16:creationId xmlns:a16="http://schemas.microsoft.com/office/drawing/2014/main" id="{7597DE1F-F26E-4632-AE01-A5659781BDAC}"/>
              </a:ext>
            </a:extLst>
          </p:cNvPr>
          <p:cNvPicPr>
            <a:picLocks noChangeAspect="1"/>
          </p:cNvPicPr>
          <p:nvPr/>
        </p:nvPicPr>
        <p:blipFill rotWithShape="1">
          <a:blip r:embed="rId7" cstate="screen">
            <a:extLst>
              <a:ext uri="{28A0092B-C50C-407E-A947-70E740481C1C}">
                <a14:useLocalDpi xmlns:a14="http://schemas.microsoft.com/office/drawing/2010/main"/>
              </a:ext>
            </a:extLst>
          </a:blip>
          <a:srcRect/>
          <a:stretch/>
        </p:blipFill>
        <p:spPr>
          <a:xfrm>
            <a:off x="9586698" y="1407426"/>
            <a:ext cx="2526777" cy="2538549"/>
          </a:xfrm>
          <a:prstGeom prst="rect">
            <a:avLst/>
          </a:prstGeom>
        </p:spPr>
      </p:pic>
      <p:sp>
        <p:nvSpPr>
          <p:cNvPr id="4" name="TextBox 3">
            <a:extLst>
              <a:ext uri="{FF2B5EF4-FFF2-40B4-BE49-F238E27FC236}">
                <a16:creationId xmlns:a16="http://schemas.microsoft.com/office/drawing/2014/main" id="{41FE6A73-8135-4F4E-860B-68C0A8FF4AB2}"/>
              </a:ext>
            </a:extLst>
          </p:cNvPr>
          <p:cNvSpPr txBox="1"/>
          <p:nvPr/>
        </p:nvSpPr>
        <p:spPr>
          <a:xfrm>
            <a:off x="2973388" y="1452267"/>
            <a:ext cx="5515325" cy="1323439"/>
          </a:xfrm>
          <a:prstGeom prst="rect">
            <a:avLst/>
          </a:prstGeom>
          <a:noFill/>
        </p:spPr>
        <p:txBody>
          <a:bodyPr wrap="square" rtlCol="0">
            <a:spAutoFit/>
          </a:bodyPr>
          <a:lstStyle/>
          <a:p>
            <a:pPr marL="380990" indent="-380990">
              <a:buFont typeface="Arial" panose="020B0604020202020204" pitchFamily="34" charset="0"/>
              <a:buChar char="•"/>
            </a:pPr>
            <a:r>
              <a:rPr lang="en-US" sz="1600" dirty="0"/>
              <a:t>UWF SLO (</a:t>
            </a:r>
            <a:r>
              <a:rPr lang="en-US" sz="1600" dirty="0" err="1"/>
              <a:t>Optomap</a:t>
            </a:r>
            <a:r>
              <a:rPr lang="en-US" sz="1600" dirty="0"/>
              <a:t>):</a:t>
            </a:r>
          </a:p>
          <a:p>
            <a:pPr marL="990575" lvl="1" indent="-380990">
              <a:buFont typeface="Arial" panose="020B0604020202020204" pitchFamily="34" charset="0"/>
              <a:buChar char="•"/>
            </a:pPr>
            <a:r>
              <a:rPr lang="en-US" sz="1600" dirty="0"/>
              <a:t>Great screening tool</a:t>
            </a:r>
          </a:p>
          <a:p>
            <a:pPr marL="990575" lvl="1" indent="-380990">
              <a:buFont typeface="Arial" panose="020B0604020202020204" pitchFamily="34" charset="0"/>
              <a:buChar char="•"/>
            </a:pPr>
            <a:r>
              <a:rPr lang="en-US" sz="1600" dirty="0"/>
              <a:t>Capture peripheral damage that can be missed</a:t>
            </a:r>
          </a:p>
          <a:p>
            <a:pPr marL="990575" lvl="1" indent="-380990">
              <a:buFont typeface="Arial" panose="020B0604020202020204" pitchFamily="34" charset="0"/>
              <a:buChar char="•"/>
            </a:pPr>
            <a:r>
              <a:rPr lang="en-US" sz="1600" dirty="0"/>
              <a:t>Importance of periphery for evaluating retinal tears, </a:t>
            </a:r>
            <a:r>
              <a:rPr lang="en-US" sz="1600" dirty="0" err="1"/>
              <a:t>schisis</a:t>
            </a:r>
            <a:r>
              <a:rPr lang="en-US" sz="1600" dirty="0"/>
              <a:t>, and of course DR</a:t>
            </a:r>
          </a:p>
        </p:txBody>
      </p:sp>
      <p:sp>
        <p:nvSpPr>
          <p:cNvPr id="14" name="TextBox 13">
            <a:extLst>
              <a:ext uri="{FF2B5EF4-FFF2-40B4-BE49-F238E27FC236}">
                <a16:creationId xmlns:a16="http://schemas.microsoft.com/office/drawing/2014/main" id="{398C7C5C-D36D-41D0-A136-288AE28B1A4E}"/>
              </a:ext>
            </a:extLst>
          </p:cNvPr>
          <p:cNvSpPr txBox="1"/>
          <p:nvPr/>
        </p:nvSpPr>
        <p:spPr>
          <a:xfrm>
            <a:off x="2973388" y="2967513"/>
            <a:ext cx="5515325" cy="1077218"/>
          </a:xfrm>
          <a:prstGeom prst="rect">
            <a:avLst/>
          </a:prstGeom>
          <a:noFill/>
        </p:spPr>
        <p:txBody>
          <a:bodyPr wrap="square" rtlCol="0">
            <a:spAutoFit/>
          </a:bodyPr>
          <a:lstStyle/>
          <a:p>
            <a:pPr marL="380990" indent="-380990">
              <a:buFont typeface="Arial" panose="020B0604020202020204" pitchFamily="34" charset="0"/>
              <a:buChar char="•"/>
            </a:pPr>
            <a:r>
              <a:rPr lang="en-US" sz="1600" dirty="0"/>
              <a:t>AF </a:t>
            </a:r>
          </a:p>
          <a:p>
            <a:pPr marL="990575" lvl="1" indent="-380990">
              <a:buFont typeface="Arial" panose="020B0604020202020204" pitchFamily="34" charset="0"/>
              <a:buChar char="•"/>
            </a:pPr>
            <a:r>
              <a:rPr lang="en-US" sz="1600" dirty="0"/>
              <a:t>Typically reveals drusen and GA better</a:t>
            </a:r>
          </a:p>
          <a:p>
            <a:pPr marL="990575" lvl="1" indent="-380990">
              <a:buFont typeface="Arial" panose="020B0604020202020204" pitchFamily="34" charset="0"/>
              <a:buChar char="•"/>
            </a:pPr>
            <a:r>
              <a:rPr lang="en-US" sz="1600" dirty="0"/>
              <a:t>May reveal additional metabolic problems</a:t>
            </a:r>
          </a:p>
          <a:p>
            <a:pPr marL="990575" lvl="1" indent="-380990">
              <a:buFont typeface="Arial" panose="020B0604020202020204" pitchFamily="34" charset="0"/>
              <a:buChar char="•"/>
            </a:pPr>
            <a:r>
              <a:rPr lang="en-US" sz="1600" dirty="0"/>
              <a:t>Especially useful for AMD patients</a:t>
            </a:r>
          </a:p>
        </p:txBody>
      </p:sp>
      <p:sp>
        <p:nvSpPr>
          <p:cNvPr id="17" name="TextBox 16">
            <a:extLst>
              <a:ext uri="{FF2B5EF4-FFF2-40B4-BE49-F238E27FC236}">
                <a16:creationId xmlns:a16="http://schemas.microsoft.com/office/drawing/2014/main" id="{7CF43B3A-7A35-477C-BCB1-6FC68350F914}"/>
              </a:ext>
            </a:extLst>
          </p:cNvPr>
          <p:cNvSpPr txBox="1"/>
          <p:nvPr/>
        </p:nvSpPr>
        <p:spPr>
          <a:xfrm>
            <a:off x="2973388" y="4192917"/>
            <a:ext cx="5515325" cy="1077218"/>
          </a:xfrm>
          <a:prstGeom prst="rect">
            <a:avLst/>
          </a:prstGeom>
          <a:noFill/>
        </p:spPr>
        <p:txBody>
          <a:bodyPr wrap="square" rtlCol="0">
            <a:spAutoFit/>
          </a:bodyPr>
          <a:lstStyle/>
          <a:p>
            <a:pPr marL="380990" indent="-380990">
              <a:buFont typeface="Arial" panose="020B0604020202020204" pitchFamily="34" charset="0"/>
              <a:buChar char="•"/>
            </a:pPr>
            <a:r>
              <a:rPr lang="en-US" sz="1600" dirty="0"/>
              <a:t>FA</a:t>
            </a:r>
          </a:p>
          <a:p>
            <a:pPr marL="990575" lvl="1" indent="-380990">
              <a:buFont typeface="Arial" panose="020B0604020202020204" pitchFamily="34" charset="0"/>
              <a:buChar char="•"/>
            </a:pPr>
            <a:r>
              <a:rPr lang="en-US" sz="1600" dirty="0"/>
              <a:t>Reveals areas of active leakage</a:t>
            </a:r>
          </a:p>
          <a:p>
            <a:pPr marL="990575" lvl="1" indent="-380990">
              <a:buFont typeface="Arial" panose="020B0604020202020204" pitchFamily="34" charset="0"/>
              <a:buChar char="•"/>
            </a:pPr>
            <a:r>
              <a:rPr lang="en-US" sz="1600" dirty="0"/>
              <a:t>Reveals areas of ischemia</a:t>
            </a:r>
          </a:p>
          <a:p>
            <a:pPr marL="990575" lvl="1" indent="-380990">
              <a:buFont typeface="Arial" panose="020B0604020202020204" pitchFamily="34" charset="0"/>
              <a:buChar char="•"/>
            </a:pPr>
            <a:r>
              <a:rPr lang="en-US" sz="1600" dirty="0"/>
              <a:t>Especially useful for AMD and DR</a:t>
            </a:r>
          </a:p>
        </p:txBody>
      </p:sp>
      <p:sp>
        <p:nvSpPr>
          <p:cNvPr id="18" name="TextBox 17">
            <a:extLst>
              <a:ext uri="{FF2B5EF4-FFF2-40B4-BE49-F238E27FC236}">
                <a16:creationId xmlns:a16="http://schemas.microsoft.com/office/drawing/2014/main" id="{C6DC677A-3F84-49E7-8B18-656AC4527E7B}"/>
              </a:ext>
            </a:extLst>
          </p:cNvPr>
          <p:cNvSpPr txBox="1"/>
          <p:nvPr/>
        </p:nvSpPr>
        <p:spPr>
          <a:xfrm>
            <a:off x="2973389" y="5455592"/>
            <a:ext cx="4498175" cy="1077218"/>
          </a:xfrm>
          <a:prstGeom prst="rect">
            <a:avLst/>
          </a:prstGeom>
          <a:noFill/>
        </p:spPr>
        <p:txBody>
          <a:bodyPr wrap="square" rtlCol="0">
            <a:spAutoFit/>
          </a:bodyPr>
          <a:lstStyle/>
          <a:p>
            <a:pPr marL="380990" indent="-380990">
              <a:buFont typeface="Arial" panose="020B0604020202020204" pitchFamily="34" charset="0"/>
              <a:buChar char="•"/>
            </a:pPr>
            <a:r>
              <a:rPr lang="en-US" sz="1600" dirty="0"/>
              <a:t>ICGA</a:t>
            </a:r>
          </a:p>
          <a:p>
            <a:pPr marL="990575" lvl="1" indent="-380990">
              <a:buFont typeface="Arial" panose="020B0604020202020204" pitchFamily="34" charset="0"/>
              <a:buChar char="•"/>
            </a:pPr>
            <a:r>
              <a:rPr lang="en-US" sz="1600" dirty="0"/>
              <a:t>Reveals areas of active leakage in deeper retinal layers like choroid</a:t>
            </a:r>
          </a:p>
          <a:p>
            <a:pPr marL="990575" lvl="1" indent="-380990">
              <a:buFont typeface="Arial" panose="020B0604020202020204" pitchFamily="34" charset="0"/>
              <a:buChar char="•"/>
            </a:pPr>
            <a:r>
              <a:rPr lang="en-US" sz="1600" dirty="0"/>
              <a:t>Especially useful for AMD</a:t>
            </a:r>
          </a:p>
        </p:txBody>
      </p:sp>
      <p:sp>
        <p:nvSpPr>
          <p:cNvPr id="19" name="TextBox 18">
            <a:extLst>
              <a:ext uri="{FF2B5EF4-FFF2-40B4-BE49-F238E27FC236}">
                <a16:creationId xmlns:a16="http://schemas.microsoft.com/office/drawing/2014/main" id="{AEDD4521-4B2B-4B30-98EE-A8C3E003CEA2}"/>
              </a:ext>
            </a:extLst>
          </p:cNvPr>
          <p:cNvSpPr txBox="1"/>
          <p:nvPr/>
        </p:nvSpPr>
        <p:spPr>
          <a:xfrm>
            <a:off x="7213601" y="5507668"/>
            <a:ext cx="5112100" cy="1077218"/>
          </a:xfrm>
          <a:prstGeom prst="rect">
            <a:avLst/>
          </a:prstGeom>
          <a:noFill/>
        </p:spPr>
        <p:txBody>
          <a:bodyPr wrap="square" rtlCol="0">
            <a:spAutoFit/>
          </a:bodyPr>
          <a:lstStyle/>
          <a:p>
            <a:pPr marL="380990" indent="-380990">
              <a:buFont typeface="Arial" panose="020B0604020202020204" pitchFamily="34" charset="0"/>
              <a:buChar char="•"/>
            </a:pPr>
            <a:r>
              <a:rPr lang="en-US" sz="1600" dirty="0"/>
              <a:t>OCT</a:t>
            </a:r>
          </a:p>
          <a:p>
            <a:pPr marL="990575" lvl="1" indent="-380990">
              <a:buFont typeface="Arial" panose="020B0604020202020204" pitchFamily="34" charset="0"/>
              <a:buChar char="•"/>
            </a:pPr>
            <a:r>
              <a:rPr lang="en-US" sz="1600" dirty="0"/>
              <a:t>Cross section view reveals pathologic changes under the surface</a:t>
            </a:r>
          </a:p>
          <a:p>
            <a:pPr marL="990575" lvl="1" indent="-380990">
              <a:buFont typeface="Arial" panose="020B0604020202020204" pitchFamily="34" charset="0"/>
              <a:buChar char="•"/>
            </a:pPr>
            <a:r>
              <a:rPr lang="en-US" sz="1600" dirty="0"/>
              <a:t>Especially useful for all ocular pathologies</a:t>
            </a:r>
          </a:p>
        </p:txBody>
      </p:sp>
    </p:spTree>
    <p:extLst>
      <p:ext uri="{BB962C8B-B14F-4D97-AF65-F5344CB8AC3E}">
        <p14:creationId xmlns:p14="http://schemas.microsoft.com/office/powerpoint/2010/main" val="3095695050"/>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95225A-7B1B-8377-91A6-71EC0EF5A1B2}"/>
              </a:ext>
            </a:extLst>
          </p:cNvPr>
          <p:cNvSpPr txBox="1">
            <a:spLocks/>
          </p:cNvSpPr>
          <p:nvPr/>
        </p:nvSpPr>
        <p:spPr>
          <a:xfrm>
            <a:off x="762000" y="209550"/>
            <a:ext cx="5943600" cy="799415"/>
          </a:xfrm>
          <a:prstGeom prst="rect">
            <a:avLst/>
          </a:prstGeom>
        </p:spPr>
        <p:txBody>
          <a:bodyPr>
            <a:normAutofit fontScale="7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t>Advantages of Swept Source OCT</a:t>
            </a:r>
          </a:p>
        </p:txBody>
      </p:sp>
      <p:sp>
        <p:nvSpPr>
          <p:cNvPr id="3" name="Content Placeholder 2">
            <a:extLst>
              <a:ext uri="{FF2B5EF4-FFF2-40B4-BE49-F238E27FC236}">
                <a16:creationId xmlns:a16="http://schemas.microsoft.com/office/drawing/2014/main" id="{2F975C42-0B2A-679F-7D9A-6095900918D7}"/>
              </a:ext>
            </a:extLst>
          </p:cNvPr>
          <p:cNvSpPr txBox="1">
            <a:spLocks/>
          </p:cNvSpPr>
          <p:nvPr/>
        </p:nvSpPr>
        <p:spPr>
          <a:xfrm>
            <a:off x="402431" y="949583"/>
            <a:ext cx="3883819" cy="268605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400" dirty="0"/>
              <a:t>Faster Speed (100,000 A scans per second)</a:t>
            </a:r>
          </a:p>
          <a:p>
            <a:r>
              <a:rPr lang="en-US" sz="2400" dirty="0"/>
              <a:t>Deeper Penetration (Great choroid visibility)</a:t>
            </a:r>
          </a:p>
          <a:p>
            <a:r>
              <a:rPr lang="en-US" sz="2400" dirty="0"/>
              <a:t>Better visibility through poor media (cataracts, blood, </a:t>
            </a:r>
            <a:r>
              <a:rPr lang="en-US" sz="2400" dirty="0" err="1"/>
              <a:t>etc</a:t>
            </a:r>
            <a:r>
              <a:rPr lang="en-US" sz="2400" dirty="0"/>
              <a:t>)</a:t>
            </a:r>
          </a:p>
          <a:p>
            <a:r>
              <a:rPr lang="en-US" sz="2400" dirty="0"/>
              <a:t>Higher sensitivity throughout scan, capture vitreous and choroid in the same scan (top to bottom sensitivity better than Spectral Domain OCT, no EDI necessary)</a:t>
            </a:r>
          </a:p>
          <a:p>
            <a:r>
              <a:rPr lang="en-US" sz="2400" dirty="0"/>
              <a:t>Invisible OCT scan beam</a:t>
            </a:r>
          </a:p>
        </p:txBody>
      </p:sp>
      <p:pic>
        <p:nvPicPr>
          <p:cNvPr id="5" name="Picture 4">
            <a:extLst>
              <a:ext uri="{FF2B5EF4-FFF2-40B4-BE49-F238E27FC236}">
                <a16:creationId xmlns:a16="http://schemas.microsoft.com/office/drawing/2014/main" id="{41F43B26-E886-9EF8-22BB-A06527867984}"/>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286250" y="1287333"/>
            <a:ext cx="7942460" cy="4283333"/>
          </a:xfrm>
          <a:prstGeom prst="rect">
            <a:avLst/>
          </a:prstGeom>
        </p:spPr>
      </p:pic>
    </p:spTree>
    <p:extLst>
      <p:ext uri="{BB962C8B-B14F-4D97-AF65-F5344CB8AC3E}">
        <p14:creationId xmlns:p14="http://schemas.microsoft.com/office/powerpoint/2010/main" val="3893121031"/>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6CD7C6A-73B4-327A-B45B-8F05A8E81356}"/>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338317" y="8455"/>
            <a:ext cx="7524655" cy="6849546"/>
          </a:xfrm>
          <a:prstGeom prst="rect">
            <a:avLst/>
          </a:prstGeom>
        </p:spPr>
      </p:pic>
      <p:sp>
        <p:nvSpPr>
          <p:cNvPr id="4" name="TextBox 3">
            <a:extLst>
              <a:ext uri="{FF2B5EF4-FFF2-40B4-BE49-F238E27FC236}">
                <a16:creationId xmlns:a16="http://schemas.microsoft.com/office/drawing/2014/main" id="{E390848D-B7AC-60E9-2BFD-02D3C05D69DC}"/>
              </a:ext>
            </a:extLst>
          </p:cNvPr>
          <p:cNvSpPr txBox="1"/>
          <p:nvPr/>
        </p:nvSpPr>
        <p:spPr>
          <a:xfrm>
            <a:off x="8843748" y="4756664"/>
            <a:ext cx="3270913" cy="2092881"/>
          </a:xfrm>
          <a:prstGeom prst="rect">
            <a:avLst/>
          </a:prstGeom>
          <a:noFill/>
        </p:spPr>
        <p:txBody>
          <a:bodyPr wrap="square" rtlCol="0">
            <a:spAutoFit/>
          </a:bodyPr>
          <a:lstStyle/>
          <a:p>
            <a:r>
              <a:rPr lang="en-GB" sz="1600" dirty="0">
                <a:solidFill>
                  <a:schemeClr val="bg1"/>
                </a:solidFill>
              </a:rPr>
              <a:t>Non-</a:t>
            </a:r>
            <a:r>
              <a:rPr lang="en-GB" sz="1600" dirty="0" err="1">
                <a:solidFill>
                  <a:schemeClr val="bg1"/>
                </a:solidFill>
              </a:rPr>
              <a:t>mydriatic</a:t>
            </a:r>
            <a:r>
              <a:rPr lang="en-GB" sz="1600" dirty="0">
                <a:solidFill>
                  <a:schemeClr val="bg1"/>
                </a:solidFill>
              </a:rPr>
              <a:t> UWF guided OCT</a:t>
            </a:r>
          </a:p>
          <a:p>
            <a:pPr marL="285750" indent="-285750">
              <a:buFont typeface="Arial" panose="020B0604020202020204" pitchFamily="34" charset="0"/>
              <a:buChar char="•"/>
            </a:pPr>
            <a:r>
              <a:rPr lang="en-GB" sz="1600" dirty="0">
                <a:solidFill>
                  <a:schemeClr val="bg1"/>
                </a:solidFill>
              </a:rPr>
              <a:t>6mm Line </a:t>
            </a:r>
          </a:p>
          <a:p>
            <a:pPr marL="285750" indent="-285750">
              <a:buFont typeface="Arial" panose="020B0604020202020204" pitchFamily="34" charset="0"/>
              <a:buChar char="•"/>
            </a:pPr>
            <a:r>
              <a:rPr lang="en-GB" sz="1600" dirty="0">
                <a:solidFill>
                  <a:schemeClr val="bg1"/>
                </a:solidFill>
              </a:rPr>
              <a:t>Single Position, Single Gaze</a:t>
            </a:r>
          </a:p>
          <a:p>
            <a:pPr marL="285750" indent="-285750">
              <a:buFont typeface="Arial" panose="020B0604020202020204" pitchFamily="34" charset="0"/>
              <a:buChar char="•"/>
            </a:pPr>
            <a:r>
              <a:rPr lang="en-GB" sz="1600" dirty="0">
                <a:solidFill>
                  <a:schemeClr val="bg1"/>
                </a:solidFill>
              </a:rPr>
              <a:t>Fast</a:t>
            </a:r>
          </a:p>
          <a:p>
            <a:pPr marL="285750" indent="-285750">
              <a:buFont typeface="Arial" panose="020B0604020202020204" pitchFamily="34" charset="0"/>
              <a:buChar char="•"/>
            </a:pPr>
            <a:r>
              <a:rPr lang="en-GB" sz="1600" dirty="0">
                <a:solidFill>
                  <a:schemeClr val="bg1"/>
                </a:solidFill>
              </a:rPr>
              <a:t>Easy</a:t>
            </a:r>
          </a:p>
          <a:p>
            <a:pPr marL="285750" indent="-285750">
              <a:buFont typeface="Arial" panose="020B0604020202020204" pitchFamily="34" charset="0"/>
              <a:buChar char="•"/>
            </a:pPr>
            <a:r>
              <a:rPr lang="en-GB" sz="1600" dirty="0">
                <a:solidFill>
                  <a:schemeClr val="bg1"/>
                </a:solidFill>
              </a:rPr>
              <a:t>Registered to </a:t>
            </a:r>
            <a:r>
              <a:rPr lang="en-GB" sz="1600" dirty="0" err="1">
                <a:solidFill>
                  <a:schemeClr val="bg1"/>
                </a:solidFill>
              </a:rPr>
              <a:t>Optomap</a:t>
            </a:r>
            <a:endParaRPr lang="en-GB" sz="1600" dirty="0">
              <a:solidFill>
                <a:schemeClr val="bg1"/>
              </a:solidFill>
            </a:endParaRPr>
          </a:p>
          <a:p>
            <a:pPr marL="285750" indent="-285750">
              <a:buFont typeface="Arial" panose="020B0604020202020204" pitchFamily="34" charset="0"/>
              <a:buChar char="•"/>
            </a:pPr>
            <a:r>
              <a:rPr lang="en-GB" sz="1600" dirty="0">
                <a:solidFill>
                  <a:schemeClr val="bg1"/>
                </a:solidFill>
              </a:rPr>
              <a:t>Follow-up imaging possible in same location</a:t>
            </a:r>
          </a:p>
        </p:txBody>
      </p:sp>
      <p:sp>
        <p:nvSpPr>
          <p:cNvPr id="6" name="TextBox 5">
            <a:extLst>
              <a:ext uri="{FF2B5EF4-FFF2-40B4-BE49-F238E27FC236}">
                <a16:creationId xmlns:a16="http://schemas.microsoft.com/office/drawing/2014/main" id="{FA675BE2-0A1E-42A8-A57A-2A1114CEA8A2}"/>
              </a:ext>
            </a:extLst>
          </p:cNvPr>
          <p:cNvSpPr txBox="1"/>
          <p:nvPr/>
        </p:nvSpPr>
        <p:spPr>
          <a:xfrm>
            <a:off x="509516" y="120134"/>
            <a:ext cx="2856932" cy="646331"/>
          </a:xfrm>
          <a:prstGeom prst="rect">
            <a:avLst/>
          </a:prstGeom>
          <a:noFill/>
        </p:spPr>
        <p:txBody>
          <a:bodyPr wrap="square">
            <a:spAutoFit/>
          </a:bodyPr>
          <a:lstStyle/>
          <a:p>
            <a:r>
              <a:rPr lang="en-GB" sz="1800" dirty="0">
                <a:solidFill>
                  <a:schemeClr val="bg1"/>
                </a:solidFill>
              </a:rPr>
              <a:t>Optomap guided Peripheral SS-OCT</a:t>
            </a:r>
            <a:endParaRPr lang="en-US" dirty="0">
              <a:solidFill>
                <a:schemeClr val="bg1"/>
              </a:solidFill>
            </a:endParaRPr>
          </a:p>
        </p:txBody>
      </p:sp>
    </p:spTree>
    <p:extLst>
      <p:ext uri="{BB962C8B-B14F-4D97-AF65-F5344CB8AC3E}">
        <p14:creationId xmlns:p14="http://schemas.microsoft.com/office/powerpoint/2010/main" val="1861203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2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98BDCD-9E18-4E4F-B293-41C277CC0992}"/>
              </a:ext>
            </a:extLst>
          </p:cNvPr>
          <p:cNvSpPr>
            <a:spLocks noGrp="1"/>
          </p:cNvSpPr>
          <p:nvPr>
            <p:ph type="title"/>
          </p:nvPr>
        </p:nvSpPr>
        <p:spPr/>
        <p:txBody>
          <a:bodyPr anchor="t">
            <a:noAutofit/>
          </a:bodyPr>
          <a:lstStyle/>
          <a:p>
            <a:r>
              <a:rPr lang="en-US" sz="2800" dirty="0">
                <a:solidFill>
                  <a:schemeClr val="bg1"/>
                </a:solidFill>
              </a:rPr>
              <a:t>Feasibility and Clinical Utility of Ultra-Widefield–Navigated Swept-Source Optical Coherence Tomography Imaging</a:t>
            </a:r>
          </a:p>
        </p:txBody>
      </p:sp>
      <p:sp>
        <p:nvSpPr>
          <p:cNvPr id="3" name="Content Placeholder 2">
            <a:extLst>
              <a:ext uri="{FF2B5EF4-FFF2-40B4-BE49-F238E27FC236}">
                <a16:creationId xmlns:a16="http://schemas.microsoft.com/office/drawing/2014/main" id="{C11300A8-924D-498B-A305-969FC0C03A29}"/>
              </a:ext>
            </a:extLst>
          </p:cNvPr>
          <p:cNvSpPr>
            <a:spLocks noGrp="1"/>
          </p:cNvSpPr>
          <p:nvPr>
            <p:ph idx="1"/>
          </p:nvPr>
        </p:nvSpPr>
        <p:spPr>
          <a:xfrm>
            <a:off x="694015" y="1525935"/>
            <a:ext cx="7308898" cy="5170140"/>
          </a:xfrm>
        </p:spPr>
        <p:txBody>
          <a:bodyPr>
            <a:normAutofit/>
          </a:bodyPr>
          <a:lstStyle/>
          <a:p>
            <a:pPr>
              <a:buClr>
                <a:schemeClr val="bg1"/>
              </a:buClr>
            </a:pPr>
            <a:r>
              <a:rPr lang="en-US" sz="2400" dirty="0">
                <a:solidFill>
                  <a:schemeClr val="bg1"/>
                </a:solidFill>
              </a:rPr>
              <a:t>In </a:t>
            </a:r>
            <a:r>
              <a:rPr lang="en-US" sz="2400" dirty="0">
                <a:solidFill>
                  <a:srgbClr val="00B0F0"/>
                </a:solidFill>
              </a:rPr>
              <a:t>38% </a:t>
            </a:r>
            <a:r>
              <a:rPr lang="en-US" sz="2400" dirty="0">
                <a:solidFill>
                  <a:schemeClr val="bg1"/>
                </a:solidFill>
              </a:rPr>
              <a:t>of patients images directly contributed to management plans (laser, injection or surgical treatment)</a:t>
            </a:r>
          </a:p>
          <a:p>
            <a:pPr>
              <a:buClr>
                <a:schemeClr val="bg1"/>
              </a:buClr>
            </a:pPr>
            <a:r>
              <a:rPr lang="en-US" sz="2400" dirty="0">
                <a:solidFill>
                  <a:schemeClr val="bg1"/>
                </a:solidFill>
              </a:rPr>
              <a:t>“Navigated UWF SS-OCT imaging was clinically practical and provided high-quality characterization of peripheral retinal lesions for all eyes.”</a:t>
            </a:r>
          </a:p>
          <a:p>
            <a:pPr>
              <a:buClr>
                <a:schemeClr val="tx1"/>
              </a:buClr>
            </a:pPr>
            <a:endParaRPr lang="en-US" sz="2400" dirty="0">
              <a:solidFill>
                <a:schemeClr val="bg1"/>
              </a:solidFill>
            </a:endParaRPr>
          </a:p>
        </p:txBody>
      </p:sp>
      <p:pic>
        <p:nvPicPr>
          <p:cNvPr id="5" name="Picture 4">
            <a:extLst>
              <a:ext uri="{FF2B5EF4-FFF2-40B4-BE49-F238E27FC236}">
                <a16:creationId xmlns:a16="http://schemas.microsoft.com/office/drawing/2014/main" id="{7DB1539D-2682-454B-865F-378254B58404}"/>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8724222" y="979501"/>
            <a:ext cx="3152094" cy="4285967"/>
          </a:xfrm>
          <a:prstGeom prst="rect">
            <a:avLst/>
          </a:prstGeom>
          <a:ln>
            <a:noFill/>
          </a:ln>
          <a:effectLst>
            <a:outerShdw blurRad="292100" dist="139700" dir="2700000" algn="tl" rotWithShape="0">
              <a:srgbClr val="333333">
                <a:alpha val="65000"/>
              </a:srgbClr>
            </a:outerShdw>
          </a:effectLst>
        </p:spPr>
      </p:pic>
      <p:pic>
        <p:nvPicPr>
          <p:cNvPr id="8" name="Picture 7">
            <a:extLst>
              <a:ext uri="{FF2B5EF4-FFF2-40B4-BE49-F238E27FC236}">
                <a16:creationId xmlns:a16="http://schemas.microsoft.com/office/drawing/2014/main" id="{BD54D5B8-D42B-499D-8657-66C2F3A1A96E}"/>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8291475" y="3429000"/>
            <a:ext cx="2495693" cy="3188628"/>
          </a:xfrm>
          <a:prstGeom prst="rect">
            <a:avLst/>
          </a:prstGeom>
          <a:ln>
            <a:noFill/>
          </a:ln>
          <a:effectLst>
            <a:outerShdw blurRad="292100" dist="139700" dir="2700000" algn="tl" rotWithShape="0">
              <a:srgbClr val="333333">
                <a:alpha val="65000"/>
              </a:srgbClr>
            </a:outerShdw>
          </a:effectLst>
        </p:spPr>
      </p:pic>
      <p:pic>
        <p:nvPicPr>
          <p:cNvPr id="10" name="Picture 9">
            <a:extLst>
              <a:ext uri="{FF2B5EF4-FFF2-40B4-BE49-F238E27FC236}">
                <a16:creationId xmlns:a16="http://schemas.microsoft.com/office/drawing/2014/main" id="{F6AA35C2-0545-4AAE-B51D-E348C49F8D59}"/>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631920" y="4252149"/>
            <a:ext cx="3630696" cy="2543974"/>
          </a:xfrm>
          <a:prstGeom prst="rect">
            <a:avLst/>
          </a:prstGeom>
        </p:spPr>
      </p:pic>
      <p:pic>
        <p:nvPicPr>
          <p:cNvPr id="12" name="Picture 11">
            <a:extLst>
              <a:ext uri="{FF2B5EF4-FFF2-40B4-BE49-F238E27FC236}">
                <a16:creationId xmlns:a16="http://schemas.microsoft.com/office/drawing/2014/main" id="{D4754BC8-CA60-45C6-BFC3-727893E5CB8B}"/>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4620125" y="4252149"/>
            <a:ext cx="3176337" cy="2545348"/>
          </a:xfrm>
          <a:prstGeom prst="rect">
            <a:avLst/>
          </a:prstGeom>
        </p:spPr>
      </p:pic>
    </p:spTree>
    <p:extLst>
      <p:ext uri="{BB962C8B-B14F-4D97-AF65-F5344CB8AC3E}">
        <p14:creationId xmlns:p14="http://schemas.microsoft.com/office/powerpoint/2010/main" val="3123858246"/>
      </p:ext>
    </p:extLst>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D27161-F9E1-96CE-0E1A-F939737E98B2}"/>
              </a:ext>
            </a:extLst>
          </p:cNvPr>
          <p:cNvSpPr>
            <a:spLocks noGrp="1"/>
          </p:cNvSpPr>
          <p:nvPr>
            <p:ph type="title"/>
          </p:nvPr>
        </p:nvSpPr>
        <p:spPr>
          <a:xfrm>
            <a:off x="1225278" y="-22459"/>
            <a:ext cx="10515600" cy="1325563"/>
          </a:xfrm>
        </p:spPr>
        <p:txBody>
          <a:bodyPr/>
          <a:lstStyle/>
          <a:p>
            <a:pPr algn="ctr"/>
            <a:r>
              <a:rPr lang="en-US" dirty="0"/>
              <a:t>Silverstone Research</a:t>
            </a:r>
          </a:p>
        </p:txBody>
      </p:sp>
      <p:sp>
        <p:nvSpPr>
          <p:cNvPr id="3" name="Content Placeholder 2">
            <a:extLst>
              <a:ext uri="{FF2B5EF4-FFF2-40B4-BE49-F238E27FC236}">
                <a16:creationId xmlns:a16="http://schemas.microsoft.com/office/drawing/2014/main" id="{F8B71770-C83C-C6A2-1B32-56A50FF7CB94}"/>
              </a:ext>
            </a:extLst>
          </p:cNvPr>
          <p:cNvSpPr>
            <a:spLocks noGrp="1"/>
          </p:cNvSpPr>
          <p:nvPr>
            <p:ph idx="1"/>
          </p:nvPr>
        </p:nvSpPr>
        <p:spPr>
          <a:xfrm>
            <a:off x="3033370" y="1193800"/>
            <a:ext cx="8885529" cy="3987800"/>
          </a:xfrm>
        </p:spPr>
        <p:txBody>
          <a:bodyPr>
            <a:normAutofit fontScale="85000" lnSpcReduction="10000"/>
          </a:bodyPr>
          <a:lstStyle/>
          <a:p>
            <a:r>
              <a:rPr lang="en-US" sz="2133" dirty="0">
                <a:cs typeface="Segoe UI" panose="020B0502040204020203" pitchFamily="34" charset="0"/>
              </a:rPr>
              <a:t>Impacted management and was useful in determining the presence or absence of vitreoretinal traction with retinal holes or tears</a:t>
            </a:r>
            <a:r>
              <a:rPr lang="en-US" sz="2133" baseline="30000" dirty="0">
                <a:cs typeface="Segoe UI" panose="020B0502040204020203" pitchFamily="34" charset="0"/>
              </a:rPr>
              <a:t>1</a:t>
            </a:r>
            <a:endParaRPr lang="en-US" sz="2133" dirty="0">
              <a:cs typeface="Segoe UI" panose="020B0502040204020203" pitchFamily="34" charset="0"/>
            </a:endParaRPr>
          </a:p>
          <a:p>
            <a:r>
              <a:rPr lang="en-US" sz="2133" dirty="0">
                <a:cs typeface="Segoe UI" panose="020B0502040204020203" pitchFamily="34" charset="0"/>
              </a:rPr>
              <a:t>Helpful in differentiating retinal detachment, </a:t>
            </a:r>
            <a:r>
              <a:rPr lang="en-US" sz="2133" dirty="0" err="1">
                <a:cs typeface="Segoe UI" panose="020B0502040204020203" pitchFamily="34" charset="0"/>
              </a:rPr>
              <a:t>schisis</a:t>
            </a:r>
            <a:r>
              <a:rPr lang="en-US" sz="2133" dirty="0">
                <a:cs typeface="Segoe UI" panose="020B0502040204020203" pitchFamily="34" charset="0"/>
              </a:rPr>
              <a:t>-detachment and retinoschisis in cases where it was not apparent clinically</a:t>
            </a:r>
            <a:r>
              <a:rPr lang="en-US" sz="2133" baseline="30000" dirty="0">
                <a:cs typeface="Segoe UI" panose="020B0502040204020203" pitchFamily="34" charset="0"/>
              </a:rPr>
              <a:t>1</a:t>
            </a:r>
            <a:endParaRPr lang="en-US" sz="2133" dirty="0">
              <a:cs typeface="Segoe UI" panose="020B0502040204020203" pitchFamily="34" charset="0"/>
            </a:endParaRPr>
          </a:p>
          <a:p>
            <a:r>
              <a:rPr lang="en-US" sz="2133" dirty="0">
                <a:cs typeface="Segoe UI" panose="020B0502040204020203" pitchFamily="34" charset="0"/>
              </a:rPr>
              <a:t>Novel findings such as vitreous adhesion at the posterior border of a retinal dialysis</a:t>
            </a:r>
            <a:r>
              <a:rPr lang="en-US" sz="2133" baseline="30000" dirty="0">
                <a:cs typeface="Segoe UI" panose="020B0502040204020203" pitchFamily="34" charset="0"/>
              </a:rPr>
              <a:t>1</a:t>
            </a:r>
            <a:endParaRPr lang="en-US" sz="2133" dirty="0">
              <a:cs typeface="Segoe UI" panose="020B0502040204020203" pitchFamily="34" charset="0"/>
            </a:endParaRPr>
          </a:p>
          <a:p>
            <a:r>
              <a:rPr lang="en-US" sz="2133" dirty="0">
                <a:cs typeface="Segoe UI" panose="020B0502040204020203" pitchFamily="34" charset="0"/>
              </a:rPr>
              <a:t>When performed before and immediately following laser retinopexy and cryopexy, microstructural changes were consistent with </a:t>
            </a:r>
            <a:r>
              <a:rPr lang="en-US" sz="2133" dirty="0" err="1">
                <a:cs typeface="Segoe UI" panose="020B0502040204020203" pitchFamily="34" charset="0"/>
              </a:rPr>
              <a:t>chorioretinal</a:t>
            </a:r>
            <a:r>
              <a:rPr lang="en-US" sz="2133" dirty="0">
                <a:cs typeface="Segoe UI" panose="020B0502040204020203" pitchFamily="34" charset="0"/>
              </a:rPr>
              <a:t> adhesion</a:t>
            </a:r>
            <a:r>
              <a:rPr lang="en-US" sz="2133" baseline="30000" dirty="0">
                <a:cs typeface="Segoe UI" panose="020B0502040204020203" pitchFamily="34" charset="0"/>
              </a:rPr>
              <a:t>1</a:t>
            </a:r>
          </a:p>
          <a:p>
            <a:r>
              <a:rPr lang="en-US" sz="2133" dirty="0">
                <a:cs typeface="Segoe UI" panose="020B0502040204020203" pitchFamily="34" charset="0"/>
              </a:rPr>
              <a:t>Diabetic choroidopathy progresses with worsening of DR toward proliferative disease</a:t>
            </a:r>
            <a:r>
              <a:rPr lang="en-US" sz="2133" baseline="30000" dirty="0">
                <a:cs typeface="Segoe UI" panose="020B0502040204020203" pitchFamily="34" charset="0"/>
              </a:rPr>
              <a:t>2</a:t>
            </a:r>
            <a:endParaRPr lang="en-US" sz="2133" dirty="0">
              <a:cs typeface="Segoe UI" panose="020B0502040204020203" pitchFamily="34" charset="0"/>
            </a:endParaRPr>
          </a:p>
          <a:p>
            <a:r>
              <a:rPr lang="en-US" sz="2133" dirty="0">
                <a:cs typeface="Segoe UI" panose="020B0502040204020203" pitchFamily="34" charset="0"/>
              </a:rPr>
              <a:t>Choroidal depletion is more prominent in the macula</a:t>
            </a:r>
            <a:r>
              <a:rPr lang="en-US" sz="2133" baseline="30000" dirty="0">
                <a:cs typeface="Segoe UI" panose="020B0502040204020203" pitchFamily="34" charset="0"/>
              </a:rPr>
              <a:t>2</a:t>
            </a:r>
          </a:p>
          <a:p>
            <a:r>
              <a:rPr lang="en-US" sz="2133" dirty="0">
                <a:cs typeface="Segoe UI" panose="020B0502040204020203" pitchFamily="34" charset="0"/>
              </a:rPr>
              <a:t>The use of this new tool has the potential to expand our understanding of various posterior-segment inflammatory diseases and to monitor the response to treatment</a:t>
            </a:r>
            <a:r>
              <a:rPr lang="en-US" sz="2133" baseline="30000" dirty="0">
                <a:cs typeface="Segoe UI" panose="020B0502040204020203" pitchFamily="34" charset="0"/>
              </a:rPr>
              <a:t>3</a:t>
            </a:r>
            <a:endParaRPr lang="en-US" sz="1600" dirty="0">
              <a:cs typeface="Segoe UI" panose="020B0502040204020203" pitchFamily="34" charset="0"/>
            </a:endParaRPr>
          </a:p>
          <a:p>
            <a:endParaRPr lang="en-US" sz="1600" dirty="0">
              <a:cs typeface="Segoe UI" panose="020B0502040204020203" pitchFamily="34" charset="0"/>
            </a:endParaRPr>
          </a:p>
        </p:txBody>
      </p:sp>
      <p:pic>
        <p:nvPicPr>
          <p:cNvPr id="9" name="Picture 8" descr="A picture containing text, newspaper, document&#10;&#10;Description automatically generated">
            <a:extLst>
              <a:ext uri="{FF2B5EF4-FFF2-40B4-BE49-F238E27FC236}">
                <a16:creationId xmlns:a16="http://schemas.microsoft.com/office/drawing/2014/main" id="{60E3ECE1-3924-31FC-6095-FD76C2A19CDE}"/>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51122" y="1108553"/>
            <a:ext cx="1165517" cy="1549105"/>
          </a:xfrm>
          <a:prstGeom prst="rect">
            <a:avLst/>
          </a:prstGeom>
          <a:ln>
            <a:noFill/>
          </a:ln>
          <a:effectLst>
            <a:outerShdw blurRad="292100" dist="139700" dir="2700000" algn="tl" rotWithShape="0">
              <a:srgbClr val="333333">
                <a:alpha val="65000"/>
              </a:srgbClr>
            </a:outerShdw>
          </a:effectLst>
        </p:spPr>
      </p:pic>
      <p:pic>
        <p:nvPicPr>
          <p:cNvPr id="11" name="Picture 10" descr="Text&#10;&#10;Description automatically generated">
            <a:extLst>
              <a:ext uri="{FF2B5EF4-FFF2-40B4-BE49-F238E27FC236}">
                <a16:creationId xmlns:a16="http://schemas.microsoft.com/office/drawing/2014/main" id="{CE1B2E58-02C9-A423-8D2C-B7C73DD036F6}"/>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524313" y="2829040"/>
            <a:ext cx="1169473" cy="1518768"/>
          </a:xfrm>
          <a:prstGeom prst="rect">
            <a:avLst/>
          </a:prstGeom>
          <a:ln>
            <a:noFill/>
          </a:ln>
          <a:effectLst>
            <a:outerShdw blurRad="292100" dist="139700" dir="2700000" algn="tl" rotWithShape="0">
              <a:srgbClr val="333333">
                <a:alpha val="65000"/>
              </a:srgbClr>
            </a:outerShdw>
          </a:effectLst>
        </p:spPr>
      </p:pic>
      <p:pic>
        <p:nvPicPr>
          <p:cNvPr id="13" name="Picture 12" descr="Text&#10;&#10;Description automatically generated">
            <a:extLst>
              <a:ext uri="{FF2B5EF4-FFF2-40B4-BE49-F238E27FC236}">
                <a16:creationId xmlns:a16="http://schemas.microsoft.com/office/drawing/2014/main" id="{F67AE0B6-DC94-84EE-A28B-14AB8ACDE36A}"/>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524313" y="4567712"/>
            <a:ext cx="1150144" cy="1552000"/>
          </a:xfrm>
          <a:prstGeom prst="rect">
            <a:avLst/>
          </a:prstGeom>
          <a:ln>
            <a:noFill/>
          </a:ln>
          <a:effectLst>
            <a:outerShdw blurRad="292100" dist="139700" dir="2700000" algn="tl" rotWithShape="0">
              <a:srgbClr val="333333">
                <a:alpha val="65000"/>
              </a:srgbClr>
            </a:outerShdw>
          </a:effectLst>
        </p:spPr>
      </p:pic>
      <p:pic>
        <p:nvPicPr>
          <p:cNvPr id="5" name="Picture 4">
            <a:extLst>
              <a:ext uri="{FF2B5EF4-FFF2-40B4-BE49-F238E27FC236}">
                <a16:creationId xmlns:a16="http://schemas.microsoft.com/office/drawing/2014/main" id="{91E2615E-0718-FCAD-B4FA-287B7121996A}"/>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289769" y="1178717"/>
            <a:ext cx="1423405" cy="1430419"/>
          </a:xfrm>
          <a:prstGeom prst="rect">
            <a:avLst/>
          </a:prstGeom>
        </p:spPr>
      </p:pic>
      <p:pic>
        <p:nvPicPr>
          <p:cNvPr id="15" name="Picture 14">
            <a:extLst>
              <a:ext uri="{FF2B5EF4-FFF2-40B4-BE49-F238E27FC236}">
                <a16:creationId xmlns:a16="http://schemas.microsoft.com/office/drawing/2014/main" id="{F4EA01BD-C4C3-5B35-FAC7-D60CAD0DF321}"/>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874657" y="3176364"/>
            <a:ext cx="1911705" cy="704821"/>
          </a:xfrm>
          <a:prstGeom prst="rect">
            <a:avLst/>
          </a:prstGeom>
        </p:spPr>
      </p:pic>
      <p:pic>
        <p:nvPicPr>
          <p:cNvPr id="17" name="Picture 16">
            <a:extLst>
              <a:ext uri="{FF2B5EF4-FFF2-40B4-BE49-F238E27FC236}">
                <a16:creationId xmlns:a16="http://schemas.microsoft.com/office/drawing/2014/main" id="{A9B35AD0-AAED-7FEB-830E-3070ED37EC14}"/>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874659" y="4787616"/>
            <a:ext cx="1804852" cy="994675"/>
          </a:xfrm>
          <a:prstGeom prst="rect">
            <a:avLst/>
          </a:prstGeom>
        </p:spPr>
      </p:pic>
    </p:spTree>
    <p:extLst>
      <p:ext uri="{BB962C8B-B14F-4D97-AF65-F5344CB8AC3E}">
        <p14:creationId xmlns:p14="http://schemas.microsoft.com/office/powerpoint/2010/main" val="1227133238"/>
      </p:ext>
    </p:extLst>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close up of a person's eye&#10;&#10;Description automatically generated with low confidence">
            <a:extLst>
              <a:ext uri="{FF2B5EF4-FFF2-40B4-BE49-F238E27FC236}">
                <a16:creationId xmlns:a16="http://schemas.microsoft.com/office/drawing/2014/main" id="{3DB58178-6D29-8564-1340-CEC30D07D7B5}"/>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r="-1" b="-1"/>
          <a:stretch/>
        </p:blipFill>
        <p:spPr>
          <a:xfrm>
            <a:off x="532263" y="791867"/>
            <a:ext cx="11046852" cy="5944567"/>
          </a:xfrm>
          <a:prstGeom prst="rect">
            <a:avLst/>
          </a:prstGeom>
        </p:spPr>
      </p:pic>
      <p:sp>
        <p:nvSpPr>
          <p:cNvPr id="3" name="Title 1">
            <a:extLst>
              <a:ext uri="{FF2B5EF4-FFF2-40B4-BE49-F238E27FC236}">
                <a16:creationId xmlns:a16="http://schemas.microsoft.com/office/drawing/2014/main" id="{F9A2D64F-CD63-EAA2-E6C9-83FF5433337A}"/>
              </a:ext>
            </a:extLst>
          </p:cNvPr>
          <p:cNvSpPr txBox="1">
            <a:spLocks/>
          </p:cNvSpPr>
          <p:nvPr/>
        </p:nvSpPr>
        <p:spPr>
          <a:xfrm>
            <a:off x="1741180" y="-29546"/>
            <a:ext cx="9245600" cy="1065887"/>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733" dirty="0"/>
              <a:t>Atypical Retinal </a:t>
            </a:r>
            <a:r>
              <a:rPr lang="en-US" sz="3733" dirty="0" err="1"/>
              <a:t>Schisis</a:t>
            </a:r>
            <a:endParaRPr lang="en-US" sz="3733" dirty="0"/>
          </a:p>
        </p:txBody>
      </p:sp>
    </p:spTree>
    <p:extLst>
      <p:ext uri="{BB962C8B-B14F-4D97-AF65-F5344CB8AC3E}">
        <p14:creationId xmlns:p14="http://schemas.microsoft.com/office/powerpoint/2010/main" val="2222330938"/>
      </p:ext>
    </p:extLst>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6" name="Picture 15" descr="A planet in space&#10;&#10;Description automatically generated with low confidence">
            <a:extLst>
              <a:ext uri="{FF2B5EF4-FFF2-40B4-BE49-F238E27FC236}">
                <a16:creationId xmlns:a16="http://schemas.microsoft.com/office/drawing/2014/main" id="{C9BCF52B-D713-6C40-A947-2C1A7C5838CE}"/>
              </a:ext>
            </a:extLst>
          </p:cNvPr>
          <p:cNvPicPr>
            <a:picLocks noChangeAspect="1"/>
          </p:cNvPicPr>
          <p:nvPr/>
        </p:nvPicPr>
        <p:blipFill rotWithShape="1">
          <a:blip r:embed="rId2" cstate="screen">
            <a:extLst>
              <a:ext uri="{BEBA8EAE-BF5A-486C-A8C5-ECC9F3942E4B}">
                <a14:imgProps xmlns:a14="http://schemas.microsoft.com/office/drawing/2010/main">
                  <a14:imgLayer r:embed="rId3">
                    <a14:imgEffect>
                      <a14:sharpenSoften amount="10000"/>
                    </a14:imgEffect>
                    <a14:imgEffect>
                      <a14:brightnessContrast bright="20000"/>
                    </a14:imgEffect>
                  </a14:imgLayer>
                </a14:imgProps>
              </a:ext>
              <a:ext uri="{28A0092B-C50C-407E-A947-70E740481C1C}">
                <a14:useLocalDpi xmlns:a14="http://schemas.microsoft.com/office/drawing/2010/main"/>
              </a:ext>
            </a:extLst>
          </a:blip>
          <a:srcRect/>
          <a:stretch/>
        </p:blipFill>
        <p:spPr>
          <a:xfrm>
            <a:off x="7419831" y="1132764"/>
            <a:ext cx="3439237" cy="1989887"/>
          </a:xfrm>
          <a:prstGeom prst="rect">
            <a:avLst/>
          </a:prstGeom>
        </p:spPr>
      </p:pic>
      <p:sp>
        <p:nvSpPr>
          <p:cNvPr id="2" name="Title 1">
            <a:extLst>
              <a:ext uri="{FF2B5EF4-FFF2-40B4-BE49-F238E27FC236}">
                <a16:creationId xmlns:a16="http://schemas.microsoft.com/office/drawing/2014/main" id="{0B04987A-06C5-70E7-7996-B321FD0F21BE}"/>
              </a:ext>
            </a:extLst>
          </p:cNvPr>
          <p:cNvSpPr>
            <a:spLocks noGrp="1"/>
          </p:cNvSpPr>
          <p:nvPr>
            <p:ph type="title"/>
          </p:nvPr>
        </p:nvSpPr>
        <p:spPr>
          <a:xfrm>
            <a:off x="838200" y="0"/>
            <a:ext cx="10515600" cy="1325563"/>
          </a:xfrm>
        </p:spPr>
        <p:txBody>
          <a:bodyPr/>
          <a:lstStyle/>
          <a:p>
            <a:pPr algn="ctr"/>
            <a:r>
              <a:rPr lang="en-US" dirty="0">
                <a:solidFill>
                  <a:schemeClr val="bg1"/>
                </a:solidFill>
              </a:rPr>
              <a:t>Peripheral Atrophic Hole with Fluid</a:t>
            </a:r>
          </a:p>
        </p:txBody>
      </p:sp>
      <p:pic>
        <p:nvPicPr>
          <p:cNvPr id="4" name="Picture 3" descr="A planet in space&#10;&#10;Description automatically generated with low confidence">
            <a:extLst>
              <a:ext uri="{FF2B5EF4-FFF2-40B4-BE49-F238E27FC236}">
                <a16:creationId xmlns:a16="http://schemas.microsoft.com/office/drawing/2014/main" id="{13BA9EAA-E491-BF24-F648-AB5B8AD5AA12}"/>
              </a:ext>
            </a:extLst>
          </p:cNvPr>
          <p:cNvPicPr>
            <a:picLocks noChangeAspect="1"/>
          </p:cNvPicPr>
          <p:nvPr/>
        </p:nvPicPr>
        <p:blipFill rotWithShape="1">
          <a:blip r:embed="rId4" cstate="screen">
            <a:extLst>
              <a:ext uri="{BEBA8EAE-BF5A-486C-A8C5-ECC9F3942E4B}">
                <a14:imgProps xmlns:a14="http://schemas.microsoft.com/office/drawing/2010/main">
                  <a14:imgLayer r:embed="rId5">
                    <a14:imgEffect>
                      <a14:sharpenSoften amount="10000"/>
                    </a14:imgEffect>
                    <a14:imgEffect>
                      <a14:brightnessContrast bright="20000"/>
                    </a14:imgEffect>
                  </a14:imgLayer>
                </a14:imgProps>
              </a:ext>
              <a:ext uri="{28A0092B-C50C-407E-A947-70E740481C1C}">
                <a14:useLocalDpi xmlns:a14="http://schemas.microsoft.com/office/drawing/2010/main"/>
              </a:ext>
            </a:extLst>
          </a:blip>
          <a:srcRect/>
          <a:stretch/>
        </p:blipFill>
        <p:spPr>
          <a:xfrm>
            <a:off x="218363" y="936282"/>
            <a:ext cx="5827595" cy="3954879"/>
          </a:xfrm>
          <a:prstGeom prst="rect">
            <a:avLst/>
          </a:prstGeom>
        </p:spPr>
      </p:pic>
      <p:pic>
        <p:nvPicPr>
          <p:cNvPr id="7" name="Picture 6" descr="A close-up of a moon&#10;&#10;Description automatically generated with low confidence">
            <a:extLst>
              <a:ext uri="{FF2B5EF4-FFF2-40B4-BE49-F238E27FC236}">
                <a16:creationId xmlns:a16="http://schemas.microsoft.com/office/drawing/2014/main" id="{07F1BC2D-B355-C447-7DA8-F0D7963DB84B}"/>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a:off x="8108760" y="3153072"/>
            <a:ext cx="2097201" cy="3624026"/>
          </a:xfrm>
          <a:prstGeom prst="rect">
            <a:avLst/>
          </a:prstGeom>
        </p:spPr>
      </p:pic>
      <p:pic>
        <p:nvPicPr>
          <p:cNvPr id="9" name="Picture 8" descr="A close-up of the moon&#10;&#10;Description automatically generated with medium confidence">
            <a:extLst>
              <a:ext uri="{FF2B5EF4-FFF2-40B4-BE49-F238E27FC236}">
                <a16:creationId xmlns:a16="http://schemas.microsoft.com/office/drawing/2014/main" id="{14988406-A225-5B1E-EC96-C7DAF65A4974}"/>
              </a:ext>
            </a:extLst>
          </p:cNvPr>
          <p:cNvPicPr>
            <a:picLocks noChangeAspect="1"/>
          </p:cNvPicPr>
          <p:nvPr/>
        </p:nvPicPr>
        <p:blipFill rotWithShape="1">
          <a:blip r:embed="rId7" cstate="screen">
            <a:extLst>
              <a:ext uri="{28A0092B-C50C-407E-A947-70E740481C1C}">
                <a14:useLocalDpi xmlns:a14="http://schemas.microsoft.com/office/drawing/2010/main"/>
              </a:ext>
            </a:extLst>
          </a:blip>
          <a:srcRect/>
          <a:stretch/>
        </p:blipFill>
        <p:spPr>
          <a:xfrm>
            <a:off x="10047630" y="3157189"/>
            <a:ext cx="2097202" cy="3677751"/>
          </a:xfrm>
          <a:prstGeom prst="rect">
            <a:avLst/>
          </a:prstGeom>
        </p:spPr>
      </p:pic>
      <p:pic>
        <p:nvPicPr>
          <p:cNvPr id="11" name="Picture 10" descr="A close-up of the moon&#10;&#10;Description automatically generated with medium confidence">
            <a:extLst>
              <a:ext uri="{FF2B5EF4-FFF2-40B4-BE49-F238E27FC236}">
                <a16:creationId xmlns:a16="http://schemas.microsoft.com/office/drawing/2014/main" id="{21EC4A10-12DE-D7F8-A538-8CCD2A3913E4}"/>
              </a:ext>
            </a:extLst>
          </p:cNvPr>
          <p:cNvPicPr>
            <a:picLocks noChangeAspect="1"/>
          </p:cNvPicPr>
          <p:nvPr/>
        </p:nvPicPr>
        <p:blipFill rotWithShape="1">
          <a:blip r:embed="rId8" cstate="screen">
            <a:extLst>
              <a:ext uri="{28A0092B-C50C-407E-A947-70E740481C1C}">
                <a14:useLocalDpi xmlns:a14="http://schemas.microsoft.com/office/drawing/2010/main"/>
              </a:ext>
            </a:extLst>
          </a:blip>
          <a:srcRect/>
          <a:stretch/>
        </p:blipFill>
        <p:spPr>
          <a:xfrm>
            <a:off x="6086897" y="3216322"/>
            <a:ext cx="2105799" cy="3587638"/>
          </a:xfrm>
          <a:prstGeom prst="rect">
            <a:avLst/>
          </a:prstGeom>
        </p:spPr>
      </p:pic>
      <p:cxnSp>
        <p:nvCxnSpPr>
          <p:cNvPr id="12" name="Straight Connector 11">
            <a:extLst>
              <a:ext uri="{FF2B5EF4-FFF2-40B4-BE49-F238E27FC236}">
                <a16:creationId xmlns:a16="http://schemas.microsoft.com/office/drawing/2014/main" id="{E0160774-FB1D-BE84-628E-9D735B3EB692}"/>
              </a:ext>
            </a:extLst>
          </p:cNvPr>
          <p:cNvCxnSpPr>
            <a:cxnSpLocks/>
          </p:cNvCxnSpPr>
          <p:nvPr/>
        </p:nvCxnSpPr>
        <p:spPr>
          <a:xfrm flipV="1">
            <a:off x="8698663" y="2608511"/>
            <a:ext cx="296595" cy="143299"/>
          </a:xfrm>
          <a:prstGeom prst="line">
            <a:avLst/>
          </a:prstGeom>
        </p:spPr>
        <p:style>
          <a:lnRef idx="3">
            <a:schemeClr val="accent6"/>
          </a:lnRef>
          <a:fillRef idx="0">
            <a:schemeClr val="accent6"/>
          </a:fillRef>
          <a:effectRef idx="2">
            <a:schemeClr val="accent6"/>
          </a:effectRef>
          <a:fontRef idx="minor">
            <a:schemeClr val="tx1"/>
          </a:fontRef>
        </p:style>
      </p:cxnSp>
      <p:cxnSp>
        <p:nvCxnSpPr>
          <p:cNvPr id="14" name="Straight Connector 13">
            <a:extLst>
              <a:ext uri="{FF2B5EF4-FFF2-40B4-BE49-F238E27FC236}">
                <a16:creationId xmlns:a16="http://schemas.microsoft.com/office/drawing/2014/main" id="{08B54A2F-502B-79EC-F1AE-CF90B5D2142F}"/>
              </a:ext>
            </a:extLst>
          </p:cNvPr>
          <p:cNvCxnSpPr>
            <a:cxnSpLocks/>
          </p:cNvCxnSpPr>
          <p:nvPr/>
        </p:nvCxnSpPr>
        <p:spPr>
          <a:xfrm flipV="1">
            <a:off x="8708208" y="2657631"/>
            <a:ext cx="296595" cy="143299"/>
          </a:xfrm>
          <a:prstGeom prst="line">
            <a:avLst/>
          </a:prstGeom>
        </p:spPr>
        <p:style>
          <a:lnRef idx="3">
            <a:schemeClr val="accent6"/>
          </a:lnRef>
          <a:fillRef idx="0">
            <a:schemeClr val="accent6"/>
          </a:fillRef>
          <a:effectRef idx="2">
            <a:schemeClr val="accent6"/>
          </a:effectRef>
          <a:fontRef idx="minor">
            <a:schemeClr val="tx1"/>
          </a:fontRef>
        </p:style>
      </p:cxnSp>
      <p:cxnSp>
        <p:nvCxnSpPr>
          <p:cNvPr id="15" name="Straight Connector 14">
            <a:extLst>
              <a:ext uri="{FF2B5EF4-FFF2-40B4-BE49-F238E27FC236}">
                <a16:creationId xmlns:a16="http://schemas.microsoft.com/office/drawing/2014/main" id="{FB47F8BF-C478-A25D-D92B-A764E8CF9577}"/>
              </a:ext>
            </a:extLst>
          </p:cNvPr>
          <p:cNvCxnSpPr>
            <a:cxnSpLocks/>
          </p:cNvCxnSpPr>
          <p:nvPr/>
        </p:nvCxnSpPr>
        <p:spPr>
          <a:xfrm flipV="1">
            <a:off x="8717753" y="2707673"/>
            <a:ext cx="296595" cy="143299"/>
          </a:xfrm>
          <a:prstGeom prst="line">
            <a:avLst/>
          </a:prstGeom>
        </p:spPr>
        <p:style>
          <a:lnRef idx="3">
            <a:schemeClr val="accent6"/>
          </a:lnRef>
          <a:fillRef idx="0">
            <a:schemeClr val="accent6"/>
          </a:fillRef>
          <a:effectRef idx="2">
            <a:schemeClr val="accent6"/>
          </a:effectRef>
          <a:fontRef idx="minor">
            <a:schemeClr val="tx1"/>
          </a:fontRef>
        </p:style>
      </p:cxnSp>
      <p:sp>
        <p:nvSpPr>
          <p:cNvPr id="17" name="Rectangle 16">
            <a:extLst>
              <a:ext uri="{FF2B5EF4-FFF2-40B4-BE49-F238E27FC236}">
                <a16:creationId xmlns:a16="http://schemas.microsoft.com/office/drawing/2014/main" id="{F929FACA-F609-DE30-8427-A98156E6DDB4}"/>
              </a:ext>
            </a:extLst>
          </p:cNvPr>
          <p:cNvSpPr/>
          <p:nvPr/>
        </p:nvSpPr>
        <p:spPr>
          <a:xfrm>
            <a:off x="4026090" y="4198961"/>
            <a:ext cx="991737" cy="782472"/>
          </a:xfrm>
          <a:prstGeom prst="rect">
            <a:avLst/>
          </a:prstGeom>
          <a:noFill/>
          <a:ln>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32756999"/>
      </p:ext>
    </p:extLst>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D2C58-7E5D-49AE-A2AD-226A957040E6}"/>
              </a:ext>
            </a:extLst>
          </p:cNvPr>
          <p:cNvSpPr>
            <a:spLocks noGrp="1"/>
          </p:cNvSpPr>
          <p:nvPr>
            <p:ph type="title"/>
          </p:nvPr>
        </p:nvSpPr>
        <p:spPr>
          <a:xfrm>
            <a:off x="642582" y="-260589"/>
            <a:ext cx="10515600" cy="1325563"/>
          </a:xfrm>
        </p:spPr>
        <p:txBody>
          <a:bodyPr>
            <a:normAutofit/>
          </a:bodyPr>
          <a:lstStyle/>
          <a:p>
            <a:pPr algn="ctr"/>
            <a:r>
              <a:rPr lang="en-US" sz="3730" dirty="0">
                <a:solidFill>
                  <a:schemeClr val="bg1"/>
                </a:solidFill>
              </a:rPr>
              <a:t>Retinal Tear</a:t>
            </a:r>
          </a:p>
        </p:txBody>
      </p:sp>
      <p:pic>
        <p:nvPicPr>
          <p:cNvPr id="5" name="Content Placeholder 4" descr="A picture containing animal, table, sitting, fish&#10;&#10;Description automatically generated">
            <a:extLst>
              <a:ext uri="{FF2B5EF4-FFF2-40B4-BE49-F238E27FC236}">
                <a16:creationId xmlns:a16="http://schemas.microsoft.com/office/drawing/2014/main" id="{72D76D16-F2C3-4C7A-82D7-955241745A21}"/>
              </a:ext>
            </a:extLst>
          </p:cNvPr>
          <p:cNvPicPr>
            <a:picLocks noGrp="1" noChangeAspect="1"/>
          </p:cNvPicPr>
          <p:nvPr>
            <p:ph idx="1"/>
          </p:nvPr>
        </p:nvPicPr>
        <p:blipFill rotWithShape="1">
          <a:blip r:embed="rId2" cstate="screen">
            <a:extLst>
              <a:ext uri="{28A0092B-C50C-407E-A947-70E740481C1C}">
                <a14:useLocalDpi xmlns:a14="http://schemas.microsoft.com/office/drawing/2010/main"/>
              </a:ext>
            </a:extLst>
          </a:blip>
          <a:srcRect/>
          <a:stretch/>
        </p:blipFill>
        <p:spPr>
          <a:xfrm>
            <a:off x="1668061" y="863177"/>
            <a:ext cx="5168452" cy="3714823"/>
          </a:xfrm>
        </p:spPr>
      </p:pic>
      <p:pic>
        <p:nvPicPr>
          <p:cNvPr id="6" name="Content Placeholder 4" descr="A picture containing animal, table, sitting, fish&#10;&#10;Description automatically generated">
            <a:extLst>
              <a:ext uri="{FF2B5EF4-FFF2-40B4-BE49-F238E27FC236}">
                <a16:creationId xmlns:a16="http://schemas.microsoft.com/office/drawing/2014/main" id="{16FFE335-FF7C-4B62-8BBA-B984142A8CE6}"/>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rot="16200000">
            <a:off x="1516017" y="3910643"/>
            <a:ext cx="2165699" cy="3500413"/>
          </a:xfrm>
          <a:prstGeom prst="rect">
            <a:avLst/>
          </a:prstGeom>
        </p:spPr>
      </p:pic>
      <p:pic>
        <p:nvPicPr>
          <p:cNvPr id="8" name="Picture 7" descr="A picture containing animal, photo, table, sitting&#10;&#10;Description automatically generated">
            <a:extLst>
              <a:ext uri="{FF2B5EF4-FFF2-40B4-BE49-F238E27FC236}">
                <a16:creationId xmlns:a16="http://schemas.microsoft.com/office/drawing/2014/main" id="{F227E466-599D-4EC0-9E8D-869027A4E69C}"/>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rot="16200000">
            <a:off x="5228600" y="3996700"/>
            <a:ext cx="2165699" cy="3328301"/>
          </a:xfrm>
          <a:prstGeom prst="rect">
            <a:avLst/>
          </a:prstGeom>
        </p:spPr>
      </p:pic>
      <p:pic>
        <p:nvPicPr>
          <p:cNvPr id="10" name="Picture 9" descr="A picture containing animal, photo, sitting, table&#10;&#10;Description automatically generated">
            <a:extLst>
              <a:ext uri="{FF2B5EF4-FFF2-40B4-BE49-F238E27FC236}">
                <a16:creationId xmlns:a16="http://schemas.microsoft.com/office/drawing/2014/main" id="{71F50B71-6FA8-457C-909C-E35B9DFFADCD}"/>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rot="16200000">
            <a:off x="9006140" y="751380"/>
            <a:ext cx="2481704" cy="3569741"/>
          </a:xfrm>
          <a:prstGeom prst="rect">
            <a:avLst/>
          </a:prstGeom>
        </p:spPr>
      </p:pic>
      <p:pic>
        <p:nvPicPr>
          <p:cNvPr id="12" name="Picture 11" descr="A picture containing animal, photo, sitting, table&#10;&#10;Description automatically generated">
            <a:extLst>
              <a:ext uri="{FF2B5EF4-FFF2-40B4-BE49-F238E27FC236}">
                <a16:creationId xmlns:a16="http://schemas.microsoft.com/office/drawing/2014/main" id="{2143BB8D-0D9B-4425-9EF2-446CB9EEE31E}"/>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rot="16200000">
            <a:off x="8965015" y="3389423"/>
            <a:ext cx="2666469" cy="3672255"/>
          </a:xfrm>
          <a:prstGeom prst="rect">
            <a:avLst/>
          </a:prstGeom>
        </p:spPr>
      </p:pic>
    </p:spTree>
    <p:extLst>
      <p:ext uri="{BB962C8B-B14F-4D97-AF65-F5344CB8AC3E}">
        <p14:creationId xmlns:p14="http://schemas.microsoft.com/office/powerpoint/2010/main" val="58431965"/>
      </p:ext>
    </p:extLst>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3" name="Picture 12" descr="A picture containing dark, light, night sky&#10;&#10;Description automatically generated">
            <a:extLst>
              <a:ext uri="{FF2B5EF4-FFF2-40B4-BE49-F238E27FC236}">
                <a16:creationId xmlns:a16="http://schemas.microsoft.com/office/drawing/2014/main" id="{A4F30257-338B-F2D3-48D8-091F621FEACF}"/>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45498" y="900752"/>
            <a:ext cx="5312130" cy="4603845"/>
          </a:xfrm>
          <a:prstGeom prst="rect">
            <a:avLst/>
          </a:prstGeom>
        </p:spPr>
      </p:pic>
      <p:sp>
        <p:nvSpPr>
          <p:cNvPr id="2" name="Title 1">
            <a:extLst>
              <a:ext uri="{FF2B5EF4-FFF2-40B4-BE49-F238E27FC236}">
                <a16:creationId xmlns:a16="http://schemas.microsoft.com/office/drawing/2014/main" id="{2F6137DE-20B6-BB82-73A5-3B733D764EAF}"/>
              </a:ext>
            </a:extLst>
          </p:cNvPr>
          <p:cNvSpPr>
            <a:spLocks noGrp="1"/>
          </p:cNvSpPr>
          <p:nvPr>
            <p:ph type="title"/>
          </p:nvPr>
        </p:nvSpPr>
        <p:spPr>
          <a:xfrm>
            <a:off x="838200" y="0"/>
            <a:ext cx="10515600" cy="1325563"/>
          </a:xfrm>
        </p:spPr>
        <p:txBody>
          <a:bodyPr>
            <a:normAutofit/>
          </a:bodyPr>
          <a:lstStyle/>
          <a:p>
            <a:pPr algn="ctr"/>
            <a:r>
              <a:rPr lang="en-US" sz="3730" dirty="0">
                <a:solidFill>
                  <a:schemeClr val="bg1"/>
                </a:solidFill>
              </a:rPr>
              <a:t>Active Proliferative Diabetic Retinopathy</a:t>
            </a:r>
          </a:p>
        </p:txBody>
      </p:sp>
      <p:pic>
        <p:nvPicPr>
          <p:cNvPr id="7" name="Picture 6" descr="A picture containing text, dark&#10;&#10;Description automatically generated">
            <a:extLst>
              <a:ext uri="{FF2B5EF4-FFF2-40B4-BE49-F238E27FC236}">
                <a16:creationId xmlns:a16="http://schemas.microsoft.com/office/drawing/2014/main" id="{274F5446-C2F5-6A3C-2B23-D73F566E44E8}"/>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5145205" y="4326341"/>
            <a:ext cx="7014950" cy="2415654"/>
          </a:xfrm>
          <a:prstGeom prst="rect">
            <a:avLst/>
          </a:prstGeom>
        </p:spPr>
      </p:pic>
      <p:sp>
        <p:nvSpPr>
          <p:cNvPr id="14" name="TextBox 13">
            <a:extLst>
              <a:ext uri="{FF2B5EF4-FFF2-40B4-BE49-F238E27FC236}">
                <a16:creationId xmlns:a16="http://schemas.microsoft.com/office/drawing/2014/main" id="{16CB47EC-A833-12EC-5D28-2216C5318918}"/>
              </a:ext>
            </a:extLst>
          </p:cNvPr>
          <p:cNvSpPr txBox="1"/>
          <p:nvPr/>
        </p:nvSpPr>
        <p:spPr>
          <a:xfrm>
            <a:off x="295701" y="6405349"/>
            <a:ext cx="2856932" cy="246221"/>
          </a:xfrm>
          <a:prstGeom prst="rect">
            <a:avLst/>
          </a:prstGeom>
          <a:noFill/>
        </p:spPr>
        <p:txBody>
          <a:bodyPr wrap="square">
            <a:spAutoFit/>
          </a:bodyPr>
          <a:lstStyle/>
          <a:p>
            <a:r>
              <a:rPr lang="en-GB" sz="1000" dirty="0">
                <a:solidFill>
                  <a:schemeClr val="bg1"/>
                </a:solidFill>
              </a:rPr>
              <a:t>Image courtesy of Paulo Stanga</a:t>
            </a:r>
            <a:endParaRPr lang="en-US" sz="1000" dirty="0">
              <a:solidFill>
                <a:schemeClr val="bg1"/>
              </a:solidFill>
            </a:endParaRPr>
          </a:p>
        </p:txBody>
      </p:sp>
    </p:spTree>
    <p:extLst>
      <p:ext uri="{BB962C8B-B14F-4D97-AF65-F5344CB8AC3E}">
        <p14:creationId xmlns:p14="http://schemas.microsoft.com/office/powerpoint/2010/main" val="390091034"/>
      </p:ext>
    </p:extLst>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A97AB-15E7-86BA-63F2-B9E1108B1936}"/>
              </a:ext>
            </a:extLst>
          </p:cNvPr>
          <p:cNvSpPr>
            <a:spLocks noGrp="1"/>
          </p:cNvSpPr>
          <p:nvPr>
            <p:ph type="title"/>
          </p:nvPr>
        </p:nvSpPr>
        <p:spPr>
          <a:xfrm>
            <a:off x="838200" y="0"/>
            <a:ext cx="10515600" cy="1325563"/>
          </a:xfrm>
        </p:spPr>
        <p:txBody>
          <a:bodyPr/>
          <a:lstStyle/>
          <a:p>
            <a:pPr algn="ctr"/>
            <a:r>
              <a:rPr lang="en-US" dirty="0">
                <a:solidFill>
                  <a:schemeClr val="bg1"/>
                </a:solidFill>
              </a:rPr>
              <a:t>Far Peripheral Tear</a:t>
            </a:r>
          </a:p>
        </p:txBody>
      </p:sp>
      <p:pic>
        <p:nvPicPr>
          <p:cNvPr id="5" name="Picture 4" descr="Graphical user interface&#10;&#10;Description automatically generated">
            <a:extLst>
              <a:ext uri="{FF2B5EF4-FFF2-40B4-BE49-F238E27FC236}">
                <a16:creationId xmlns:a16="http://schemas.microsoft.com/office/drawing/2014/main" id="{AF166420-E7EE-2F7F-DDC4-D5AA74F768BD}"/>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883390" y="961101"/>
            <a:ext cx="9934768" cy="5896899"/>
          </a:xfrm>
          <a:prstGeom prst="rect">
            <a:avLst/>
          </a:prstGeom>
        </p:spPr>
      </p:pic>
      <p:cxnSp>
        <p:nvCxnSpPr>
          <p:cNvPr id="6" name="Straight Connector 5">
            <a:extLst>
              <a:ext uri="{FF2B5EF4-FFF2-40B4-BE49-F238E27FC236}">
                <a16:creationId xmlns:a16="http://schemas.microsoft.com/office/drawing/2014/main" id="{E3CDB864-3D89-8C64-261F-5C0355A9F975}"/>
              </a:ext>
            </a:extLst>
          </p:cNvPr>
          <p:cNvCxnSpPr>
            <a:cxnSpLocks/>
          </p:cNvCxnSpPr>
          <p:nvPr/>
        </p:nvCxnSpPr>
        <p:spPr>
          <a:xfrm flipV="1">
            <a:off x="8962030" y="5222543"/>
            <a:ext cx="1965277" cy="200167"/>
          </a:xfrm>
          <a:prstGeom prst="line">
            <a:avLst/>
          </a:prstGeom>
        </p:spPr>
        <p:style>
          <a:lnRef idx="3">
            <a:schemeClr val="accent6"/>
          </a:lnRef>
          <a:fillRef idx="0">
            <a:schemeClr val="accent6"/>
          </a:fillRef>
          <a:effectRef idx="2">
            <a:schemeClr val="accent6"/>
          </a:effectRef>
          <a:fontRef idx="minor">
            <a:schemeClr val="tx1"/>
          </a:fontRef>
        </p:style>
      </p:cxnSp>
    </p:spTree>
    <p:extLst>
      <p:ext uri="{BB962C8B-B14F-4D97-AF65-F5344CB8AC3E}">
        <p14:creationId xmlns:p14="http://schemas.microsoft.com/office/powerpoint/2010/main" val="1096374643"/>
      </p:ext>
    </p:extLst>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184FFC-DE6C-2E89-6D6F-3CCB5E695434}"/>
              </a:ext>
            </a:extLst>
          </p:cNvPr>
          <p:cNvSpPr>
            <a:spLocks noGrp="1"/>
          </p:cNvSpPr>
          <p:nvPr>
            <p:ph type="title"/>
          </p:nvPr>
        </p:nvSpPr>
        <p:spPr>
          <a:xfrm>
            <a:off x="792707" y="18255"/>
            <a:ext cx="10515600" cy="1325563"/>
          </a:xfrm>
        </p:spPr>
        <p:txBody>
          <a:bodyPr/>
          <a:lstStyle/>
          <a:p>
            <a:pPr algn="ctr"/>
            <a:r>
              <a:rPr lang="en-US" dirty="0">
                <a:solidFill>
                  <a:schemeClr val="bg1"/>
                </a:solidFill>
              </a:rPr>
              <a:t>Retinal Hole</a:t>
            </a:r>
          </a:p>
        </p:txBody>
      </p:sp>
      <p:pic>
        <p:nvPicPr>
          <p:cNvPr id="5" name="Picture 4" descr="A picture containing invertebrate&#10;&#10;Description automatically generated">
            <a:extLst>
              <a:ext uri="{FF2B5EF4-FFF2-40B4-BE49-F238E27FC236}">
                <a16:creationId xmlns:a16="http://schemas.microsoft.com/office/drawing/2014/main" id="{88EED052-A20E-9FDB-FEB1-73DC6512F64C}"/>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6473588" y="2319245"/>
            <a:ext cx="1917828" cy="3019417"/>
          </a:xfrm>
          <a:prstGeom prst="rect">
            <a:avLst/>
          </a:prstGeom>
        </p:spPr>
      </p:pic>
      <p:pic>
        <p:nvPicPr>
          <p:cNvPr id="7" name="Picture 6" descr="A picture containing invertebrate&#10;&#10;Description automatically generated">
            <a:extLst>
              <a:ext uri="{FF2B5EF4-FFF2-40B4-BE49-F238E27FC236}">
                <a16:creationId xmlns:a16="http://schemas.microsoft.com/office/drawing/2014/main" id="{E6864021-E731-4870-35F6-FF3271957F67}"/>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141026" y="1248284"/>
            <a:ext cx="6332562" cy="4970273"/>
          </a:xfrm>
          <a:prstGeom prst="rect">
            <a:avLst/>
          </a:prstGeom>
        </p:spPr>
      </p:pic>
      <p:pic>
        <p:nvPicPr>
          <p:cNvPr id="9" name="Picture 8" descr="A picture containing text&#10;&#10;Description automatically generated">
            <a:extLst>
              <a:ext uri="{FF2B5EF4-FFF2-40B4-BE49-F238E27FC236}">
                <a16:creationId xmlns:a16="http://schemas.microsoft.com/office/drawing/2014/main" id="{8DEAA719-E58E-9310-88A1-772E63F82EBD}"/>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8355022" y="2336798"/>
            <a:ext cx="1941958" cy="2984309"/>
          </a:xfrm>
          <a:prstGeom prst="rect">
            <a:avLst/>
          </a:prstGeom>
        </p:spPr>
      </p:pic>
      <p:pic>
        <p:nvPicPr>
          <p:cNvPr id="11" name="Picture 10" descr="A picture containing text, night sky&#10;&#10;Description automatically generated">
            <a:extLst>
              <a:ext uri="{FF2B5EF4-FFF2-40B4-BE49-F238E27FC236}">
                <a16:creationId xmlns:a16="http://schemas.microsoft.com/office/drawing/2014/main" id="{39FFEED1-5136-3E80-C892-304F7E752E73}"/>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10192580" y="2336797"/>
            <a:ext cx="1993734" cy="2949435"/>
          </a:xfrm>
          <a:prstGeom prst="rect">
            <a:avLst/>
          </a:prstGeom>
        </p:spPr>
      </p:pic>
    </p:spTree>
    <p:extLst>
      <p:ext uri="{BB962C8B-B14F-4D97-AF65-F5344CB8AC3E}">
        <p14:creationId xmlns:p14="http://schemas.microsoft.com/office/powerpoint/2010/main" val="2855966676"/>
      </p:ext>
    </p:extLst>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A09B3B-4245-18DC-DD88-F688F49AC14D}"/>
              </a:ext>
            </a:extLst>
          </p:cNvPr>
          <p:cNvSpPr>
            <a:spLocks noGrp="1"/>
          </p:cNvSpPr>
          <p:nvPr>
            <p:ph type="title"/>
          </p:nvPr>
        </p:nvSpPr>
        <p:spPr>
          <a:xfrm>
            <a:off x="838200" y="18255"/>
            <a:ext cx="10515600" cy="1325563"/>
          </a:xfrm>
        </p:spPr>
        <p:txBody>
          <a:bodyPr/>
          <a:lstStyle/>
          <a:p>
            <a:pPr algn="ctr"/>
            <a:r>
              <a:rPr lang="en-US" dirty="0">
                <a:solidFill>
                  <a:schemeClr val="bg1"/>
                </a:solidFill>
              </a:rPr>
              <a:t>Treated Operculated Retinal Hole</a:t>
            </a:r>
          </a:p>
        </p:txBody>
      </p:sp>
      <p:pic>
        <p:nvPicPr>
          <p:cNvPr id="5" name="Picture 4" descr="Logo&#10;&#10;Description automatically generated with medium confidence">
            <a:extLst>
              <a:ext uri="{FF2B5EF4-FFF2-40B4-BE49-F238E27FC236}">
                <a16:creationId xmlns:a16="http://schemas.microsoft.com/office/drawing/2014/main" id="{BF546DBF-D5AA-9EFB-0CFA-C3923B6DF5A8}"/>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0" y="1311393"/>
            <a:ext cx="12192000" cy="5381625"/>
          </a:xfrm>
          <a:prstGeom prst="rect">
            <a:avLst/>
          </a:prstGeom>
        </p:spPr>
      </p:pic>
      <p:cxnSp>
        <p:nvCxnSpPr>
          <p:cNvPr id="6" name="Straight Connector 5">
            <a:extLst>
              <a:ext uri="{FF2B5EF4-FFF2-40B4-BE49-F238E27FC236}">
                <a16:creationId xmlns:a16="http://schemas.microsoft.com/office/drawing/2014/main" id="{F05831DF-500B-6605-4E76-535B7D44324E}"/>
              </a:ext>
            </a:extLst>
          </p:cNvPr>
          <p:cNvCxnSpPr>
            <a:cxnSpLocks/>
          </p:cNvCxnSpPr>
          <p:nvPr/>
        </p:nvCxnSpPr>
        <p:spPr>
          <a:xfrm flipV="1">
            <a:off x="4453720" y="5081516"/>
            <a:ext cx="1460310" cy="532263"/>
          </a:xfrm>
          <a:prstGeom prst="line">
            <a:avLst/>
          </a:prstGeom>
        </p:spPr>
        <p:style>
          <a:lnRef idx="3">
            <a:schemeClr val="accent6"/>
          </a:lnRef>
          <a:fillRef idx="0">
            <a:schemeClr val="accent6"/>
          </a:fillRef>
          <a:effectRef idx="2">
            <a:schemeClr val="accent6"/>
          </a:effectRef>
          <a:fontRef idx="minor">
            <a:schemeClr val="tx1"/>
          </a:fontRef>
        </p:style>
      </p:cxnSp>
      <p:cxnSp>
        <p:nvCxnSpPr>
          <p:cNvPr id="9" name="Straight Connector 8">
            <a:extLst>
              <a:ext uri="{FF2B5EF4-FFF2-40B4-BE49-F238E27FC236}">
                <a16:creationId xmlns:a16="http://schemas.microsoft.com/office/drawing/2014/main" id="{F541F567-0F0C-27D6-D539-871E2E1E6CFF}"/>
              </a:ext>
            </a:extLst>
          </p:cNvPr>
          <p:cNvCxnSpPr>
            <a:cxnSpLocks/>
          </p:cNvCxnSpPr>
          <p:nvPr/>
        </p:nvCxnSpPr>
        <p:spPr>
          <a:xfrm>
            <a:off x="10399595" y="4938214"/>
            <a:ext cx="1539921" cy="0"/>
          </a:xfrm>
          <a:prstGeom prst="line">
            <a:avLst/>
          </a:prstGeom>
        </p:spPr>
        <p:style>
          <a:lnRef idx="3">
            <a:schemeClr val="accent6"/>
          </a:lnRef>
          <a:fillRef idx="0">
            <a:schemeClr val="accent6"/>
          </a:fillRef>
          <a:effectRef idx="2">
            <a:schemeClr val="accent6"/>
          </a:effectRef>
          <a:fontRef idx="minor">
            <a:schemeClr val="tx1"/>
          </a:fontRef>
        </p:style>
      </p:cxnSp>
    </p:spTree>
    <p:extLst>
      <p:ext uri="{BB962C8B-B14F-4D97-AF65-F5344CB8AC3E}">
        <p14:creationId xmlns:p14="http://schemas.microsoft.com/office/powerpoint/2010/main" val="1456542406"/>
      </p:ext>
    </p:extLst>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9D8B3D-9389-4180-AE7C-D6DDD6FA6077}"/>
              </a:ext>
            </a:extLst>
          </p:cNvPr>
          <p:cNvSpPr>
            <a:spLocks noGrp="1"/>
          </p:cNvSpPr>
          <p:nvPr>
            <p:ph type="title"/>
          </p:nvPr>
        </p:nvSpPr>
        <p:spPr>
          <a:xfrm>
            <a:off x="1741180" y="-29546"/>
            <a:ext cx="9245600" cy="1065887"/>
          </a:xfrm>
        </p:spPr>
        <p:txBody>
          <a:bodyPr>
            <a:normAutofit/>
          </a:bodyPr>
          <a:lstStyle/>
          <a:p>
            <a:pPr algn="ctr"/>
            <a:r>
              <a:rPr lang="en-US" sz="3733" dirty="0">
                <a:solidFill>
                  <a:schemeClr val="bg1"/>
                </a:solidFill>
              </a:rPr>
              <a:t>Choroidal Nevus</a:t>
            </a:r>
          </a:p>
        </p:txBody>
      </p:sp>
      <p:pic>
        <p:nvPicPr>
          <p:cNvPr id="6" name="Picture 5">
            <a:extLst>
              <a:ext uri="{FF2B5EF4-FFF2-40B4-BE49-F238E27FC236}">
                <a16:creationId xmlns:a16="http://schemas.microsoft.com/office/drawing/2014/main" id="{55233D78-EAC2-493A-BEB9-7E37C0BF1EC7}"/>
              </a:ext>
            </a:extLst>
          </p:cNvPr>
          <p:cNvPicPr>
            <a:picLocks noChangeAspect="1"/>
          </p:cNvPicPr>
          <p:nvPr/>
        </p:nvPicPr>
        <p:blipFill>
          <a:blip r:embed="rId2" cstate="email">
            <a:extLst>
              <a:ext uri="{28A0092B-C50C-407E-A947-70E740481C1C}">
                <a14:useLocalDpi xmlns:a14="http://schemas.microsoft.com/office/drawing/2010/main"/>
              </a:ext>
            </a:extLst>
          </a:blip>
          <a:srcRect/>
          <a:stretch/>
        </p:blipFill>
        <p:spPr>
          <a:xfrm>
            <a:off x="712337" y="670935"/>
            <a:ext cx="6462567" cy="5282603"/>
          </a:xfrm>
          <a:prstGeom prst="rect">
            <a:avLst/>
          </a:prstGeom>
        </p:spPr>
      </p:pic>
      <p:pic>
        <p:nvPicPr>
          <p:cNvPr id="8" name="Picture 7">
            <a:extLst>
              <a:ext uri="{FF2B5EF4-FFF2-40B4-BE49-F238E27FC236}">
                <a16:creationId xmlns:a16="http://schemas.microsoft.com/office/drawing/2014/main" id="{0D430BBB-E5FB-4851-8478-7F6D38D7863D}"/>
              </a:ext>
            </a:extLst>
          </p:cNvPr>
          <p:cNvPicPr>
            <a:picLocks noChangeAspect="1"/>
          </p:cNvPicPr>
          <p:nvPr/>
        </p:nvPicPr>
        <p:blipFill rotWithShape="1">
          <a:blip r:embed="rId3" cstate="email">
            <a:extLst>
              <a:ext uri="{BEBA8EAE-BF5A-486C-A8C5-ECC9F3942E4B}">
                <a14:imgProps xmlns:a14="http://schemas.microsoft.com/office/drawing/2010/main">
                  <a14:imgLayer r:embed="rId4">
                    <a14:imgEffect>
                      <a14:brightnessContrast contrast="20000"/>
                    </a14:imgEffect>
                  </a14:imgLayer>
                </a14:imgProps>
              </a:ext>
              <a:ext uri="{28A0092B-C50C-407E-A947-70E740481C1C}">
                <a14:useLocalDpi xmlns:a14="http://schemas.microsoft.com/office/drawing/2010/main"/>
              </a:ext>
            </a:extLst>
          </a:blip>
          <a:srcRect/>
          <a:stretch/>
        </p:blipFill>
        <p:spPr>
          <a:xfrm>
            <a:off x="8636001" y="3534842"/>
            <a:ext cx="3347007" cy="2574621"/>
          </a:xfrm>
          <a:prstGeom prst="rect">
            <a:avLst/>
          </a:prstGeom>
        </p:spPr>
      </p:pic>
      <p:pic>
        <p:nvPicPr>
          <p:cNvPr id="9" name="Picture 8">
            <a:extLst>
              <a:ext uri="{FF2B5EF4-FFF2-40B4-BE49-F238E27FC236}">
                <a16:creationId xmlns:a16="http://schemas.microsoft.com/office/drawing/2014/main" id="{5C0761B2-72C1-4E78-B4AF-5CC16C31266C}"/>
              </a:ext>
            </a:extLst>
          </p:cNvPr>
          <p:cNvPicPr>
            <a:picLocks noChangeAspect="1"/>
          </p:cNvPicPr>
          <p:nvPr/>
        </p:nvPicPr>
        <p:blipFill rotWithShape="1">
          <a:blip r:embed="rId5" cstate="email">
            <a:extLst>
              <a:ext uri="{28A0092B-C50C-407E-A947-70E740481C1C}">
                <a14:useLocalDpi xmlns:a14="http://schemas.microsoft.com/office/drawing/2010/main"/>
              </a:ext>
            </a:extLst>
          </a:blip>
          <a:srcRect/>
          <a:stretch/>
        </p:blipFill>
        <p:spPr>
          <a:xfrm>
            <a:off x="8040049" y="1142778"/>
            <a:ext cx="3860801" cy="2336801"/>
          </a:xfrm>
          <a:prstGeom prst="rect">
            <a:avLst/>
          </a:prstGeom>
        </p:spPr>
      </p:pic>
      <p:pic>
        <p:nvPicPr>
          <p:cNvPr id="7" name="Picture 6">
            <a:extLst>
              <a:ext uri="{FF2B5EF4-FFF2-40B4-BE49-F238E27FC236}">
                <a16:creationId xmlns:a16="http://schemas.microsoft.com/office/drawing/2014/main" id="{FBBECD9D-40F8-4B43-A6C1-F78B559CB5E0}"/>
              </a:ext>
            </a:extLst>
          </p:cNvPr>
          <p:cNvPicPr>
            <a:picLocks noChangeAspect="1"/>
          </p:cNvPicPr>
          <p:nvPr/>
        </p:nvPicPr>
        <p:blipFill rotWithShape="1">
          <a:blip r:embed="rId6" cstate="email">
            <a:extLst>
              <a:ext uri="{BEBA8EAE-BF5A-486C-A8C5-ECC9F3942E4B}">
                <a14:imgProps xmlns:a14="http://schemas.microsoft.com/office/drawing/2010/main">
                  <a14:imgLayer r:embed="rId7">
                    <a14:imgEffect>
                      <a14:brightnessContrast contrast="10000"/>
                    </a14:imgEffect>
                  </a14:imgLayer>
                </a14:imgProps>
              </a:ext>
              <a:ext uri="{28A0092B-C50C-407E-A947-70E740481C1C}">
                <a14:useLocalDpi xmlns:a14="http://schemas.microsoft.com/office/drawing/2010/main"/>
              </a:ext>
            </a:extLst>
          </a:blip>
          <a:srcRect/>
          <a:stretch/>
        </p:blipFill>
        <p:spPr>
          <a:xfrm>
            <a:off x="2199409" y="4693341"/>
            <a:ext cx="6629955" cy="2164660"/>
          </a:xfrm>
          <a:prstGeom prst="rect">
            <a:avLst/>
          </a:prstGeom>
        </p:spPr>
      </p:pic>
      <p:cxnSp>
        <p:nvCxnSpPr>
          <p:cNvPr id="10" name="Straight Connector 9">
            <a:extLst>
              <a:ext uri="{FF2B5EF4-FFF2-40B4-BE49-F238E27FC236}">
                <a16:creationId xmlns:a16="http://schemas.microsoft.com/office/drawing/2014/main" id="{A0D5FF0D-63FC-4C22-B9F4-41E953027D91}"/>
              </a:ext>
            </a:extLst>
          </p:cNvPr>
          <p:cNvCxnSpPr>
            <a:cxnSpLocks/>
          </p:cNvCxnSpPr>
          <p:nvPr/>
        </p:nvCxnSpPr>
        <p:spPr>
          <a:xfrm>
            <a:off x="8229601" y="2514600"/>
            <a:ext cx="3247457" cy="0"/>
          </a:xfrm>
          <a:prstGeom prst="line">
            <a:avLst/>
          </a:prstGeom>
          <a:ln w="12700" cap="flat" cmpd="sng" algn="ctr">
            <a:solidFill>
              <a:schemeClr val="accent3"/>
            </a:solidFill>
            <a:prstDash val="sysDash"/>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11" name="Straight Arrow Connector 10">
            <a:extLst>
              <a:ext uri="{FF2B5EF4-FFF2-40B4-BE49-F238E27FC236}">
                <a16:creationId xmlns:a16="http://schemas.microsoft.com/office/drawing/2014/main" id="{1355C539-76D0-4D63-9E91-76ABB871BB99}"/>
              </a:ext>
            </a:extLst>
          </p:cNvPr>
          <p:cNvCxnSpPr>
            <a:cxnSpLocks/>
          </p:cNvCxnSpPr>
          <p:nvPr/>
        </p:nvCxnSpPr>
        <p:spPr>
          <a:xfrm>
            <a:off x="9652000" y="2717801"/>
            <a:ext cx="406400" cy="1188873"/>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C1534BB-09D2-41C4-A3D0-B112BF057FF3}"/>
              </a:ext>
            </a:extLst>
          </p:cNvPr>
          <p:cNvCxnSpPr>
            <a:cxnSpLocks/>
          </p:cNvCxnSpPr>
          <p:nvPr/>
        </p:nvCxnSpPr>
        <p:spPr>
          <a:xfrm>
            <a:off x="8436544" y="2616200"/>
            <a:ext cx="1416785" cy="0"/>
          </a:xfrm>
          <a:prstGeom prst="line">
            <a:avLst/>
          </a:prstGeom>
          <a:ln w="12700" cap="flat" cmpd="sng" algn="ctr">
            <a:solidFill>
              <a:schemeClr val="accent3"/>
            </a:solidFill>
            <a:prstDash val="sysDash"/>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18" name="Straight Arrow Connector 17">
            <a:extLst>
              <a:ext uri="{FF2B5EF4-FFF2-40B4-BE49-F238E27FC236}">
                <a16:creationId xmlns:a16="http://schemas.microsoft.com/office/drawing/2014/main" id="{186637E5-E09D-4FFC-A43C-95C7A71CCF74}"/>
              </a:ext>
            </a:extLst>
          </p:cNvPr>
          <p:cNvCxnSpPr>
            <a:cxnSpLocks/>
          </p:cNvCxnSpPr>
          <p:nvPr/>
        </p:nvCxnSpPr>
        <p:spPr>
          <a:xfrm flipH="1">
            <a:off x="6502401" y="2476168"/>
            <a:ext cx="1641463" cy="2984833"/>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7985848"/>
      </p:ext>
    </p:extLst>
  </p:cSld>
  <p:clrMapOvr>
    <a:masterClrMapping/>
  </p:clrMapOvr>
  <p:transition>
    <p:random/>
  </p:transition>
</p:sld>
</file>

<file path=ppt/slides/slide134.xml><?xml version="1.0" encoding="utf-8"?>
<p:sld xmlns:a="http://schemas.openxmlformats.org/drawingml/2006/main" xmlns:r="http://schemas.openxmlformats.org/officeDocument/2006/relationships" xmlns:p="http://schemas.openxmlformats.org/presentationml/2006/main" show="0">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004412-FF93-8AFB-B66E-ED895B03FDE3}"/>
              </a:ext>
            </a:extLst>
          </p:cNvPr>
          <p:cNvSpPr>
            <a:spLocks noGrp="1"/>
          </p:cNvSpPr>
          <p:nvPr>
            <p:ph type="title"/>
          </p:nvPr>
        </p:nvSpPr>
        <p:spPr>
          <a:xfrm>
            <a:off x="715370" y="0"/>
            <a:ext cx="10515600" cy="1325563"/>
          </a:xfrm>
        </p:spPr>
        <p:txBody>
          <a:bodyPr/>
          <a:lstStyle/>
          <a:p>
            <a:pPr algn="ctr"/>
            <a:r>
              <a:rPr lang="en-US" dirty="0">
                <a:solidFill>
                  <a:schemeClr val="bg1"/>
                </a:solidFill>
              </a:rPr>
              <a:t>Nevus with fluid</a:t>
            </a:r>
          </a:p>
        </p:txBody>
      </p:sp>
      <p:pic>
        <p:nvPicPr>
          <p:cNvPr id="4" name="Picture 3" descr="A picture containing graphical user interface&#10;&#10;Description automatically generated">
            <a:extLst>
              <a:ext uri="{FF2B5EF4-FFF2-40B4-BE49-F238E27FC236}">
                <a16:creationId xmlns:a16="http://schemas.microsoft.com/office/drawing/2014/main" id="{76CA95F4-BE87-2973-38E0-2326B3F3AF50}"/>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0" y="1229507"/>
            <a:ext cx="12192000" cy="5381625"/>
          </a:xfrm>
          <a:prstGeom prst="rect">
            <a:avLst/>
          </a:prstGeom>
        </p:spPr>
      </p:pic>
      <p:cxnSp>
        <p:nvCxnSpPr>
          <p:cNvPr id="7" name="Straight Connector 6">
            <a:extLst>
              <a:ext uri="{FF2B5EF4-FFF2-40B4-BE49-F238E27FC236}">
                <a16:creationId xmlns:a16="http://schemas.microsoft.com/office/drawing/2014/main" id="{458C0AEA-AF19-412F-5ECD-A615AFC351AF}"/>
              </a:ext>
            </a:extLst>
          </p:cNvPr>
          <p:cNvCxnSpPr>
            <a:cxnSpLocks/>
          </p:cNvCxnSpPr>
          <p:nvPr/>
        </p:nvCxnSpPr>
        <p:spPr>
          <a:xfrm flipV="1">
            <a:off x="4426424" y="5195247"/>
            <a:ext cx="1469409" cy="86437"/>
          </a:xfrm>
          <a:prstGeom prst="line">
            <a:avLst/>
          </a:prstGeom>
        </p:spPr>
        <p:style>
          <a:lnRef idx="3">
            <a:schemeClr val="accent6"/>
          </a:lnRef>
          <a:fillRef idx="0">
            <a:schemeClr val="accent6"/>
          </a:fillRef>
          <a:effectRef idx="2">
            <a:schemeClr val="accent6"/>
          </a:effectRef>
          <a:fontRef idx="minor">
            <a:schemeClr val="tx1"/>
          </a:fontRef>
        </p:style>
      </p:cxnSp>
      <p:cxnSp>
        <p:nvCxnSpPr>
          <p:cNvPr id="12" name="Straight Connector 11">
            <a:extLst>
              <a:ext uri="{FF2B5EF4-FFF2-40B4-BE49-F238E27FC236}">
                <a16:creationId xmlns:a16="http://schemas.microsoft.com/office/drawing/2014/main" id="{2C749DB1-901F-35FC-68A8-53B8074EB90B}"/>
              </a:ext>
            </a:extLst>
          </p:cNvPr>
          <p:cNvCxnSpPr>
            <a:cxnSpLocks/>
          </p:cNvCxnSpPr>
          <p:nvPr/>
        </p:nvCxnSpPr>
        <p:spPr>
          <a:xfrm flipV="1">
            <a:off x="10529248" y="5195246"/>
            <a:ext cx="1469409" cy="86437"/>
          </a:xfrm>
          <a:prstGeom prst="line">
            <a:avLst/>
          </a:prstGeom>
        </p:spPr>
        <p:style>
          <a:lnRef idx="3">
            <a:schemeClr val="accent6"/>
          </a:lnRef>
          <a:fillRef idx="0">
            <a:schemeClr val="accent6"/>
          </a:fillRef>
          <a:effectRef idx="2">
            <a:schemeClr val="accent6"/>
          </a:effectRef>
          <a:fontRef idx="minor">
            <a:schemeClr val="tx1"/>
          </a:fontRef>
        </p:style>
      </p:cxnSp>
    </p:spTree>
    <p:extLst>
      <p:ext uri="{BB962C8B-B14F-4D97-AF65-F5344CB8AC3E}">
        <p14:creationId xmlns:p14="http://schemas.microsoft.com/office/powerpoint/2010/main" val="3064536913"/>
      </p:ext>
    </p:extLst>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90A099-593A-1201-7C0F-5BD5E4C2B42C}"/>
              </a:ext>
            </a:extLst>
          </p:cNvPr>
          <p:cNvSpPr>
            <a:spLocks noGrp="1"/>
          </p:cNvSpPr>
          <p:nvPr>
            <p:ph type="title"/>
          </p:nvPr>
        </p:nvSpPr>
        <p:spPr>
          <a:xfrm>
            <a:off x="729018" y="-48857"/>
            <a:ext cx="10515600" cy="1325563"/>
          </a:xfrm>
        </p:spPr>
        <p:txBody>
          <a:bodyPr/>
          <a:lstStyle/>
          <a:p>
            <a:pPr algn="ctr"/>
            <a:r>
              <a:rPr lang="en-US" dirty="0">
                <a:solidFill>
                  <a:schemeClr val="bg1"/>
                </a:solidFill>
              </a:rPr>
              <a:t>AMD with CNV</a:t>
            </a:r>
          </a:p>
        </p:txBody>
      </p:sp>
      <p:pic>
        <p:nvPicPr>
          <p:cNvPr id="5" name="Picture 4">
            <a:extLst>
              <a:ext uri="{FF2B5EF4-FFF2-40B4-BE49-F238E27FC236}">
                <a16:creationId xmlns:a16="http://schemas.microsoft.com/office/drawing/2014/main" id="{B916A3D5-5B6D-9543-F36D-6CC29B2EAE76}"/>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0" y="1129423"/>
            <a:ext cx="12192000" cy="5381625"/>
          </a:xfrm>
          <a:prstGeom prst="rect">
            <a:avLst/>
          </a:prstGeom>
        </p:spPr>
      </p:pic>
    </p:spTree>
    <p:extLst>
      <p:ext uri="{BB962C8B-B14F-4D97-AF65-F5344CB8AC3E}">
        <p14:creationId xmlns:p14="http://schemas.microsoft.com/office/powerpoint/2010/main" val="4229947498"/>
      </p:ext>
    </p:extLst>
  </p:cSld>
  <p:clrMapOvr>
    <a:masterClrMapping/>
  </p:clrMapOvr>
</p:sld>
</file>

<file path=ppt/slides/slide13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90A099-593A-1201-7C0F-5BD5E4C2B42C}"/>
              </a:ext>
            </a:extLst>
          </p:cNvPr>
          <p:cNvSpPr>
            <a:spLocks noGrp="1"/>
          </p:cNvSpPr>
          <p:nvPr>
            <p:ph type="title"/>
          </p:nvPr>
        </p:nvSpPr>
        <p:spPr>
          <a:xfrm>
            <a:off x="729018" y="-48857"/>
            <a:ext cx="10515600" cy="1325563"/>
          </a:xfrm>
        </p:spPr>
        <p:txBody>
          <a:bodyPr/>
          <a:lstStyle/>
          <a:p>
            <a:pPr algn="ctr"/>
            <a:r>
              <a:rPr lang="en-US" dirty="0">
                <a:solidFill>
                  <a:schemeClr val="bg1"/>
                </a:solidFill>
              </a:rPr>
              <a:t>AMD with CNV</a:t>
            </a:r>
          </a:p>
        </p:txBody>
      </p:sp>
      <p:pic>
        <p:nvPicPr>
          <p:cNvPr id="4" name="Picture 3">
            <a:extLst>
              <a:ext uri="{FF2B5EF4-FFF2-40B4-BE49-F238E27FC236}">
                <a16:creationId xmlns:a16="http://schemas.microsoft.com/office/drawing/2014/main" id="{31F5C417-EAD2-B58F-7B93-9CD5FE22D4C4}"/>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43302" y="986402"/>
            <a:ext cx="11905396" cy="5772013"/>
          </a:xfrm>
          <a:prstGeom prst="rect">
            <a:avLst/>
          </a:prstGeom>
        </p:spPr>
      </p:pic>
    </p:spTree>
    <p:extLst>
      <p:ext uri="{BB962C8B-B14F-4D97-AF65-F5344CB8AC3E}">
        <p14:creationId xmlns:p14="http://schemas.microsoft.com/office/powerpoint/2010/main" val="262357409"/>
      </p:ext>
    </p:extLst>
  </p:cSld>
  <p:clrMapOvr>
    <a:masterClrMapping/>
  </p:clrMapOvr>
</p:sld>
</file>

<file path=ppt/slides/slide13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FB015C-F4EE-87A4-E836-963758709700}"/>
              </a:ext>
            </a:extLst>
          </p:cNvPr>
          <p:cNvSpPr>
            <a:spLocks noGrp="1"/>
          </p:cNvSpPr>
          <p:nvPr>
            <p:ph type="title"/>
          </p:nvPr>
        </p:nvSpPr>
        <p:spPr>
          <a:xfrm>
            <a:off x="788158" y="0"/>
            <a:ext cx="10515600" cy="1325563"/>
          </a:xfrm>
        </p:spPr>
        <p:txBody>
          <a:bodyPr/>
          <a:lstStyle/>
          <a:p>
            <a:pPr algn="ctr"/>
            <a:r>
              <a:rPr lang="en-US" dirty="0">
                <a:solidFill>
                  <a:schemeClr val="bg1"/>
                </a:solidFill>
              </a:rPr>
              <a:t>Proliferative Diabetic Retinopathy</a:t>
            </a:r>
          </a:p>
        </p:txBody>
      </p:sp>
      <p:pic>
        <p:nvPicPr>
          <p:cNvPr id="9" name="Picture 8" descr="Graphical user interface&#10;&#10;Description automatically generated with low confidence">
            <a:extLst>
              <a:ext uri="{FF2B5EF4-FFF2-40B4-BE49-F238E27FC236}">
                <a16:creationId xmlns:a16="http://schemas.microsoft.com/office/drawing/2014/main" id="{6D9D3CCB-B74A-7F36-337E-08743AB981DC}"/>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960728" y="4129586"/>
            <a:ext cx="2251881" cy="2690812"/>
          </a:xfrm>
          <a:prstGeom prst="rect">
            <a:avLst/>
          </a:prstGeom>
        </p:spPr>
      </p:pic>
      <p:pic>
        <p:nvPicPr>
          <p:cNvPr id="11" name="Picture 10" descr="Graphical user interface&#10;&#10;Description automatically generated with low confidence">
            <a:extLst>
              <a:ext uri="{FF2B5EF4-FFF2-40B4-BE49-F238E27FC236}">
                <a16:creationId xmlns:a16="http://schemas.microsoft.com/office/drawing/2014/main" id="{2E2280B8-8A94-3823-30A8-1E7E2DBC43B9}"/>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6621425" y="4853916"/>
            <a:ext cx="5306149" cy="1901989"/>
          </a:xfrm>
          <a:prstGeom prst="rect">
            <a:avLst/>
          </a:prstGeom>
        </p:spPr>
      </p:pic>
      <p:pic>
        <p:nvPicPr>
          <p:cNvPr id="13" name="Picture 12" descr="A close up of the moon&#10;&#10;Description automatically generated with medium confidence">
            <a:extLst>
              <a:ext uri="{FF2B5EF4-FFF2-40B4-BE49-F238E27FC236}">
                <a16:creationId xmlns:a16="http://schemas.microsoft.com/office/drawing/2014/main" id="{9ABD9D97-2E4D-A9D7-0A55-87E635C30BBE}"/>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7064991" y="1053089"/>
            <a:ext cx="4616356" cy="3791866"/>
          </a:xfrm>
          <a:prstGeom prst="rect">
            <a:avLst/>
          </a:prstGeom>
        </p:spPr>
      </p:pic>
      <p:pic>
        <p:nvPicPr>
          <p:cNvPr id="15" name="Picture 14" descr="A picture containing plant, flower, fruit, orchid&#10;&#10;Description automatically generated">
            <a:extLst>
              <a:ext uri="{FF2B5EF4-FFF2-40B4-BE49-F238E27FC236}">
                <a16:creationId xmlns:a16="http://schemas.microsoft.com/office/drawing/2014/main" id="{3232B9AF-B180-FBE6-FA6B-25AAB6867C13}"/>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968991" y="1108848"/>
            <a:ext cx="4512860" cy="3680348"/>
          </a:xfrm>
          <a:prstGeom prst="rect">
            <a:avLst/>
          </a:prstGeom>
        </p:spPr>
      </p:pic>
      <p:cxnSp>
        <p:nvCxnSpPr>
          <p:cNvPr id="17" name="Straight Connector 16">
            <a:extLst>
              <a:ext uri="{FF2B5EF4-FFF2-40B4-BE49-F238E27FC236}">
                <a16:creationId xmlns:a16="http://schemas.microsoft.com/office/drawing/2014/main" id="{CF50AE71-64D4-0526-99FA-D8AA8548C8F6}"/>
              </a:ext>
            </a:extLst>
          </p:cNvPr>
          <p:cNvCxnSpPr/>
          <p:nvPr/>
        </p:nvCxnSpPr>
        <p:spPr>
          <a:xfrm>
            <a:off x="2565779" y="3320955"/>
            <a:ext cx="659642" cy="0"/>
          </a:xfrm>
          <a:prstGeom prst="line">
            <a:avLst/>
          </a:prstGeom>
        </p:spPr>
        <p:style>
          <a:lnRef idx="3">
            <a:schemeClr val="accent6"/>
          </a:lnRef>
          <a:fillRef idx="0">
            <a:schemeClr val="accent6"/>
          </a:fillRef>
          <a:effectRef idx="2">
            <a:schemeClr val="accent6"/>
          </a:effectRef>
          <a:fontRef idx="minor">
            <a:schemeClr val="tx1"/>
          </a:fontRef>
        </p:style>
      </p:cxnSp>
      <p:cxnSp>
        <p:nvCxnSpPr>
          <p:cNvPr id="18" name="Straight Connector 17">
            <a:extLst>
              <a:ext uri="{FF2B5EF4-FFF2-40B4-BE49-F238E27FC236}">
                <a16:creationId xmlns:a16="http://schemas.microsoft.com/office/drawing/2014/main" id="{0517BC61-E238-79EE-E3B9-3E540215843B}"/>
              </a:ext>
            </a:extLst>
          </p:cNvPr>
          <p:cNvCxnSpPr>
            <a:cxnSpLocks/>
          </p:cNvCxnSpPr>
          <p:nvPr/>
        </p:nvCxnSpPr>
        <p:spPr>
          <a:xfrm>
            <a:off x="8689918" y="3100316"/>
            <a:ext cx="1696027" cy="0"/>
          </a:xfrm>
          <a:prstGeom prst="line">
            <a:avLst/>
          </a:prstGeom>
        </p:spPr>
        <p:style>
          <a:lnRef idx="3">
            <a:schemeClr val="accent6"/>
          </a:lnRef>
          <a:fillRef idx="0">
            <a:schemeClr val="accent6"/>
          </a:fillRef>
          <a:effectRef idx="2">
            <a:schemeClr val="accent6"/>
          </a:effectRef>
          <a:fontRef idx="minor">
            <a:schemeClr val="tx1"/>
          </a:fontRef>
        </p:style>
      </p:cxnSp>
    </p:spTree>
    <p:extLst>
      <p:ext uri="{BB962C8B-B14F-4D97-AF65-F5344CB8AC3E}">
        <p14:creationId xmlns:p14="http://schemas.microsoft.com/office/powerpoint/2010/main" val="648797017"/>
      </p:ext>
    </p:extLst>
  </p:cSld>
  <p:clrMapOvr>
    <a:masterClrMapping/>
  </p:clrMapOvr>
</p:sld>
</file>

<file path=ppt/slides/slide13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673FEA-AA7E-4FBF-CD48-7CFB3DE35B29}"/>
              </a:ext>
            </a:extLst>
          </p:cNvPr>
          <p:cNvSpPr>
            <a:spLocks noGrp="1"/>
          </p:cNvSpPr>
          <p:nvPr>
            <p:ph type="title"/>
          </p:nvPr>
        </p:nvSpPr>
        <p:spPr>
          <a:xfrm>
            <a:off x="838200" y="23930"/>
            <a:ext cx="10515600" cy="1325563"/>
          </a:xfrm>
        </p:spPr>
        <p:txBody>
          <a:bodyPr/>
          <a:lstStyle/>
          <a:p>
            <a:pPr algn="ctr"/>
            <a:r>
              <a:rPr lang="en-US" dirty="0">
                <a:solidFill>
                  <a:schemeClr val="bg1"/>
                </a:solidFill>
              </a:rPr>
              <a:t>Epiretinal Membrane</a:t>
            </a:r>
          </a:p>
        </p:txBody>
      </p:sp>
      <p:pic>
        <p:nvPicPr>
          <p:cNvPr id="5" name="Picture 4" descr="A picture containing text&#10;&#10;Description automatically generated">
            <a:extLst>
              <a:ext uri="{FF2B5EF4-FFF2-40B4-BE49-F238E27FC236}">
                <a16:creationId xmlns:a16="http://schemas.microsoft.com/office/drawing/2014/main" id="{ADD5F93C-5E9B-02E9-82B8-A8785123AEE8}"/>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6664656" y="3976047"/>
            <a:ext cx="5131559" cy="2620371"/>
          </a:xfrm>
          <a:prstGeom prst="rect">
            <a:avLst/>
          </a:prstGeom>
        </p:spPr>
      </p:pic>
      <p:pic>
        <p:nvPicPr>
          <p:cNvPr id="7" name="Picture 6" descr="A picture containing fruit, dark, kiwi&#10;&#10;Description automatically generated">
            <a:extLst>
              <a:ext uri="{FF2B5EF4-FFF2-40B4-BE49-F238E27FC236}">
                <a16:creationId xmlns:a16="http://schemas.microsoft.com/office/drawing/2014/main" id="{29EE2A78-549E-2F16-78E0-90082DA499D6}"/>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473123" y="1173708"/>
            <a:ext cx="5682579" cy="4622042"/>
          </a:xfrm>
          <a:prstGeom prst="rect">
            <a:avLst/>
          </a:prstGeom>
        </p:spPr>
      </p:pic>
    </p:spTree>
    <p:extLst>
      <p:ext uri="{BB962C8B-B14F-4D97-AF65-F5344CB8AC3E}">
        <p14:creationId xmlns:p14="http://schemas.microsoft.com/office/powerpoint/2010/main" val="872284858"/>
      </p:ext>
    </p:extLst>
  </p:cSld>
  <p:clrMapOvr>
    <a:masterClrMapping/>
  </p:clrMapOvr>
</p:sld>
</file>

<file path=ppt/slides/slide13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A97AB-15E7-86BA-63F2-B9E1108B1936}"/>
              </a:ext>
            </a:extLst>
          </p:cNvPr>
          <p:cNvSpPr>
            <a:spLocks noGrp="1"/>
          </p:cNvSpPr>
          <p:nvPr>
            <p:ph type="title"/>
          </p:nvPr>
        </p:nvSpPr>
        <p:spPr>
          <a:xfrm>
            <a:off x="838200" y="0"/>
            <a:ext cx="10515600" cy="1325563"/>
          </a:xfrm>
        </p:spPr>
        <p:txBody>
          <a:bodyPr/>
          <a:lstStyle/>
          <a:p>
            <a:pPr algn="ctr"/>
            <a:r>
              <a:rPr lang="en-US" dirty="0">
                <a:solidFill>
                  <a:schemeClr val="bg1"/>
                </a:solidFill>
              </a:rPr>
              <a:t>Glaucoma</a:t>
            </a:r>
          </a:p>
        </p:txBody>
      </p:sp>
      <p:pic>
        <p:nvPicPr>
          <p:cNvPr id="4" name="Picture 3" descr="Graphical user interface&#10;&#10;Description automatically generated with medium confidence">
            <a:extLst>
              <a:ext uri="{FF2B5EF4-FFF2-40B4-BE49-F238E27FC236}">
                <a16:creationId xmlns:a16="http://schemas.microsoft.com/office/drawing/2014/main" id="{B558D641-2623-34F1-8D48-054CFBDDE1AA}"/>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838200" y="1716173"/>
            <a:ext cx="5977719" cy="4192705"/>
          </a:xfrm>
          <a:prstGeom prst="rect">
            <a:avLst/>
          </a:prstGeom>
        </p:spPr>
      </p:pic>
      <p:pic>
        <p:nvPicPr>
          <p:cNvPr id="7" name="Picture 6" descr="Graphical user interface&#10;&#10;Description automatically generated with medium confidence">
            <a:extLst>
              <a:ext uri="{FF2B5EF4-FFF2-40B4-BE49-F238E27FC236}">
                <a16:creationId xmlns:a16="http://schemas.microsoft.com/office/drawing/2014/main" id="{75ADFEB1-0D8A-B51A-F97D-A7A4A1DB2D09}"/>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7938448" y="2129300"/>
            <a:ext cx="3223146" cy="3466534"/>
          </a:xfrm>
          <a:prstGeom prst="rect">
            <a:avLst/>
          </a:prstGeom>
        </p:spPr>
      </p:pic>
    </p:spTree>
    <p:extLst>
      <p:ext uri="{BB962C8B-B14F-4D97-AF65-F5344CB8AC3E}">
        <p14:creationId xmlns:p14="http://schemas.microsoft.com/office/powerpoint/2010/main" val="3915693635"/>
      </p:ext>
    </p:extLst>
  </p:cSld>
  <p:clrMapOvr>
    <a:masterClrMapping/>
  </p:clrMapOvr>
</p:sld>
</file>

<file path=ppt/slides/slide14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004412-FF93-8AFB-B66E-ED895B03FDE3}"/>
              </a:ext>
            </a:extLst>
          </p:cNvPr>
          <p:cNvSpPr>
            <a:spLocks noGrp="1"/>
          </p:cNvSpPr>
          <p:nvPr>
            <p:ph type="title"/>
          </p:nvPr>
        </p:nvSpPr>
        <p:spPr>
          <a:xfrm>
            <a:off x="715370" y="0"/>
            <a:ext cx="10515600" cy="1325563"/>
          </a:xfrm>
        </p:spPr>
        <p:txBody>
          <a:bodyPr/>
          <a:lstStyle/>
          <a:p>
            <a:pPr algn="ctr"/>
            <a:r>
              <a:rPr lang="en-US" dirty="0">
                <a:solidFill>
                  <a:schemeClr val="bg1"/>
                </a:solidFill>
              </a:rPr>
              <a:t>Lattice with Retinal Break (repaired)</a:t>
            </a:r>
          </a:p>
        </p:txBody>
      </p:sp>
      <p:pic>
        <p:nvPicPr>
          <p:cNvPr id="5" name="Picture 4" descr="A picture containing graphical user interface&#10;&#10;Description automatically generated">
            <a:extLst>
              <a:ext uri="{FF2B5EF4-FFF2-40B4-BE49-F238E27FC236}">
                <a16:creationId xmlns:a16="http://schemas.microsoft.com/office/drawing/2014/main" id="{B9ECF073-D99E-E478-EE5D-41E8983A915B}"/>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0" y="1193113"/>
            <a:ext cx="12192000" cy="5381625"/>
          </a:xfrm>
          <a:prstGeom prst="rect">
            <a:avLst/>
          </a:prstGeom>
        </p:spPr>
      </p:pic>
      <p:cxnSp>
        <p:nvCxnSpPr>
          <p:cNvPr id="6" name="Straight Connector 5">
            <a:extLst>
              <a:ext uri="{FF2B5EF4-FFF2-40B4-BE49-F238E27FC236}">
                <a16:creationId xmlns:a16="http://schemas.microsoft.com/office/drawing/2014/main" id="{A33CD258-7FAF-B0FC-0BB6-3293206ECAB0}"/>
              </a:ext>
            </a:extLst>
          </p:cNvPr>
          <p:cNvCxnSpPr>
            <a:cxnSpLocks/>
          </p:cNvCxnSpPr>
          <p:nvPr/>
        </p:nvCxnSpPr>
        <p:spPr>
          <a:xfrm flipV="1">
            <a:off x="3084393" y="2024418"/>
            <a:ext cx="386687" cy="141027"/>
          </a:xfrm>
          <a:prstGeom prst="line">
            <a:avLst/>
          </a:prstGeom>
        </p:spPr>
        <p:style>
          <a:lnRef idx="3">
            <a:schemeClr val="accent6"/>
          </a:lnRef>
          <a:fillRef idx="0">
            <a:schemeClr val="accent6"/>
          </a:fillRef>
          <a:effectRef idx="2">
            <a:schemeClr val="accent6"/>
          </a:effectRef>
          <a:fontRef idx="minor">
            <a:schemeClr val="tx1"/>
          </a:fontRef>
        </p:style>
      </p:cxnSp>
      <p:cxnSp>
        <p:nvCxnSpPr>
          <p:cNvPr id="8" name="Straight Connector 7">
            <a:extLst>
              <a:ext uri="{FF2B5EF4-FFF2-40B4-BE49-F238E27FC236}">
                <a16:creationId xmlns:a16="http://schemas.microsoft.com/office/drawing/2014/main" id="{3B2CE448-FCE4-D9FC-4FD1-16E6826FDC6C}"/>
              </a:ext>
            </a:extLst>
          </p:cNvPr>
          <p:cNvCxnSpPr>
            <a:cxnSpLocks/>
          </p:cNvCxnSpPr>
          <p:nvPr/>
        </p:nvCxnSpPr>
        <p:spPr>
          <a:xfrm flipV="1">
            <a:off x="4915467" y="5136104"/>
            <a:ext cx="539089" cy="229738"/>
          </a:xfrm>
          <a:prstGeom prst="line">
            <a:avLst/>
          </a:prstGeom>
        </p:spPr>
        <p:style>
          <a:lnRef idx="3">
            <a:schemeClr val="accent6"/>
          </a:lnRef>
          <a:fillRef idx="0">
            <a:schemeClr val="accent6"/>
          </a:fillRef>
          <a:effectRef idx="2">
            <a:schemeClr val="accent6"/>
          </a:effectRef>
          <a:fontRef idx="minor">
            <a:schemeClr val="tx1"/>
          </a:fontRef>
        </p:style>
      </p:cxnSp>
      <p:cxnSp>
        <p:nvCxnSpPr>
          <p:cNvPr id="10" name="Straight Connector 9">
            <a:extLst>
              <a:ext uri="{FF2B5EF4-FFF2-40B4-BE49-F238E27FC236}">
                <a16:creationId xmlns:a16="http://schemas.microsoft.com/office/drawing/2014/main" id="{98B15AF7-7060-4A11-B901-226A76BF9866}"/>
              </a:ext>
            </a:extLst>
          </p:cNvPr>
          <p:cNvCxnSpPr>
            <a:cxnSpLocks/>
          </p:cNvCxnSpPr>
          <p:nvPr/>
        </p:nvCxnSpPr>
        <p:spPr>
          <a:xfrm flipV="1">
            <a:off x="11113826" y="5108810"/>
            <a:ext cx="539089" cy="229738"/>
          </a:xfrm>
          <a:prstGeom prst="line">
            <a:avLst/>
          </a:prstGeom>
        </p:spPr>
        <p:style>
          <a:lnRef idx="3">
            <a:schemeClr val="accent6"/>
          </a:lnRef>
          <a:fillRef idx="0">
            <a:schemeClr val="accent6"/>
          </a:fillRef>
          <a:effectRef idx="2">
            <a:schemeClr val="accent6"/>
          </a:effectRef>
          <a:fontRef idx="minor">
            <a:schemeClr val="tx1"/>
          </a:fontRef>
        </p:style>
      </p:cxnSp>
    </p:spTree>
    <p:extLst>
      <p:ext uri="{BB962C8B-B14F-4D97-AF65-F5344CB8AC3E}">
        <p14:creationId xmlns:p14="http://schemas.microsoft.com/office/powerpoint/2010/main" val="3592133753"/>
      </p:ext>
    </p:extLst>
  </p:cSld>
  <p:clrMapOvr>
    <a:masterClrMapping/>
  </p:clrMapOvr>
</p:sld>
</file>

<file path=ppt/slides/slide14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004412-FF93-8AFB-B66E-ED895B03FDE3}"/>
              </a:ext>
            </a:extLst>
          </p:cNvPr>
          <p:cNvSpPr>
            <a:spLocks noGrp="1"/>
          </p:cNvSpPr>
          <p:nvPr>
            <p:ph type="title"/>
          </p:nvPr>
        </p:nvSpPr>
        <p:spPr>
          <a:xfrm>
            <a:off x="715370" y="0"/>
            <a:ext cx="10515600" cy="1325563"/>
          </a:xfrm>
        </p:spPr>
        <p:txBody>
          <a:bodyPr/>
          <a:lstStyle/>
          <a:p>
            <a:pPr algn="ctr"/>
            <a:r>
              <a:rPr lang="en-US" dirty="0" err="1">
                <a:solidFill>
                  <a:schemeClr val="bg1"/>
                </a:solidFill>
              </a:rPr>
              <a:t>Pavingstone</a:t>
            </a:r>
            <a:r>
              <a:rPr lang="en-US" dirty="0">
                <a:solidFill>
                  <a:schemeClr val="bg1"/>
                </a:solidFill>
              </a:rPr>
              <a:t> Degeneration</a:t>
            </a:r>
          </a:p>
        </p:txBody>
      </p:sp>
      <p:pic>
        <p:nvPicPr>
          <p:cNvPr id="5" name="Picture 4" descr="A picture containing graphical user interface&#10;&#10;Description automatically generated">
            <a:extLst>
              <a:ext uri="{FF2B5EF4-FFF2-40B4-BE49-F238E27FC236}">
                <a16:creationId xmlns:a16="http://schemas.microsoft.com/office/drawing/2014/main" id="{3D3E2F0C-0E68-678E-8E5C-6DBD0F1CD603}"/>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864357" y="1184014"/>
            <a:ext cx="10681649" cy="5381625"/>
          </a:xfrm>
          <a:prstGeom prst="rect">
            <a:avLst/>
          </a:prstGeom>
        </p:spPr>
      </p:pic>
    </p:spTree>
    <p:extLst>
      <p:ext uri="{BB962C8B-B14F-4D97-AF65-F5344CB8AC3E}">
        <p14:creationId xmlns:p14="http://schemas.microsoft.com/office/powerpoint/2010/main" val="194176443"/>
      </p:ext>
    </p:extLst>
  </p:cSld>
  <p:clrMapOvr>
    <a:masterClrMapping/>
  </p:clrMapOvr>
</p:sld>
</file>

<file path=ppt/slides/slide14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C4F8F2-5DA2-0178-204B-5691D7842ACC}"/>
              </a:ext>
            </a:extLst>
          </p:cNvPr>
          <p:cNvSpPr>
            <a:spLocks noGrp="1"/>
          </p:cNvSpPr>
          <p:nvPr>
            <p:ph type="title"/>
          </p:nvPr>
        </p:nvSpPr>
        <p:spPr/>
        <p:txBody>
          <a:bodyPr/>
          <a:lstStyle/>
          <a:p>
            <a:pPr algn="ctr"/>
            <a:r>
              <a:rPr lang="en-US" dirty="0">
                <a:solidFill>
                  <a:schemeClr val="bg1"/>
                </a:solidFill>
              </a:rPr>
              <a:t>Lattice Degeneration and Retinal </a:t>
            </a:r>
            <a:r>
              <a:rPr lang="en-US" dirty="0" err="1">
                <a:solidFill>
                  <a:schemeClr val="bg1"/>
                </a:solidFill>
              </a:rPr>
              <a:t>Schisis</a:t>
            </a:r>
            <a:endParaRPr lang="en-US" dirty="0">
              <a:solidFill>
                <a:schemeClr val="bg1"/>
              </a:solidFill>
            </a:endParaRPr>
          </a:p>
        </p:txBody>
      </p:sp>
      <p:pic>
        <p:nvPicPr>
          <p:cNvPr id="5" name="Picture 4" descr="Logo&#10;&#10;Description automatically generated with low confidence">
            <a:extLst>
              <a:ext uri="{FF2B5EF4-FFF2-40B4-BE49-F238E27FC236}">
                <a16:creationId xmlns:a16="http://schemas.microsoft.com/office/drawing/2014/main" id="{3AB139BC-FBAA-E343-028F-04CD64346AC1}"/>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591402" y="1476375"/>
            <a:ext cx="10890913" cy="5381625"/>
          </a:xfrm>
          <a:prstGeom prst="rect">
            <a:avLst/>
          </a:prstGeom>
        </p:spPr>
      </p:pic>
    </p:spTree>
    <p:extLst>
      <p:ext uri="{BB962C8B-B14F-4D97-AF65-F5344CB8AC3E}">
        <p14:creationId xmlns:p14="http://schemas.microsoft.com/office/powerpoint/2010/main" val="1245774216"/>
      </p:ext>
    </p:extLst>
  </p:cSld>
  <p:clrMapOvr>
    <a:masterClrMapping/>
  </p:clrMapOvr>
</p:sld>
</file>

<file path=ppt/slides/slide14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04987A-06C5-70E7-7996-B321FD0F21BE}"/>
              </a:ext>
            </a:extLst>
          </p:cNvPr>
          <p:cNvSpPr>
            <a:spLocks noGrp="1"/>
          </p:cNvSpPr>
          <p:nvPr>
            <p:ph type="title"/>
          </p:nvPr>
        </p:nvSpPr>
        <p:spPr>
          <a:xfrm>
            <a:off x="838200" y="0"/>
            <a:ext cx="10515600" cy="1325563"/>
          </a:xfrm>
        </p:spPr>
        <p:txBody>
          <a:bodyPr/>
          <a:lstStyle/>
          <a:p>
            <a:pPr algn="ctr"/>
            <a:r>
              <a:rPr lang="en-US" dirty="0">
                <a:solidFill>
                  <a:schemeClr val="bg1"/>
                </a:solidFill>
              </a:rPr>
              <a:t>PDR</a:t>
            </a:r>
          </a:p>
        </p:txBody>
      </p:sp>
      <p:pic>
        <p:nvPicPr>
          <p:cNvPr id="5" name="Picture 4" descr="A picture containing graphical user interface&#10;&#10;Description automatically generated">
            <a:extLst>
              <a:ext uri="{FF2B5EF4-FFF2-40B4-BE49-F238E27FC236}">
                <a16:creationId xmlns:a16="http://schemas.microsoft.com/office/drawing/2014/main" id="{1371849F-8A14-3774-E0E1-F09D3EFCBCF5}"/>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0" y="1570701"/>
            <a:ext cx="12192000" cy="5381625"/>
          </a:xfrm>
          <a:prstGeom prst="rect">
            <a:avLst/>
          </a:prstGeom>
        </p:spPr>
      </p:pic>
    </p:spTree>
    <p:extLst>
      <p:ext uri="{BB962C8B-B14F-4D97-AF65-F5344CB8AC3E}">
        <p14:creationId xmlns:p14="http://schemas.microsoft.com/office/powerpoint/2010/main" val="2083921502"/>
      </p:ext>
    </p:extLst>
  </p:cSld>
  <p:clrMapOvr>
    <a:masterClrMapping/>
  </p:clrMapOvr>
</p:sld>
</file>

<file path=ppt/slides/slide14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75DBC8-0D0A-0E19-490B-2CCFF2690D3A}"/>
              </a:ext>
            </a:extLst>
          </p:cNvPr>
          <p:cNvSpPr>
            <a:spLocks noGrp="1"/>
          </p:cNvSpPr>
          <p:nvPr>
            <p:ph type="title"/>
          </p:nvPr>
        </p:nvSpPr>
        <p:spPr>
          <a:xfrm>
            <a:off x="801806" y="18255"/>
            <a:ext cx="10515600" cy="1325563"/>
          </a:xfrm>
        </p:spPr>
        <p:txBody>
          <a:bodyPr/>
          <a:lstStyle/>
          <a:p>
            <a:pPr algn="ctr"/>
            <a:r>
              <a:rPr lang="en-US" dirty="0">
                <a:solidFill>
                  <a:schemeClr val="bg1"/>
                </a:solidFill>
              </a:rPr>
              <a:t>Post Detachment ERM</a:t>
            </a:r>
          </a:p>
        </p:txBody>
      </p:sp>
      <p:pic>
        <p:nvPicPr>
          <p:cNvPr id="5" name="Picture 4">
            <a:extLst>
              <a:ext uri="{FF2B5EF4-FFF2-40B4-BE49-F238E27FC236}">
                <a16:creationId xmlns:a16="http://schemas.microsoft.com/office/drawing/2014/main" id="{0EC213B0-FC80-74EF-44C6-986ABE0B3B16}"/>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36394" y="1343818"/>
            <a:ext cx="12192000" cy="5381625"/>
          </a:xfrm>
          <a:prstGeom prst="rect">
            <a:avLst/>
          </a:prstGeom>
        </p:spPr>
      </p:pic>
    </p:spTree>
    <p:extLst>
      <p:ext uri="{BB962C8B-B14F-4D97-AF65-F5344CB8AC3E}">
        <p14:creationId xmlns:p14="http://schemas.microsoft.com/office/powerpoint/2010/main" val="2340400212"/>
      </p:ext>
    </p:extLst>
  </p:cSld>
  <p:clrMapOvr>
    <a:masterClrMapping/>
  </p:clrMapOvr>
</p:sld>
</file>

<file path=ppt/slides/slide14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75DBC8-0D0A-0E19-490B-2CCFF2690D3A}"/>
              </a:ext>
            </a:extLst>
          </p:cNvPr>
          <p:cNvSpPr>
            <a:spLocks noGrp="1"/>
          </p:cNvSpPr>
          <p:nvPr>
            <p:ph type="title"/>
          </p:nvPr>
        </p:nvSpPr>
        <p:spPr>
          <a:xfrm>
            <a:off x="801806" y="18255"/>
            <a:ext cx="10515600" cy="1325563"/>
          </a:xfrm>
        </p:spPr>
        <p:txBody>
          <a:bodyPr>
            <a:normAutofit/>
          </a:bodyPr>
          <a:lstStyle/>
          <a:p>
            <a:pPr algn="ctr"/>
            <a:r>
              <a:rPr lang="en-US" sz="3600" dirty="0">
                <a:solidFill>
                  <a:schemeClr val="bg1"/>
                </a:solidFill>
              </a:rPr>
              <a:t>Repaired Retinal Detachment with Multiple Breaks</a:t>
            </a:r>
          </a:p>
        </p:txBody>
      </p:sp>
      <p:pic>
        <p:nvPicPr>
          <p:cNvPr id="4" name="Picture 3" descr="A picture containing dark, night sky&#10;&#10;Description automatically generated">
            <a:extLst>
              <a:ext uri="{FF2B5EF4-FFF2-40B4-BE49-F238E27FC236}">
                <a16:creationId xmlns:a16="http://schemas.microsoft.com/office/drawing/2014/main" id="{78C568E9-CB5B-B192-33B6-58B7796CD988}"/>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091821" y="944898"/>
            <a:ext cx="4658435" cy="3858966"/>
          </a:xfrm>
          <a:prstGeom prst="rect">
            <a:avLst/>
          </a:prstGeom>
        </p:spPr>
      </p:pic>
      <p:pic>
        <p:nvPicPr>
          <p:cNvPr id="7" name="Picture 6" descr="A planet in space&#10;&#10;Description automatically generated with low confidence">
            <a:extLst>
              <a:ext uri="{FF2B5EF4-FFF2-40B4-BE49-F238E27FC236}">
                <a16:creationId xmlns:a16="http://schemas.microsoft.com/office/drawing/2014/main" id="{9A5D16F8-02BF-5E68-9404-8A5079E84306}"/>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6466195" y="1034712"/>
            <a:ext cx="4135272" cy="3769152"/>
          </a:xfrm>
          <a:prstGeom prst="rect">
            <a:avLst/>
          </a:prstGeom>
        </p:spPr>
      </p:pic>
      <p:pic>
        <p:nvPicPr>
          <p:cNvPr id="9" name="Picture 8" descr="A picture containing text, night sky&#10;&#10;Description automatically generated">
            <a:extLst>
              <a:ext uri="{FF2B5EF4-FFF2-40B4-BE49-F238E27FC236}">
                <a16:creationId xmlns:a16="http://schemas.microsoft.com/office/drawing/2014/main" id="{01F0819C-4C80-BA8C-9B63-1D8F1D191210}"/>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3116239" y="4514590"/>
            <a:ext cx="5722961" cy="2286545"/>
          </a:xfrm>
          <a:prstGeom prst="rect">
            <a:avLst/>
          </a:prstGeom>
        </p:spPr>
      </p:pic>
    </p:spTree>
    <p:extLst>
      <p:ext uri="{BB962C8B-B14F-4D97-AF65-F5344CB8AC3E}">
        <p14:creationId xmlns:p14="http://schemas.microsoft.com/office/powerpoint/2010/main" val="3387256899"/>
      </p:ext>
    </p:extLst>
  </p:cSld>
  <p:clrMapOvr>
    <a:masterClrMapping/>
  </p:clrMapOvr>
</p:sld>
</file>

<file path=ppt/slides/slide14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3986D0-532C-FA0D-05DE-B4882C3E90D2}"/>
              </a:ext>
            </a:extLst>
          </p:cNvPr>
          <p:cNvSpPr>
            <a:spLocks noGrp="1"/>
          </p:cNvSpPr>
          <p:nvPr>
            <p:ph type="title"/>
          </p:nvPr>
        </p:nvSpPr>
        <p:spPr>
          <a:xfrm>
            <a:off x="838200" y="18255"/>
            <a:ext cx="10515600" cy="1325563"/>
          </a:xfrm>
        </p:spPr>
        <p:txBody>
          <a:bodyPr/>
          <a:lstStyle/>
          <a:p>
            <a:pPr algn="ctr"/>
            <a:r>
              <a:rPr lang="en-US" dirty="0">
                <a:solidFill>
                  <a:schemeClr val="bg1"/>
                </a:solidFill>
              </a:rPr>
              <a:t>Retinal Hole</a:t>
            </a:r>
          </a:p>
        </p:txBody>
      </p:sp>
      <p:pic>
        <p:nvPicPr>
          <p:cNvPr id="5" name="Picture 4" descr="A picture containing text, different, light&#10;&#10;Description automatically generated">
            <a:extLst>
              <a:ext uri="{FF2B5EF4-FFF2-40B4-BE49-F238E27FC236}">
                <a16:creationId xmlns:a16="http://schemas.microsoft.com/office/drawing/2014/main" id="{D2B1B3F9-5BBE-4207-C4D5-5BBA0F5F658F}"/>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94661" y="1655928"/>
            <a:ext cx="6001339" cy="4117074"/>
          </a:xfrm>
          <a:prstGeom prst="rect">
            <a:avLst/>
          </a:prstGeom>
        </p:spPr>
      </p:pic>
      <p:pic>
        <p:nvPicPr>
          <p:cNvPr id="7" name="Picture 6">
            <a:extLst>
              <a:ext uri="{FF2B5EF4-FFF2-40B4-BE49-F238E27FC236}">
                <a16:creationId xmlns:a16="http://schemas.microsoft.com/office/drawing/2014/main" id="{4FA0ECE5-45C3-46DB-8EE3-44B98BA4352F}"/>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6190661" y="2895056"/>
            <a:ext cx="6001339" cy="2160896"/>
          </a:xfrm>
          <a:prstGeom prst="rect">
            <a:avLst/>
          </a:prstGeom>
        </p:spPr>
      </p:pic>
    </p:spTree>
    <p:extLst>
      <p:ext uri="{BB962C8B-B14F-4D97-AF65-F5344CB8AC3E}">
        <p14:creationId xmlns:p14="http://schemas.microsoft.com/office/powerpoint/2010/main" val="1963097026"/>
      </p:ext>
    </p:extLst>
  </p:cSld>
  <p:clrMapOvr>
    <a:masterClrMapping/>
  </p:clrMapOvr>
</p:sld>
</file>

<file path=ppt/slides/slide14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3731E-F159-A20D-6C4C-68681BEF1EEB}"/>
              </a:ext>
            </a:extLst>
          </p:cNvPr>
          <p:cNvSpPr>
            <a:spLocks noGrp="1"/>
          </p:cNvSpPr>
          <p:nvPr>
            <p:ph type="title"/>
          </p:nvPr>
        </p:nvSpPr>
        <p:spPr>
          <a:xfrm>
            <a:off x="838199" y="18255"/>
            <a:ext cx="10977563" cy="1325563"/>
          </a:xfrm>
        </p:spPr>
        <p:txBody>
          <a:bodyPr/>
          <a:lstStyle/>
          <a:p>
            <a:r>
              <a:rPr lang="en-US" dirty="0">
                <a:solidFill>
                  <a:schemeClr val="bg1"/>
                </a:solidFill>
              </a:rPr>
              <a:t>GA, Cobblestone Degen, and Retinal </a:t>
            </a:r>
            <a:r>
              <a:rPr lang="en-US" dirty="0" err="1">
                <a:solidFill>
                  <a:schemeClr val="bg1"/>
                </a:solidFill>
              </a:rPr>
              <a:t>Schisis</a:t>
            </a:r>
            <a:endParaRPr lang="en-US" dirty="0">
              <a:solidFill>
                <a:schemeClr val="bg1"/>
              </a:solidFill>
            </a:endParaRPr>
          </a:p>
        </p:txBody>
      </p:sp>
      <p:pic>
        <p:nvPicPr>
          <p:cNvPr id="5" name="Picture 4" descr="A picture containing invertebrate, worm, dark, dewdrop&#10;&#10;Description automatically generated">
            <a:extLst>
              <a:ext uri="{FF2B5EF4-FFF2-40B4-BE49-F238E27FC236}">
                <a16:creationId xmlns:a16="http://schemas.microsoft.com/office/drawing/2014/main" id="{2D0C60B4-B171-CB63-E151-AF46CF9C1FBD}"/>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45660" y="1033575"/>
            <a:ext cx="5022376" cy="3666699"/>
          </a:xfrm>
          <a:prstGeom prst="rect">
            <a:avLst/>
          </a:prstGeom>
        </p:spPr>
      </p:pic>
      <p:pic>
        <p:nvPicPr>
          <p:cNvPr id="7" name="Picture 6" descr="A planet in space&#10;&#10;Description automatically generated with medium confidence">
            <a:extLst>
              <a:ext uri="{FF2B5EF4-FFF2-40B4-BE49-F238E27FC236}">
                <a16:creationId xmlns:a16="http://schemas.microsoft.com/office/drawing/2014/main" id="{AB3C8613-F026-78D6-B7BB-16ACFDC04514}"/>
              </a:ext>
            </a:extLst>
          </p:cNvPr>
          <p:cNvPicPr>
            <a:picLocks noChangeAspect="1"/>
          </p:cNvPicPr>
          <p:nvPr/>
        </p:nvPicPr>
        <p:blipFill rotWithShape="1">
          <a:blip r:embed="rId3" cstate="screen">
            <a:extLst>
              <a:ext uri="{BEBA8EAE-BF5A-486C-A8C5-ECC9F3942E4B}">
                <a14:imgProps xmlns:a14="http://schemas.microsoft.com/office/drawing/2010/main">
                  <a14:imgLayer r:embed="rId4">
                    <a14:imgEffect>
                      <a14:brightnessContrast bright="10000" contrast="-20000"/>
                    </a14:imgEffect>
                  </a14:imgLayer>
                </a14:imgProps>
              </a:ext>
              <a:ext uri="{28A0092B-C50C-407E-A947-70E740481C1C}">
                <a14:useLocalDpi xmlns:a14="http://schemas.microsoft.com/office/drawing/2010/main"/>
              </a:ext>
            </a:extLst>
          </a:blip>
          <a:srcRect/>
          <a:stretch/>
        </p:blipFill>
        <p:spPr>
          <a:xfrm>
            <a:off x="5463653" y="924393"/>
            <a:ext cx="5022376" cy="3885062"/>
          </a:xfrm>
          <a:prstGeom prst="rect">
            <a:avLst/>
          </a:prstGeom>
        </p:spPr>
      </p:pic>
      <p:pic>
        <p:nvPicPr>
          <p:cNvPr id="9" name="Picture 8" descr="A picture containing text, night sky&#10;&#10;Description automatically generated">
            <a:extLst>
              <a:ext uri="{FF2B5EF4-FFF2-40B4-BE49-F238E27FC236}">
                <a16:creationId xmlns:a16="http://schemas.microsoft.com/office/drawing/2014/main" id="{25663718-8755-4512-45E1-C01A671E5997}"/>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5304429" y="4636758"/>
            <a:ext cx="6641911" cy="2157670"/>
          </a:xfrm>
          <a:prstGeom prst="rect">
            <a:avLst/>
          </a:prstGeom>
        </p:spPr>
      </p:pic>
    </p:spTree>
    <p:extLst>
      <p:ext uri="{BB962C8B-B14F-4D97-AF65-F5344CB8AC3E}">
        <p14:creationId xmlns:p14="http://schemas.microsoft.com/office/powerpoint/2010/main" val="3571081722"/>
      </p:ext>
    </p:extLst>
  </p:cSld>
  <p:clrMapOvr>
    <a:masterClrMapping/>
  </p:clrMapOvr>
</p:sld>
</file>

<file path=ppt/slides/slide14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23ADB3-D27E-6EB3-111E-B7565C75601E}"/>
              </a:ext>
            </a:extLst>
          </p:cNvPr>
          <p:cNvSpPr>
            <a:spLocks noGrp="1"/>
          </p:cNvSpPr>
          <p:nvPr>
            <p:ph type="title"/>
          </p:nvPr>
        </p:nvSpPr>
        <p:spPr>
          <a:xfrm>
            <a:off x="838200" y="0"/>
            <a:ext cx="10515600" cy="1325563"/>
          </a:xfrm>
        </p:spPr>
        <p:txBody>
          <a:bodyPr/>
          <a:lstStyle/>
          <a:p>
            <a:pPr algn="ctr"/>
            <a:r>
              <a:rPr lang="en-US" dirty="0">
                <a:solidFill>
                  <a:schemeClr val="bg1"/>
                </a:solidFill>
              </a:rPr>
              <a:t>Sickle cell</a:t>
            </a:r>
          </a:p>
        </p:txBody>
      </p:sp>
      <p:pic>
        <p:nvPicPr>
          <p:cNvPr id="5" name="Picture 4" descr="A picture containing cat, mammal, dark, domestic cat&#10;&#10;Description automatically generated">
            <a:extLst>
              <a:ext uri="{FF2B5EF4-FFF2-40B4-BE49-F238E27FC236}">
                <a16:creationId xmlns:a16="http://schemas.microsoft.com/office/drawing/2014/main" id="{0A4F2F78-5C56-C13C-7A3E-6D089DF0740E}"/>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7892954" y="4603844"/>
            <a:ext cx="3957852" cy="2076252"/>
          </a:xfrm>
          <a:prstGeom prst="rect">
            <a:avLst/>
          </a:prstGeom>
        </p:spPr>
      </p:pic>
      <p:pic>
        <p:nvPicPr>
          <p:cNvPr id="7" name="Picture 6" descr="A picture containing text, dark, night sky&#10;&#10;Description automatically generated">
            <a:extLst>
              <a:ext uri="{FF2B5EF4-FFF2-40B4-BE49-F238E27FC236}">
                <a16:creationId xmlns:a16="http://schemas.microsoft.com/office/drawing/2014/main" id="{16554F07-996F-F732-4666-A0B548FB860B}"/>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7692788" y="2559755"/>
            <a:ext cx="4158018" cy="2200240"/>
          </a:xfrm>
          <a:prstGeom prst="rect">
            <a:avLst/>
          </a:prstGeom>
        </p:spPr>
      </p:pic>
      <p:pic>
        <p:nvPicPr>
          <p:cNvPr id="9" name="Picture 8" descr="A close-up of a fetus&#10;&#10;Description automatically generated with low confidence">
            <a:extLst>
              <a:ext uri="{FF2B5EF4-FFF2-40B4-BE49-F238E27FC236}">
                <a16:creationId xmlns:a16="http://schemas.microsoft.com/office/drawing/2014/main" id="{C0DC1550-AE6B-9385-BAC5-E97BF204605D}"/>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7736623" y="559559"/>
            <a:ext cx="4114183" cy="2106304"/>
          </a:xfrm>
          <a:prstGeom prst="rect">
            <a:avLst/>
          </a:prstGeom>
        </p:spPr>
      </p:pic>
      <p:pic>
        <p:nvPicPr>
          <p:cNvPr id="13" name="Picture 12" descr="A picture containing light, night sky&#10;&#10;Description automatically generated">
            <a:extLst>
              <a:ext uri="{FF2B5EF4-FFF2-40B4-BE49-F238E27FC236}">
                <a16:creationId xmlns:a16="http://schemas.microsoft.com/office/drawing/2014/main" id="{04BC2A5A-F036-32CC-6456-0CB52216BD0E}"/>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887104" y="1325563"/>
            <a:ext cx="6068705" cy="5014195"/>
          </a:xfrm>
          <a:prstGeom prst="rect">
            <a:avLst/>
          </a:prstGeom>
        </p:spPr>
      </p:pic>
      <p:sp>
        <p:nvSpPr>
          <p:cNvPr id="14" name="TextBox 13">
            <a:extLst>
              <a:ext uri="{FF2B5EF4-FFF2-40B4-BE49-F238E27FC236}">
                <a16:creationId xmlns:a16="http://schemas.microsoft.com/office/drawing/2014/main" id="{1857EF91-1C70-FEE7-18C4-A8EFF7D68000}"/>
              </a:ext>
            </a:extLst>
          </p:cNvPr>
          <p:cNvSpPr txBox="1"/>
          <p:nvPr/>
        </p:nvSpPr>
        <p:spPr>
          <a:xfrm>
            <a:off x="295701" y="6405349"/>
            <a:ext cx="2856932" cy="246221"/>
          </a:xfrm>
          <a:prstGeom prst="rect">
            <a:avLst/>
          </a:prstGeom>
          <a:noFill/>
        </p:spPr>
        <p:txBody>
          <a:bodyPr wrap="square">
            <a:spAutoFit/>
          </a:bodyPr>
          <a:lstStyle/>
          <a:p>
            <a:r>
              <a:rPr lang="en-GB" sz="1000" dirty="0">
                <a:solidFill>
                  <a:schemeClr val="bg1"/>
                </a:solidFill>
              </a:rPr>
              <a:t>Image courtesy of Paulo Stanga</a:t>
            </a:r>
            <a:endParaRPr lang="en-US" sz="1000" dirty="0">
              <a:solidFill>
                <a:schemeClr val="bg1"/>
              </a:solidFill>
            </a:endParaRPr>
          </a:p>
        </p:txBody>
      </p:sp>
    </p:spTree>
    <p:extLst>
      <p:ext uri="{BB962C8B-B14F-4D97-AF65-F5344CB8AC3E}">
        <p14:creationId xmlns:p14="http://schemas.microsoft.com/office/powerpoint/2010/main" val="3608962076"/>
      </p:ext>
    </p:extLst>
  </p:cSld>
  <p:clrMapOvr>
    <a:masterClrMapping/>
  </p:clrMapOvr>
</p:sld>
</file>

<file path=ppt/slides/slide14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5B3CD2-EAE4-26C3-DE87-57BDFC2ACC30}"/>
              </a:ext>
            </a:extLst>
          </p:cNvPr>
          <p:cNvSpPr>
            <a:spLocks noGrp="1"/>
          </p:cNvSpPr>
          <p:nvPr>
            <p:ph type="title"/>
          </p:nvPr>
        </p:nvSpPr>
        <p:spPr>
          <a:xfrm>
            <a:off x="920087" y="0"/>
            <a:ext cx="10515600" cy="1325563"/>
          </a:xfrm>
        </p:spPr>
        <p:txBody>
          <a:bodyPr/>
          <a:lstStyle/>
          <a:p>
            <a:pPr algn="ctr"/>
            <a:r>
              <a:rPr lang="en-US" dirty="0">
                <a:solidFill>
                  <a:schemeClr val="bg1"/>
                </a:solidFill>
              </a:rPr>
              <a:t>VKH</a:t>
            </a:r>
          </a:p>
        </p:txBody>
      </p:sp>
      <p:sp>
        <p:nvSpPr>
          <p:cNvPr id="4" name="TextBox 3">
            <a:extLst>
              <a:ext uri="{FF2B5EF4-FFF2-40B4-BE49-F238E27FC236}">
                <a16:creationId xmlns:a16="http://schemas.microsoft.com/office/drawing/2014/main" id="{FE86E75A-4FE5-D607-8699-CD194C32412D}"/>
              </a:ext>
            </a:extLst>
          </p:cNvPr>
          <p:cNvSpPr txBox="1"/>
          <p:nvPr/>
        </p:nvSpPr>
        <p:spPr>
          <a:xfrm>
            <a:off x="291152" y="6519081"/>
            <a:ext cx="2856932" cy="246221"/>
          </a:xfrm>
          <a:prstGeom prst="rect">
            <a:avLst/>
          </a:prstGeom>
          <a:noFill/>
        </p:spPr>
        <p:txBody>
          <a:bodyPr wrap="square">
            <a:spAutoFit/>
          </a:bodyPr>
          <a:lstStyle/>
          <a:p>
            <a:r>
              <a:rPr lang="en-GB" sz="1000" dirty="0">
                <a:solidFill>
                  <a:schemeClr val="bg1"/>
                </a:solidFill>
              </a:rPr>
              <a:t>Image courtesy of Paulo Stanga</a:t>
            </a:r>
            <a:endParaRPr lang="en-US" sz="1000" dirty="0">
              <a:solidFill>
                <a:schemeClr val="bg1"/>
              </a:solidFill>
            </a:endParaRPr>
          </a:p>
        </p:txBody>
      </p:sp>
      <p:pic>
        <p:nvPicPr>
          <p:cNvPr id="6" name="Picture 5" descr="A picture containing worm&#10;&#10;Description automatically generated">
            <a:extLst>
              <a:ext uri="{FF2B5EF4-FFF2-40B4-BE49-F238E27FC236}">
                <a16:creationId xmlns:a16="http://schemas.microsoft.com/office/drawing/2014/main" id="{5686F887-1F14-39F2-D37A-99DEF0DF407B}"/>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592262" y="4776432"/>
            <a:ext cx="5244896" cy="2081568"/>
          </a:xfrm>
          <a:prstGeom prst="rect">
            <a:avLst/>
          </a:prstGeom>
        </p:spPr>
      </p:pic>
      <p:pic>
        <p:nvPicPr>
          <p:cNvPr id="8" name="Picture 7" descr="A close-up of a fetus&#10;&#10;Description automatically generated with low confidence">
            <a:extLst>
              <a:ext uri="{FF2B5EF4-FFF2-40B4-BE49-F238E27FC236}">
                <a16:creationId xmlns:a16="http://schemas.microsoft.com/office/drawing/2014/main" id="{F3546366-2DEA-26D8-E638-AFEE3D71221C}"/>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54842" y="4301945"/>
            <a:ext cx="5586484" cy="2217136"/>
          </a:xfrm>
          <a:prstGeom prst="rect">
            <a:avLst/>
          </a:prstGeom>
        </p:spPr>
      </p:pic>
      <p:pic>
        <p:nvPicPr>
          <p:cNvPr id="10" name="Picture 9" descr="A planet in space&#10;&#10;Description automatically generated with medium confidence">
            <a:extLst>
              <a:ext uri="{FF2B5EF4-FFF2-40B4-BE49-F238E27FC236}">
                <a16:creationId xmlns:a16="http://schemas.microsoft.com/office/drawing/2014/main" id="{AF6A85C5-6945-E0D8-7C71-B98568EF5CE0}"/>
              </a:ext>
            </a:extLst>
          </p:cNvPr>
          <p:cNvPicPr>
            <a:picLocks noChangeAspect="1"/>
          </p:cNvPicPr>
          <p:nvPr/>
        </p:nvPicPr>
        <p:blipFill rotWithShape="1">
          <a:blip r:embed="rId4" cstate="screen">
            <a:extLst>
              <a:ext uri="{BEBA8EAE-BF5A-486C-A8C5-ECC9F3942E4B}">
                <a14:imgProps xmlns:a14="http://schemas.microsoft.com/office/drawing/2010/main">
                  <a14:imgLayer r:embed="rId5">
                    <a14:imgEffect>
                      <a14:brightnessContrast bright="20000"/>
                    </a14:imgEffect>
                  </a14:imgLayer>
                </a14:imgProps>
              </a:ext>
              <a:ext uri="{28A0092B-C50C-407E-A947-70E740481C1C}">
                <a14:useLocalDpi xmlns:a14="http://schemas.microsoft.com/office/drawing/2010/main"/>
              </a:ext>
            </a:extLst>
          </a:blip>
          <a:srcRect/>
          <a:stretch/>
        </p:blipFill>
        <p:spPr>
          <a:xfrm>
            <a:off x="655093" y="959413"/>
            <a:ext cx="4985982" cy="3708683"/>
          </a:xfrm>
          <a:prstGeom prst="rect">
            <a:avLst/>
          </a:prstGeom>
        </p:spPr>
      </p:pic>
      <p:pic>
        <p:nvPicPr>
          <p:cNvPr id="12" name="Picture 11" descr="A planet in space&#10;&#10;Description automatically generated with low confidence">
            <a:extLst>
              <a:ext uri="{FF2B5EF4-FFF2-40B4-BE49-F238E27FC236}">
                <a16:creationId xmlns:a16="http://schemas.microsoft.com/office/drawing/2014/main" id="{61423873-6D66-4DD9-C203-134C7D757753}"/>
              </a:ext>
            </a:extLst>
          </p:cNvPr>
          <p:cNvPicPr>
            <a:picLocks noChangeAspect="1"/>
          </p:cNvPicPr>
          <p:nvPr/>
        </p:nvPicPr>
        <p:blipFill rotWithShape="1">
          <a:blip r:embed="rId6" cstate="screen">
            <a:extLst>
              <a:ext uri="{BEBA8EAE-BF5A-486C-A8C5-ECC9F3942E4B}">
                <a14:imgProps xmlns:a14="http://schemas.microsoft.com/office/drawing/2010/main">
                  <a14:imgLayer r:embed="rId7">
                    <a14:imgEffect>
                      <a14:brightnessContrast bright="20000"/>
                    </a14:imgEffect>
                  </a14:imgLayer>
                </a14:imgProps>
              </a:ext>
              <a:ext uri="{28A0092B-C50C-407E-A947-70E740481C1C}">
                <a14:useLocalDpi xmlns:a14="http://schemas.microsoft.com/office/drawing/2010/main"/>
              </a:ext>
            </a:extLst>
          </a:blip>
          <a:srcRect/>
          <a:stretch/>
        </p:blipFill>
        <p:spPr>
          <a:xfrm>
            <a:off x="6744670" y="996286"/>
            <a:ext cx="4691017" cy="3867132"/>
          </a:xfrm>
          <a:prstGeom prst="rect">
            <a:avLst/>
          </a:prstGeom>
        </p:spPr>
      </p:pic>
    </p:spTree>
    <p:extLst>
      <p:ext uri="{BB962C8B-B14F-4D97-AF65-F5344CB8AC3E}">
        <p14:creationId xmlns:p14="http://schemas.microsoft.com/office/powerpoint/2010/main" val="2718801954"/>
      </p:ext>
    </p:extLst>
  </p:cSld>
  <p:clrMapOvr>
    <a:masterClrMapping/>
  </p:clrMapOvr>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454EC08-6FFA-B44C-B0F1-D38104BFCAF6}"/>
              </a:ext>
            </a:extLst>
          </p:cNvPr>
          <p:cNvSpPr>
            <a:spLocks noGrp="1"/>
          </p:cNvSpPr>
          <p:nvPr>
            <p:ph type="ctrTitle"/>
          </p:nvPr>
        </p:nvSpPr>
        <p:spPr>
          <a:xfrm>
            <a:off x="1524782" y="2435364"/>
            <a:ext cx="8800318" cy="707886"/>
          </a:xfrm>
        </p:spPr>
        <p:txBody>
          <a:bodyPr>
            <a:normAutofit fontScale="90000"/>
          </a:bodyPr>
          <a:lstStyle/>
          <a:p>
            <a:pPr algn="ctr"/>
            <a:r>
              <a:rPr lang="en-US" b="1" i="0">
                <a:solidFill>
                  <a:srgbClr val="114785"/>
                </a:solidFill>
                <a:effectLst/>
                <a:latin typeface="Open Sans" panose="020B0606030504020204" pitchFamily="34" charset="0"/>
              </a:rPr>
              <a:t>Home OCT</a:t>
            </a:r>
          </a:p>
        </p:txBody>
      </p:sp>
      <p:sp>
        <p:nvSpPr>
          <p:cNvPr id="2" name="Content Placeholder 2">
            <a:extLst>
              <a:ext uri="{FF2B5EF4-FFF2-40B4-BE49-F238E27FC236}">
                <a16:creationId xmlns:a16="http://schemas.microsoft.com/office/drawing/2014/main" id="{144F66BE-B8E6-1730-8951-57F509D021D9}"/>
              </a:ext>
            </a:extLst>
          </p:cNvPr>
          <p:cNvSpPr txBox="1">
            <a:spLocks/>
          </p:cNvSpPr>
          <p:nvPr/>
        </p:nvSpPr>
        <p:spPr bwMode="gray">
          <a:xfrm>
            <a:off x="3956033" y="3723776"/>
            <a:ext cx="4279931" cy="446084"/>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lvl1pPr marL="346075" indent="-346075" algn="l" rtl="0" eaLnBrk="1" fontAlgn="base" hangingPunct="1">
              <a:lnSpc>
                <a:spcPct val="95000"/>
              </a:lnSpc>
              <a:spcBef>
                <a:spcPts val="500"/>
              </a:spcBef>
              <a:spcAft>
                <a:spcPts val="500"/>
              </a:spcAft>
              <a:buClr>
                <a:schemeClr val="tx1"/>
              </a:buClr>
              <a:buSzPct val="120000"/>
              <a:buFont typeface="Arial"/>
              <a:buChar char="•"/>
              <a:tabLst/>
              <a:defRPr sz="2400" b="0" i="0">
                <a:solidFill>
                  <a:schemeClr val="tx2"/>
                </a:solidFill>
                <a:latin typeface="Avenir" charset="0"/>
                <a:ea typeface="Avenir" charset="0"/>
                <a:cs typeface="Avenir" charset="0"/>
              </a:defRPr>
            </a:lvl1pPr>
            <a:lvl2pPr marL="749300" indent="-288925" algn="l" rtl="0" eaLnBrk="1" fontAlgn="base" hangingPunct="1">
              <a:lnSpc>
                <a:spcPct val="95000"/>
              </a:lnSpc>
              <a:spcBef>
                <a:spcPts val="0"/>
              </a:spcBef>
              <a:spcAft>
                <a:spcPts val="500"/>
              </a:spcAft>
              <a:buClr>
                <a:schemeClr val="tx1"/>
              </a:buClr>
              <a:buChar char="–"/>
              <a:tabLst/>
              <a:defRPr sz="2000" b="0" i="0">
                <a:solidFill>
                  <a:schemeClr val="tx2"/>
                </a:solidFill>
                <a:latin typeface="Avenir" charset="0"/>
                <a:ea typeface="Avenir" charset="0"/>
                <a:cs typeface="Avenir" charset="0"/>
              </a:defRPr>
            </a:lvl2pPr>
            <a:lvl3pPr marL="1154113" indent="-231775" algn="l" rtl="0" eaLnBrk="1" fontAlgn="base" hangingPunct="1">
              <a:lnSpc>
                <a:spcPct val="95000"/>
              </a:lnSpc>
              <a:spcBef>
                <a:spcPts val="0"/>
              </a:spcBef>
              <a:spcAft>
                <a:spcPts val="500"/>
              </a:spcAft>
              <a:buClr>
                <a:schemeClr val="tx1"/>
              </a:buClr>
              <a:buSzPct val="80000"/>
              <a:buChar char="•"/>
              <a:tabLst/>
              <a:defRPr sz="1800" b="0" i="0">
                <a:solidFill>
                  <a:schemeClr val="tx2"/>
                </a:solidFill>
                <a:latin typeface="Avenir" charset="0"/>
                <a:ea typeface="Avenir" charset="0"/>
                <a:cs typeface="Avenir" charset="0"/>
              </a:defRPr>
            </a:lvl3pPr>
            <a:lvl4pPr marL="1603375" indent="-230188" algn="l" rtl="0" eaLnBrk="1" fontAlgn="base" hangingPunct="1">
              <a:lnSpc>
                <a:spcPct val="95000"/>
              </a:lnSpc>
              <a:spcBef>
                <a:spcPts val="0"/>
              </a:spcBef>
              <a:spcAft>
                <a:spcPts val="500"/>
              </a:spcAft>
              <a:buClr>
                <a:schemeClr val="tx1"/>
              </a:buClr>
              <a:buFont typeface=".AppleSystemUIFont" charset="-120"/>
              <a:buChar char="»"/>
              <a:tabLst/>
              <a:defRPr sz="1800" b="0" i="0">
                <a:solidFill>
                  <a:schemeClr val="tx2"/>
                </a:solidFill>
                <a:latin typeface="Avenir" charset="0"/>
                <a:ea typeface="Avenir" charset="0"/>
                <a:cs typeface="Avenir" charset="0"/>
              </a:defRPr>
            </a:lvl4pPr>
            <a:lvl5pPr marL="2065338" indent="-230188" algn="l" rtl="0" eaLnBrk="1" fontAlgn="base" hangingPunct="1">
              <a:lnSpc>
                <a:spcPct val="95000"/>
              </a:lnSpc>
              <a:spcBef>
                <a:spcPts val="0"/>
              </a:spcBef>
              <a:spcAft>
                <a:spcPts val="500"/>
              </a:spcAft>
              <a:buClr>
                <a:schemeClr val="bg2">
                  <a:lumMod val="75000"/>
                </a:schemeClr>
              </a:buClr>
              <a:buChar char="»"/>
              <a:tabLst/>
              <a:defRPr sz="1800" b="0" i="0">
                <a:solidFill>
                  <a:srgbClr val="4B4B4B"/>
                </a:solidFill>
                <a:latin typeface="Calibri Regular" charset="0"/>
                <a:ea typeface="ＭＳ Ｐゴシック" pitchFamily="23" charset="-128"/>
                <a:cs typeface="Calibri Regular" charset="0"/>
              </a:defRPr>
            </a:lvl5pPr>
            <a:lvl6pPr marL="3352716" indent="-304792" algn="l" rtl="0" eaLnBrk="1" fontAlgn="base" hangingPunct="1">
              <a:lnSpc>
                <a:spcPct val="95000"/>
              </a:lnSpc>
              <a:spcBef>
                <a:spcPct val="0"/>
              </a:spcBef>
              <a:spcAft>
                <a:spcPct val="25000"/>
              </a:spcAft>
              <a:buClr>
                <a:schemeClr val="accent1"/>
              </a:buClr>
              <a:buChar char="»"/>
              <a:defRPr>
                <a:solidFill>
                  <a:schemeClr val="tx1"/>
                </a:solidFill>
                <a:latin typeface="+mn-lt"/>
                <a:ea typeface="ＭＳ Ｐゴシック" pitchFamily="23" charset="-128"/>
              </a:defRPr>
            </a:lvl6pPr>
            <a:lvl7pPr marL="3962301" indent="-304792" algn="l" rtl="0" eaLnBrk="1" fontAlgn="base" hangingPunct="1">
              <a:lnSpc>
                <a:spcPct val="95000"/>
              </a:lnSpc>
              <a:spcBef>
                <a:spcPct val="0"/>
              </a:spcBef>
              <a:spcAft>
                <a:spcPct val="25000"/>
              </a:spcAft>
              <a:buClr>
                <a:schemeClr val="accent1"/>
              </a:buClr>
              <a:buChar char="»"/>
              <a:defRPr>
                <a:solidFill>
                  <a:schemeClr val="tx1"/>
                </a:solidFill>
                <a:latin typeface="+mn-lt"/>
                <a:ea typeface="ＭＳ Ｐゴシック" pitchFamily="23" charset="-128"/>
              </a:defRPr>
            </a:lvl7pPr>
            <a:lvl8pPr marL="4571886" indent="-304792" algn="l" rtl="0" eaLnBrk="1" fontAlgn="base" hangingPunct="1">
              <a:lnSpc>
                <a:spcPct val="95000"/>
              </a:lnSpc>
              <a:spcBef>
                <a:spcPct val="0"/>
              </a:spcBef>
              <a:spcAft>
                <a:spcPct val="25000"/>
              </a:spcAft>
              <a:buClr>
                <a:schemeClr val="accent1"/>
              </a:buClr>
              <a:buChar char="»"/>
              <a:defRPr>
                <a:solidFill>
                  <a:schemeClr val="tx1"/>
                </a:solidFill>
                <a:latin typeface="+mn-lt"/>
                <a:ea typeface="ＭＳ Ｐゴシック" pitchFamily="23" charset="-128"/>
              </a:defRPr>
            </a:lvl8pPr>
            <a:lvl9pPr marL="5181470" indent="-304792" algn="l" rtl="0" eaLnBrk="1" fontAlgn="base" hangingPunct="1">
              <a:lnSpc>
                <a:spcPct val="95000"/>
              </a:lnSpc>
              <a:spcBef>
                <a:spcPct val="0"/>
              </a:spcBef>
              <a:spcAft>
                <a:spcPct val="25000"/>
              </a:spcAft>
              <a:buClr>
                <a:schemeClr val="accent1"/>
              </a:buClr>
              <a:buChar char="»"/>
              <a:defRPr>
                <a:solidFill>
                  <a:schemeClr val="tx1"/>
                </a:solidFill>
                <a:latin typeface="+mn-lt"/>
                <a:ea typeface="ＭＳ Ｐゴシック" pitchFamily="23" charset="-128"/>
              </a:defRPr>
            </a:lvl9pPr>
          </a:lstStyle>
          <a:p>
            <a:pPr marL="0" indent="0">
              <a:buNone/>
            </a:pPr>
            <a:r>
              <a:rPr lang="en-US" i="1" kern="0" dirty="0"/>
              <a:t>Home OCT Indication for use:</a:t>
            </a:r>
          </a:p>
        </p:txBody>
      </p:sp>
      <p:sp>
        <p:nvSpPr>
          <p:cNvPr id="3" name="Inhaltsplatzhalter 4">
            <a:extLst>
              <a:ext uri="{FF2B5EF4-FFF2-40B4-BE49-F238E27FC236}">
                <a16:creationId xmlns:a16="http://schemas.microsoft.com/office/drawing/2014/main" id="{5EB53138-7C11-4F0B-48E2-F005D602D723}"/>
              </a:ext>
            </a:extLst>
          </p:cNvPr>
          <p:cNvSpPr txBox="1">
            <a:spLocks/>
          </p:cNvSpPr>
          <p:nvPr/>
        </p:nvSpPr>
        <p:spPr bwMode="gray">
          <a:xfrm>
            <a:off x="2877379" y="4160835"/>
            <a:ext cx="6437240" cy="1923604"/>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nSpc>
                <a:spcPct val="100000"/>
              </a:lnSpc>
              <a:spcBef>
                <a:spcPts val="0"/>
              </a:spcBef>
              <a:spcAft>
                <a:spcPts val="0"/>
              </a:spcAft>
              <a:buClr>
                <a:srgbClr val="000000"/>
              </a:buClr>
              <a:buNone/>
              <a:defRPr/>
            </a:pPr>
            <a:r>
              <a:rPr kumimoji="0" lang="en-US" sz="1200" b="0" i="0" u="none" strike="noStrike" kern="0" cap="none" spc="0" normalizeH="0" baseline="0" noProof="0" dirty="0">
                <a:ln>
                  <a:noFill/>
                </a:ln>
                <a:solidFill>
                  <a:schemeClr val="bg1">
                    <a:lumMod val="50000"/>
                  </a:schemeClr>
                </a:solidFill>
                <a:effectLst/>
                <a:uLnTx/>
                <a:uFillTx/>
                <a:latin typeface="Avenir"/>
              </a:rPr>
              <a:t>The Notal Vision Home Optical Coherence Tomography (OCT) System is an Artificial Intelligence (AI)-based Home Use device indicated for visualization of intraretinal and subretinal hypo-reflective spaces in a 10 by 10-degrees area centered on the point of fixation of eyes diagnosed with neovascular age-related macular degeneration (NV-AMD). In addition, it provides segmentation and an estimation of the volume of hypo-reflective spaces. The Notal Home OCT device is intended for imaging at home between regularly scheduled clinic assessments and not intended to be used to make treatment decisions or replace standard-of care regularly scheduled examinations and clinical testing as needed, including in-office imaging and assessments for changes in vision, by an </a:t>
            </a:r>
            <a:r>
              <a:rPr lang="en-US" sz="1200" kern="0" dirty="0">
                <a:solidFill>
                  <a:schemeClr val="bg1">
                    <a:lumMod val="50000"/>
                  </a:schemeClr>
                </a:solidFill>
                <a:latin typeface="Avenir"/>
              </a:rPr>
              <a:t>ophthalmologist</a:t>
            </a:r>
            <a:r>
              <a:rPr kumimoji="0" lang="en-US" sz="1200" b="0" i="0" u="none" strike="noStrike" kern="0" cap="none" spc="0" normalizeH="0" baseline="0" noProof="0" dirty="0">
                <a:ln>
                  <a:noFill/>
                </a:ln>
                <a:solidFill>
                  <a:schemeClr val="bg1">
                    <a:lumMod val="50000"/>
                  </a:schemeClr>
                </a:solidFill>
                <a:effectLst/>
                <a:uLnTx/>
                <a:uFillTx/>
                <a:latin typeface="Avenir"/>
              </a:rPr>
              <a:t>. </a:t>
            </a:r>
            <a:endParaRPr lang="en-US" sz="1200" kern="0" dirty="0">
              <a:solidFill>
                <a:schemeClr val="bg1">
                  <a:lumMod val="50000"/>
                </a:schemeClr>
              </a:solidFill>
              <a:latin typeface="Avenir"/>
            </a:endParaRPr>
          </a:p>
          <a:p>
            <a:pPr marL="0" marR="0" lvl="0" indent="0" algn="r" defTabSz="914400" rtl="0" eaLnBrk="0" fontAlgn="base" latinLnBrk="0" hangingPunct="0">
              <a:lnSpc>
                <a:spcPct val="100000"/>
              </a:lnSpc>
              <a:spcBef>
                <a:spcPts val="0"/>
              </a:spcBef>
              <a:spcAft>
                <a:spcPts val="0"/>
              </a:spcAft>
              <a:buClr>
                <a:srgbClr val="000000"/>
              </a:buClr>
              <a:buSzPct val="120000"/>
              <a:buFont typeface="Arial"/>
              <a:buNone/>
              <a:tabLst/>
              <a:defRPr/>
            </a:pPr>
            <a:r>
              <a:rPr kumimoji="0" lang="en-US" sz="1100" b="0" i="1" u="none" strike="noStrike" kern="0" cap="none" spc="0" normalizeH="0" baseline="0" noProof="0" dirty="0">
                <a:ln>
                  <a:noFill/>
                </a:ln>
                <a:solidFill>
                  <a:schemeClr val="bg1">
                    <a:lumMod val="50000"/>
                  </a:schemeClr>
                </a:solidFill>
                <a:effectLst/>
                <a:uLnTx/>
                <a:uFillTx/>
                <a:latin typeface="Avenir"/>
              </a:rPr>
              <a:t>See program user manual for </a:t>
            </a:r>
            <a:r>
              <a:rPr lang="en-US" sz="1100" i="1" kern="0" dirty="0">
                <a:solidFill>
                  <a:schemeClr val="bg1">
                    <a:lumMod val="50000"/>
                  </a:schemeClr>
                </a:solidFill>
              </a:rPr>
              <a:t>additional</a:t>
            </a:r>
            <a:r>
              <a:rPr kumimoji="0" lang="en-US" sz="1100" b="0" i="1" u="none" strike="noStrike" kern="0" cap="none" spc="0" normalizeH="0" baseline="0" noProof="0" dirty="0">
                <a:ln>
                  <a:noFill/>
                </a:ln>
                <a:solidFill>
                  <a:schemeClr val="bg1">
                    <a:lumMod val="50000"/>
                  </a:schemeClr>
                </a:solidFill>
                <a:effectLst/>
                <a:uLnTx/>
                <a:uFillTx/>
                <a:latin typeface="Avenir"/>
              </a:rPr>
              <a:t> information</a:t>
            </a:r>
            <a:endParaRPr lang="en-US" sz="1100" b="0" i="1" u="none" strike="noStrike" kern="0" cap="none" spc="0" normalizeH="0" baseline="0" noProof="0" dirty="0">
              <a:ln>
                <a:noFill/>
              </a:ln>
              <a:solidFill>
                <a:schemeClr val="bg1">
                  <a:lumMod val="50000"/>
                </a:schemeClr>
              </a:solidFill>
              <a:effectLst/>
              <a:uLnTx/>
              <a:uFillTx/>
              <a:latin typeface="Avenir"/>
            </a:endParaRPr>
          </a:p>
        </p:txBody>
      </p:sp>
      <p:pic>
        <p:nvPicPr>
          <p:cNvPr id="10" name="Picture 9" descr="A white device with a screen and a black background&#10;&#10;Description automatically generated">
            <a:extLst>
              <a:ext uri="{FF2B5EF4-FFF2-40B4-BE49-F238E27FC236}">
                <a16:creationId xmlns:a16="http://schemas.microsoft.com/office/drawing/2014/main" id="{DD99FC5D-4508-27C2-AF9A-0E08549C2C49}"/>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710700" y="-84222"/>
            <a:ext cx="5365145" cy="4538913"/>
          </a:xfrm>
          <a:prstGeom prst="rect">
            <a:avLst/>
          </a:prstGeom>
        </p:spPr>
      </p:pic>
    </p:spTree>
    <p:extLst>
      <p:ext uri="{BB962C8B-B14F-4D97-AF65-F5344CB8AC3E}">
        <p14:creationId xmlns:p14="http://schemas.microsoft.com/office/powerpoint/2010/main" val="3173588383"/>
      </p:ext>
    </p:extLst>
  </p:cSld>
  <p:clrMapOvr>
    <a:masterClrMapping/>
  </p:clrMapOvr>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5C323-D9A5-B0F2-704D-1B77FEE539AE}"/>
              </a:ext>
            </a:extLst>
          </p:cNvPr>
          <p:cNvSpPr>
            <a:spLocks noGrp="1"/>
          </p:cNvSpPr>
          <p:nvPr>
            <p:ph type="title"/>
          </p:nvPr>
        </p:nvSpPr>
        <p:spPr>
          <a:xfrm>
            <a:off x="130343" y="475487"/>
            <a:ext cx="11429999" cy="649922"/>
          </a:xfrm>
        </p:spPr>
        <p:txBody>
          <a:bodyPr/>
          <a:lstStyle/>
          <a:p>
            <a:r>
              <a:rPr lang="en-US" sz="4000" dirty="0"/>
              <a:t>UNMET NEEDS: Limitations of </a:t>
            </a:r>
            <a:r>
              <a:rPr lang="en-US" sz="4000" dirty="0" err="1"/>
              <a:t>nAMD</a:t>
            </a:r>
            <a:r>
              <a:rPr lang="en-US" sz="4000" dirty="0"/>
              <a:t> Management</a:t>
            </a:r>
          </a:p>
        </p:txBody>
      </p:sp>
      <p:sp>
        <p:nvSpPr>
          <p:cNvPr id="3" name="Content Placeholder 2">
            <a:extLst>
              <a:ext uri="{FF2B5EF4-FFF2-40B4-BE49-F238E27FC236}">
                <a16:creationId xmlns:a16="http://schemas.microsoft.com/office/drawing/2014/main" id="{6AC588FD-888C-91B0-4153-984AA05D493B}"/>
              </a:ext>
            </a:extLst>
          </p:cNvPr>
          <p:cNvSpPr>
            <a:spLocks noGrp="1"/>
          </p:cNvSpPr>
          <p:nvPr>
            <p:ph idx="1"/>
          </p:nvPr>
        </p:nvSpPr>
        <p:spPr>
          <a:xfrm>
            <a:off x="435142" y="1793636"/>
            <a:ext cx="11506200" cy="2596416"/>
          </a:xfrm>
        </p:spPr>
        <p:txBody>
          <a:bodyPr/>
          <a:lstStyle/>
          <a:p>
            <a:r>
              <a:rPr lang="en-US" dirty="0"/>
              <a:t>Despite effective treatments only 34% of </a:t>
            </a:r>
            <a:r>
              <a:rPr lang="en-US" dirty="0" err="1"/>
              <a:t>nAMD</a:t>
            </a:r>
            <a:r>
              <a:rPr lang="en-US" dirty="0"/>
              <a:t> patients have functional vision</a:t>
            </a:r>
            <a:r>
              <a:rPr lang="en-US" baseline="30000" dirty="0"/>
              <a:t>1</a:t>
            </a:r>
          </a:p>
          <a:p>
            <a:endParaRPr lang="en-US" baseline="30000" dirty="0"/>
          </a:p>
          <a:p>
            <a:r>
              <a:rPr lang="en-US" dirty="0"/>
              <a:t>Multi-year outcomes in real-world studies lag behind those seen in clinical trials</a:t>
            </a:r>
            <a:r>
              <a:rPr lang="en-US" baseline="30000" dirty="0"/>
              <a:t>2</a:t>
            </a:r>
          </a:p>
          <a:p>
            <a:endParaRPr lang="en-US" dirty="0"/>
          </a:p>
          <a:p>
            <a:r>
              <a:rPr lang="en-US" dirty="0"/>
              <a:t>Significant burden on physicians, patients and caregiver, with impact on clinical outcomes</a:t>
            </a:r>
            <a:r>
              <a:rPr lang="en-US" baseline="30000" dirty="0"/>
              <a:t>3</a:t>
            </a:r>
          </a:p>
        </p:txBody>
      </p:sp>
      <p:sp>
        <p:nvSpPr>
          <p:cNvPr id="4" name="TextBox 3">
            <a:extLst>
              <a:ext uri="{FF2B5EF4-FFF2-40B4-BE49-F238E27FC236}">
                <a16:creationId xmlns:a16="http://schemas.microsoft.com/office/drawing/2014/main" id="{02AC3BCB-759A-BEAD-2622-38176B281FDA}"/>
              </a:ext>
            </a:extLst>
          </p:cNvPr>
          <p:cNvSpPr txBox="1"/>
          <p:nvPr/>
        </p:nvSpPr>
        <p:spPr>
          <a:xfrm>
            <a:off x="381000" y="6149986"/>
            <a:ext cx="7309884" cy="708014"/>
          </a:xfrm>
          <a:prstGeom prst="rect">
            <a:avLst/>
          </a:prstGeom>
          <a:noFill/>
        </p:spPr>
        <p:txBody>
          <a:bodyPr wrap="square" rtlCol="0" anchor="t" anchorCtr="0">
            <a:spAutoFit/>
          </a:bodyPr>
          <a:lstStyle/>
          <a:p>
            <a:pPr algn="l">
              <a:lnSpc>
                <a:spcPct val="95000"/>
              </a:lnSpc>
            </a:pPr>
            <a:r>
              <a:rPr lang="en-US" sz="1400" i="1" baseline="30000" dirty="0">
                <a:solidFill>
                  <a:schemeClr val="tx1">
                    <a:lumMod val="65000"/>
                    <a:lumOff val="35000"/>
                  </a:schemeClr>
                </a:solidFill>
                <a:latin typeface="Avenir" charset="0"/>
                <a:ea typeface="Avenir" charset="0"/>
                <a:cs typeface="Avenir" charset="0"/>
              </a:rPr>
              <a:t>1</a:t>
            </a:r>
            <a:r>
              <a:rPr lang="en-US" sz="1400" i="1" dirty="0">
                <a:solidFill>
                  <a:schemeClr val="tx1">
                    <a:lumMod val="65000"/>
                    <a:lumOff val="35000"/>
                  </a:schemeClr>
                </a:solidFill>
                <a:latin typeface="Avenir" charset="0"/>
                <a:ea typeface="Avenir" charset="0"/>
                <a:cs typeface="Avenir" charset="0"/>
              </a:rPr>
              <a:t>Ho et al. </a:t>
            </a:r>
            <a:r>
              <a:rPr lang="en-US" sz="1400" b="0" i="1" dirty="0">
                <a:solidFill>
                  <a:schemeClr val="tx1">
                    <a:lumMod val="65000"/>
                    <a:lumOff val="35000"/>
                  </a:schemeClr>
                </a:solidFill>
                <a:effectLst/>
                <a:latin typeface="Avenir" panose="020B0503020203020204" pitchFamily="34" charset="0"/>
              </a:rPr>
              <a:t>Ophthalmic Surgery, Lasers and Imaging Retina </a:t>
            </a:r>
            <a:r>
              <a:rPr lang="en-US" sz="1400" i="1" dirty="0">
                <a:solidFill>
                  <a:schemeClr val="tx1">
                    <a:lumMod val="65000"/>
                    <a:lumOff val="35000"/>
                  </a:schemeClr>
                </a:solidFill>
                <a:latin typeface="Avenir" panose="020B0503020203020204" pitchFamily="34" charset="0"/>
                <a:ea typeface="Avenir" charset="0"/>
                <a:cs typeface="Avenir" charset="0"/>
              </a:rPr>
              <a:t>(2020)</a:t>
            </a:r>
          </a:p>
          <a:p>
            <a:pPr algn="l">
              <a:lnSpc>
                <a:spcPct val="95000"/>
              </a:lnSpc>
            </a:pPr>
            <a:r>
              <a:rPr lang="en-US" sz="1400" i="1" baseline="30000" dirty="0">
                <a:solidFill>
                  <a:schemeClr val="tx1">
                    <a:lumMod val="65000"/>
                    <a:lumOff val="35000"/>
                  </a:schemeClr>
                </a:solidFill>
                <a:latin typeface="Avenir" panose="020B0503020203020204" pitchFamily="34" charset="0"/>
                <a:ea typeface="Avenir" charset="0"/>
                <a:cs typeface="Avenir" charset="0"/>
              </a:rPr>
              <a:t>2</a:t>
            </a:r>
            <a:r>
              <a:rPr lang="en-US" sz="1400" i="1" dirty="0">
                <a:solidFill>
                  <a:schemeClr val="tx1">
                    <a:lumMod val="65000"/>
                    <a:lumOff val="35000"/>
                  </a:schemeClr>
                </a:solidFill>
                <a:latin typeface="Avenir" panose="020B0503020203020204" pitchFamily="34" charset="0"/>
                <a:ea typeface="Avenir" charset="0"/>
                <a:cs typeface="Avenir" charset="0"/>
              </a:rPr>
              <a:t>Khanani et al. Ophthalmology Retina (2020)</a:t>
            </a:r>
          </a:p>
          <a:p>
            <a:pPr algn="l">
              <a:lnSpc>
                <a:spcPct val="95000"/>
              </a:lnSpc>
            </a:pPr>
            <a:r>
              <a:rPr lang="en-US" sz="1400" i="1" baseline="30000" dirty="0">
                <a:solidFill>
                  <a:schemeClr val="tx1">
                    <a:lumMod val="65000"/>
                    <a:lumOff val="35000"/>
                  </a:schemeClr>
                </a:solidFill>
                <a:latin typeface="Avenir" panose="020B0503020203020204" pitchFamily="34" charset="0"/>
                <a:ea typeface="Avenir" charset="0"/>
                <a:cs typeface="Avenir" charset="0"/>
              </a:rPr>
              <a:t>3</a:t>
            </a:r>
            <a:r>
              <a:rPr lang="en-US" sz="1400" i="1" dirty="0">
                <a:solidFill>
                  <a:schemeClr val="tx1">
                    <a:lumMod val="65000"/>
                    <a:lumOff val="35000"/>
                  </a:schemeClr>
                </a:solidFill>
                <a:latin typeface="Avenir" panose="020B0503020203020204" pitchFamily="34" charset="0"/>
                <a:ea typeface="Avenir" charset="0"/>
                <a:cs typeface="Avenir" charset="0"/>
              </a:rPr>
              <a:t>Meer et al. Retina (2024)</a:t>
            </a:r>
          </a:p>
        </p:txBody>
      </p:sp>
    </p:spTree>
    <p:extLst>
      <p:ext uri="{BB962C8B-B14F-4D97-AF65-F5344CB8AC3E}">
        <p14:creationId xmlns:p14="http://schemas.microsoft.com/office/powerpoint/2010/main" val="1178094794"/>
      </p:ext>
    </p:extLst>
  </p:cSld>
  <p:clrMapOvr>
    <a:masterClrMapping/>
  </p:clrMapOvr>
  <p:transition>
    <p:wipe dir="r"/>
  </p:transition>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70" name="Group 169">
            <a:extLst>
              <a:ext uri="{FF2B5EF4-FFF2-40B4-BE49-F238E27FC236}">
                <a16:creationId xmlns:a16="http://schemas.microsoft.com/office/drawing/2014/main" id="{3577DA79-1237-6F66-DC03-6AD8456F3A01}"/>
              </a:ext>
            </a:extLst>
          </p:cNvPr>
          <p:cNvGrpSpPr/>
          <p:nvPr/>
        </p:nvGrpSpPr>
        <p:grpSpPr>
          <a:xfrm>
            <a:off x="1054663" y="1629152"/>
            <a:ext cx="10878241" cy="4240725"/>
            <a:chOff x="1043777" y="1742052"/>
            <a:chExt cx="10878241" cy="4240725"/>
          </a:xfrm>
        </p:grpSpPr>
        <p:grpSp>
          <p:nvGrpSpPr>
            <p:cNvPr id="171" name="Group 170">
              <a:extLst>
                <a:ext uri="{FF2B5EF4-FFF2-40B4-BE49-F238E27FC236}">
                  <a16:creationId xmlns:a16="http://schemas.microsoft.com/office/drawing/2014/main" id="{D1AEE7F7-D82E-D4C1-57C1-F782654909F6}"/>
                </a:ext>
              </a:extLst>
            </p:cNvPr>
            <p:cNvGrpSpPr/>
            <p:nvPr/>
          </p:nvGrpSpPr>
          <p:grpSpPr>
            <a:xfrm>
              <a:off x="1043777" y="1742052"/>
              <a:ext cx="10484472" cy="3985626"/>
              <a:chOff x="1043777" y="1742052"/>
              <a:chExt cx="10484472" cy="3985626"/>
            </a:xfrm>
          </p:grpSpPr>
          <p:pic>
            <p:nvPicPr>
              <p:cNvPr id="197" name="Picture 196" descr="Text&#10;&#10;Description automatically generated with medium confidence">
                <a:extLst>
                  <a:ext uri="{FF2B5EF4-FFF2-40B4-BE49-F238E27FC236}">
                    <a16:creationId xmlns:a16="http://schemas.microsoft.com/office/drawing/2014/main" id="{EADAA0EC-2096-9E31-9AAD-69C153ADF141}"/>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219403" y="2204952"/>
                <a:ext cx="9308846" cy="3522726"/>
              </a:xfrm>
              <a:prstGeom prst="rect">
                <a:avLst/>
              </a:prstGeom>
            </p:spPr>
          </p:pic>
          <p:pic>
            <p:nvPicPr>
              <p:cNvPr id="198" name="Picture 197" descr="A planet in space&#10;&#10;Description automatically generated with medium confidence">
                <a:extLst>
                  <a:ext uri="{FF2B5EF4-FFF2-40B4-BE49-F238E27FC236}">
                    <a16:creationId xmlns:a16="http://schemas.microsoft.com/office/drawing/2014/main" id="{1EE01948-D2B9-A3A2-12C7-77C076210E7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241224" y="1742052"/>
                <a:ext cx="9287025" cy="3674078"/>
              </a:xfrm>
              <a:prstGeom prst="rect">
                <a:avLst/>
              </a:prstGeom>
            </p:spPr>
          </p:pic>
          <p:pic>
            <p:nvPicPr>
              <p:cNvPr id="199" name="Picture 198">
                <a:extLst>
                  <a:ext uri="{FF2B5EF4-FFF2-40B4-BE49-F238E27FC236}">
                    <a16:creationId xmlns:a16="http://schemas.microsoft.com/office/drawing/2014/main" id="{E1B5382A-D6DB-C374-57C4-0C2155EA00B1}"/>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043777" y="2263906"/>
                <a:ext cx="10484472" cy="3463772"/>
              </a:xfrm>
              <a:prstGeom prst="rect">
                <a:avLst/>
              </a:prstGeom>
            </p:spPr>
          </p:pic>
        </p:grpSp>
        <p:grpSp>
          <p:nvGrpSpPr>
            <p:cNvPr id="172" name="Group 171">
              <a:extLst>
                <a:ext uri="{FF2B5EF4-FFF2-40B4-BE49-F238E27FC236}">
                  <a16:creationId xmlns:a16="http://schemas.microsoft.com/office/drawing/2014/main" id="{37E536FF-9EE0-18EB-EFB8-8BFADB13EBEA}"/>
                </a:ext>
              </a:extLst>
            </p:cNvPr>
            <p:cNvGrpSpPr/>
            <p:nvPr/>
          </p:nvGrpSpPr>
          <p:grpSpPr>
            <a:xfrm>
              <a:off x="5670687" y="2002355"/>
              <a:ext cx="6251331" cy="3980422"/>
              <a:chOff x="5670687" y="2002355"/>
              <a:chExt cx="6251331" cy="3980422"/>
            </a:xfrm>
          </p:grpSpPr>
          <p:sp>
            <p:nvSpPr>
              <p:cNvPr id="173" name="Rectangle 172">
                <a:extLst>
                  <a:ext uri="{FF2B5EF4-FFF2-40B4-BE49-F238E27FC236}">
                    <a16:creationId xmlns:a16="http://schemas.microsoft.com/office/drawing/2014/main" id="{33E39181-08FB-650E-2D1E-3C39E2271DB9}"/>
                  </a:ext>
                </a:extLst>
              </p:cNvPr>
              <p:cNvSpPr/>
              <p:nvPr/>
            </p:nvSpPr>
            <p:spPr>
              <a:xfrm rot="16200000">
                <a:off x="11395435" y="3799934"/>
                <a:ext cx="837722" cy="215444"/>
              </a:xfrm>
              <a:prstGeom prst="rect">
                <a:avLst/>
              </a:prstGeom>
            </p:spPr>
            <p:txBody>
              <a:bodyPr wrap="squar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800" b="0" i="0" u="none" strike="noStrike" kern="0" cap="none" spc="20" normalizeH="0" baseline="0" noProof="0">
                    <a:ln>
                      <a:noFill/>
                    </a:ln>
                    <a:solidFill>
                      <a:srgbClr val="FFFFFF">
                        <a:lumMod val="65000"/>
                      </a:srgbClr>
                    </a:solidFill>
                    <a:effectLst/>
                    <a:uLnTx/>
                    <a:uFillTx/>
                    <a:latin typeface="+mn-lt"/>
                  </a:rPr>
                  <a:t>VA (Letters)</a:t>
                </a:r>
              </a:p>
            </p:txBody>
          </p:sp>
          <p:sp>
            <p:nvSpPr>
              <p:cNvPr id="174" name="Rectangle 173">
                <a:extLst>
                  <a:ext uri="{FF2B5EF4-FFF2-40B4-BE49-F238E27FC236}">
                    <a16:creationId xmlns:a16="http://schemas.microsoft.com/office/drawing/2014/main" id="{8B127729-CAF6-D659-44C7-830863FAD0E4}"/>
                  </a:ext>
                </a:extLst>
              </p:cNvPr>
              <p:cNvSpPr/>
              <p:nvPr/>
            </p:nvSpPr>
            <p:spPr>
              <a:xfrm>
                <a:off x="11287411" y="3217802"/>
                <a:ext cx="431514" cy="223138"/>
              </a:xfrm>
              <a:prstGeom prst="rect">
                <a:avLst/>
              </a:prstGeom>
            </p:spPr>
            <p:txBody>
              <a:bodyPr wrap="square">
                <a:spAutoFit/>
              </a:bodyPr>
              <a:lstStyle/>
              <a:p>
                <a:pPr marL="0" marR="0" lvl="0" indent="0" algn="r" defTabSz="914400" eaLnBrk="1" fontAlgn="auto" latinLnBrk="0" hangingPunct="1">
                  <a:lnSpc>
                    <a:spcPct val="100000"/>
                  </a:lnSpc>
                  <a:spcBef>
                    <a:spcPts val="0"/>
                  </a:spcBef>
                  <a:spcAft>
                    <a:spcPts val="0"/>
                  </a:spcAft>
                  <a:buClrTx/>
                  <a:buSzTx/>
                  <a:buFontTx/>
                  <a:buNone/>
                  <a:tabLst/>
                  <a:defRPr/>
                </a:pPr>
                <a:r>
                  <a:rPr kumimoji="0" lang="en-US" sz="850" b="0" i="0" u="none" strike="noStrike" kern="0" cap="none" spc="20" normalizeH="0" baseline="0" noProof="0">
                    <a:ln>
                      <a:noFill/>
                    </a:ln>
                    <a:solidFill>
                      <a:srgbClr val="FFFFFF">
                        <a:lumMod val="65000"/>
                      </a:srgbClr>
                    </a:solidFill>
                    <a:effectLst/>
                    <a:uLnTx/>
                    <a:uFillTx/>
                    <a:latin typeface="+mn-lt"/>
                  </a:rPr>
                  <a:t>70  –</a:t>
                </a:r>
              </a:p>
            </p:txBody>
          </p:sp>
          <p:sp>
            <p:nvSpPr>
              <p:cNvPr id="175" name="Rectangle 174">
                <a:extLst>
                  <a:ext uri="{FF2B5EF4-FFF2-40B4-BE49-F238E27FC236}">
                    <a16:creationId xmlns:a16="http://schemas.microsoft.com/office/drawing/2014/main" id="{7CAB5F7C-7CD6-B766-9CD4-BBA67FE29746}"/>
                  </a:ext>
                </a:extLst>
              </p:cNvPr>
              <p:cNvSpPr/>
              <p:nvPr/>
            </p:nvSpPr>
            <p:spPr>
              <a:xfrm>
                <a:off x="11287411" y="3590036"/>
                <a:ext cx="431514" cy="223138"/>
              </a:xfrm>
              <a:prstGeom prst="rect">
                <a:avLst/>
              </a:prstGeom>
            </p:spPr>
            <p:txBody>
              <a:bodyPr wrap="square">
                <a:spAutoFit/>
              </a:bodyPr>
              <a:lstStyle/>
              <a:p>
                <a:pPr marL="0" marR="0" lvl="0" indent="0" algn="r" defTabSz="914400" eaLnBrk="1" fontAlgn="auto" latinLnBrk="0" hangingPunct="1">
                  <a:lnSpc>
                    <a:spcPct val="100000"/>
                  </a:lnSpc>
                  <a:spcBef>
                    <a:spcPts val="0"/>
                  </a:spcBef>
                  <a:spcAft>
                    <a:spcPts val="0"/>
                  </a:spcAft>
                  <a:buClrTx/>
                  <a:buSzTx/>
                  <a:buFontTx/>
                  <a:buNone/>
                  <a:tabLst/>
                  <a:defRPr/>
                </a:pPr>
                <a:r>
                  <a:rPr kumimoji="0" lang="en-US" sz="850" b="0" i="0" u="none" strike="noStrike" kern="0" cap="none" spc="20" normalizeH="0" baseline="0" noProof="0">
                    <a:ln>
                      <a:noFill/>
                    </a:ln>
                    <a:solidFill>
                      <a:srgbClr val="FFFFFF">
                        <a:lumMod val="65000"/>
                      </a:srgbClr>
                    </a:solidFill>
                    <a:effectLst/>
                    <a:uLnTx/>
                    <a:uFillTx/>
                    <a:latin typeface="+mn-lt"/>
                  </a:rPr>
                  <a:t>65  –</a:t>
                </a:r>
              </a:p>
            </p:txBody>
          </p:sp>
          <p:sp>
            <p:nvSpPr>
              <p:cNvPr id="176" name="Rectangle 175">
                <a:extLst>
                  <a:ext uri="{FF2B5EF4-FFF2-40B4-BE49-F238E27FC236}">
                    <a16:creationId xmlns:a16="http://schemas.microsoft.com/office/drawing/2014/main" id="{59094EDB-EDDF-BDE1-B9EC-F365CBB6A59A}"/>
                  </a:ext>
                </a:extLst>
              </p:cNvPr>
              <p:cNvSpPr/>
              <p:nvPr/>
            </p:nvSpPr>
            <p:spPr>
              <a:xfrm>
                <a:off x="11287411" y="3962270"/>
                <a:ext cx="431514" cy="223138"/>
              </a:xfrm>
              <a:prstGeom prst="rect">
                <a:avLst/>
              </a:prstGeom>
            </p:spPr>
            <p:txBody>
              <a:bodyPr wrap="square">
                <a:spAutoFit/>
              </a:bodyPr>
              <a:lstStyle/>
              <a:p>
                <a:pPr marL="0" marR="0" lvl="0" indent="0" algn="r" defTabSz="914400" eaLnBrk="1" fontAlgn="auto" latinLnBrk="0" hangingPunct="1">
                  <a:lnSpc>
                    <a:spcPct val="100000"/>
                  </a:lnSpc>
                  <a:spcBef>
                    <a:spcPts val="0"/>
                  </a:spcBef>
                  <a:spcAft>
                    <a:spcPts val="0"/>
                  </a:spcAft>
                  <a:buClrTx/>
                  <a:buSzTx/>
                  <a:buFontTx/>
                  <a:buNone/>
                  <a:tabLst/>
                  <a:defRPr/>
                </a:pPr>
                <a:r>
                  <a:rPr kumimoji="0" lang="en-US" sz="850" b="0" i="0" u="none" strike="noStrike" kern="0" cap="none" spc="20" normalizeH="0" baseline="0" noProof="0">
                    <a:ln>
                      <a:noFill/>
                    </a:ln>
                    <a:solidFill>
                      <a:srgbClr val="FFFFFF">
                        <a:lumMod val="65000"/>
                      </a:srgbClr>
                    </a:solidFill>
                    <a:effectLst/>
                    <a:uLnTx/>
                    <a:uFillTx/>
                    <a:latin typeface="+mn-lt"/>
                  </a:rPr>
                  <a:t>60  –</a:t>
                </a:r>
              </a:p>
            </p:txBody>
          </p:sp>
          <p:sp>
            <p:nvSpPr>
              <p:cNvPr id="177" name="Rectangle 176">
                <a:extLst>
                  <a:ext uri="{FF2B5EF4-FFF2-40B4-BE49-F238E27FC236}">
                    <a16:creationId xmlns:a16="http://schemas.microsoft.com/office/drawing/2014/main" id="{626F50E3-D9CC-D05E-9868-42146CDCEA6D}"/>
                  </a:ext>
                </a:extLst>
              </p:cNvPr>
              <p:cNvSpPr/>
              <p:nvPr/>
            </p:nvSpPr>
            <p:spPr>
              <a:xfrm>
                <a:off x="11287411" y="4334504"/>
                <a:ext cx="431514" cy="223138"/>
              </a:xfrm>
              <a:prstGeom prst="rect">
                <a:avLst/>
              </a:prstGeom>
            </p:spPr>
            <p:txBody>
              <a:bodyPr wrap="square">
                <a:spAutoFit/>
              </a:bodyPr>
              <a:lstStyle/>
              <a:p>
                <a:pPr marL="0" marR="0" lvl="0" indent="0" algn="r" defTabSz="914400" eaLnBrk="1" fontAlgn="auto" latinLnBrk="0" hangingPunct="1">
                  <a:lnSpc>
                    <a:spcPct val="100000"/>
                  </a:lnSpc>
                  <a:spcBef>
                    <a:spcPts val="0"/>
                  </a:spcBef>
                  <a:spcAft>
                    <a:spcPts val="0"/>
                  </a:spcAft>
                  <a:buClrTx/>
                  <a:buSzTx/>
                  <a:buFontTx/>
                  <a:buNone/>
                  <a:tabLst/>
                  <a:defRPr/>
                </a:pPr>
                <a:r>
                  <a:rPr kumimoji="0" lang="en-US" sz="850" b="0" i="0" u="none" strike="noStrike" kern="0" cap="none" spc="20" normalizeH="0" baseline="0" noProof="0">
                    <a:ln>
                      <a:noFill/>
                    </a:ln>
                    <a:solidFill>
                      <a:srgbClr val="FFFFFF">
                        <a:lumMod val="65000"/>
                      </a:srgbClr>
                    </a:solidFill>
                    <a:effectLst/>
                    <a:uLnTx/>
                    <a:uFillTx/>
                    <a:latin typeface="+mn-lt"/>
                  </a:rPr>
                  <a:t>55  –</a:t>
                </a:r>
              </a:p>
            </p:txBody>
          </p:sp>
          <p:sp>
            <p:nvSpPr>
              <p:cNvPr id="178" name="Rectangle 177">
                <a:extLst>
                  <a:ext uri="{FF2B5EF4-FFF2-40B4-BE49-F238E27FC236}">
                    <a16:creationId xmlns:a16="http://schemas.microsoft.com/office/drawing/2014/main" id="{6AA88291-E901-29E0-CBBB-9B96E15A193A}"/>
                  </a:ext>
                </a:extLst>
              </p:cNvPr>
              <p:cNvSpPr/>
              <p:nvPr/>
            </p:nvSpPr>
            <p:spPr>
              <a:xfrm>
                <a:off x="11287411" y="4706738"/>
                <a:ext cx="431514" cy="223138"/>
              </a:xfrm>
              <a:prstGeom prst="rect">
                <a:avLst/>
              </a:prstGeom>
            </p:spPr>
            <p:txBody>
              <a:bodyPr wrap="square">
                <a:spAutoFit/>
              </a:bodyPr>
              <a:lstStyle/>
              <a:p>
                <a:pPr marL="0" marR="0" lvl="0" indent="0" algn="r" defTabSz="914400" eaLnBrk="1" fontAlgn="auto" latinLnBrk="0" hangingPunct="1">
                  <a:lnSpc>
                    <a:spcPct val="100000"/>
                  </a:lnSpc>
                  <a:spcBef>
                    <a:spcPts val="0"/>
                  </a:spcBef>
                  <a:spcAft>
                    <a:spcPts val="0"/>
                  </a:spcAft>
                  <a:buClrTx/>
                  <a:buSzTx/>
                  <a:buFontTx/>
                  <a:buNone/>
                  <a:tabLst/>
                  <a:defRPr/>
                </a:pPr>
                <a:r>
                  <a:rPr kumimoji="0" lang="en-US" sz="850" b="0" i="0" u="none" strike="noStrike" kern="0" cap="none" spc="20" normalizeH="0" baseline="0" noProof="0">
                    <a:ln>
                      <a:noFill/>
                    </a:ln>
                    <a:solidFill>
                      <a:srgbClr val="FFFFFF">
                        <a:lumMod val="75000"/>
                      </a:srgbClr>
                    </a:solidFill>
                    <a:effectLst/>
                    <a:uLnTx/>
                    <a:uFillTx/>
                    <a:latin typeface="+mn-lt"/>
                  </a:rPr>
                  <a:t>50  –</a:t>
                </a:r>
              </a:p>
            </p:txBody>
          </p:sp>
          <p:sp>
            <p:nvSpPr>
              <p:cNvPr id="179" name="Rectangle 178">
                <a:extLst>
                  <a:ext uri="{FF2B5EF4-FFF2-40B4-BE49-F238E27FC236}">
                    <a16:creationId xmlns:a16="http://schemas.microsoft.com/office/drawing/2014/main" id="{1723355D-D9AB-F349-DAB4-0F6F12F3F193}"/>
                  </a:ext>
                </a:extLst>
              </p:cNvPr>
              <p:cNvSpPr/>
              <p:nvPr/>
            </p:nvSpPr>
            <p:spPr>
              <a:xfrm>
                <a:off x="11287411" y="5078972"/>
                <a:ext cx="431514" cy="223138"/>
              </a:xfrm>
              <a:prstGeom prst="rect">
                <a:avLst/>
              </a:prstGeom>
            </p:spPr>
            <p:txBody>
              <a:bodyPr wrap="square">
                <a:spAutoFit/>
              </a:bodyPr>
              <a:lstStyle/>
              <a:p>
                <a:pPr marL="0" marR="0" lvl="0" indent="0" algn="r" defTabSz="914400" eaLnBrk="1" fontAlgn="auto" latinLnBrk="0" hangingPunct="1">
                  <a:lnSpc>
                    <a:spcPct val="100000"/>
                  </a:lnSpc>
                  <a:spcBef>
                    <a:spcPts val="0"/>
                  </a:spcBef>
                  <a:spcAft>
                    <a:spcPts val="0"/>
                  </a:spcAft>
                  <a:buClrTx/>
                  <a:buSzTx/>
                  <a:buFontTx/>
                  <a:buNone/>
                  <a:tabLst/>
                  <a:defRPr/>
                </a:pPr>
                <a:r>
                  <a:rPr kumimoji="0" lang="en-US" sz="850" b="0" i="0" u="none" strike="noStrike" kern="0" cap="none" spc="20" normalizeH="0" baseline="0" noProof="0">
                    <a:ln>
                      <a:noFill/>
                    </a:ln>
                    <a:solidFill>
                      <a:srgbClr val="FFFFFF">
                        <a:lumMod val="85000"/>
                      </a:srgbClr>
                    </a:solidFill>
                    <a:effectLst/>
                    <a:uLnTx/>
                    <a:uFillTx/>
                    <a:latin typeface="+mn-lt"/>
                  </a:rPr>
                  <a:t>45  –</a:t>
                </a:r>
              </a:p>
            </p:txBody>
          </p:sp>
          <p:sp>
            <p:nvSpPr>
              <p:cNvPr id="180" name="Rectangle 179">
                <a:extLst>
                  <a:ext uri="{FF2B5EF4-FFF2-40B4-BE49-F238E27FC236}">
                    <a16:creationId xmlns:a16="http://schemas.microsoft.com/office/drawing/2014/main" id="{2B73CFA1-6EE7-EE21-4ECF-79FF0D3F0079}"/>
                  </a:ext>
                </a:extLst>
              </p:cNvPr>
              <p:cNvSpPr/>
              <p:nvPr/>
            </p:nvSpPr>
            <p:spPr>
              <a:xfrm>
                <a:off x="11287411" y="5451207"/>
                <a:ext cx="431514" cy="223138"/>
              </a:xfrm>
              <a:prstGeom prst="rect">
                <a:avLst/>
              </a:prstGeom>
            </p:spPr>
            <p:txBody>
              <a:bodyPr wrap="square">
                <a:spAutoFit/>
              </a:bodyPr>
              <a:lstStyle/>
              <a:p>
                <a:pPr marL="0" marR="0" lvl="0" indent="0" algn="r" defTabSz="914400" eaLnBrk="1" fontAlgn="auto" latinLnBrk="0" hangingPunct="1">
                  <a:lnSpc>
                    <a:spcPct val="100000"/>
                  </a:lnSpc>
                  <a:spcBef>
                    <a:spcPts val="0"/>
                  </a:spcBef>
                  <a:spcAft>
                    <a:spcPts val="0"/>
                  </a:spcAft>
                  <a:buClrTx/>
                  <a:buSzTx/>
                  <a:buFontTx/>
                  <a:buNone/>
                  <a:tabLst/>
                  <a:defRPr/>
                </a:pPr>
                <a:r>
                  <a:rPr kumimoji="0" lang="en-US" sz="850" b="0" i="0" u="none" strike="noStrike" kern="0" cap="none" spc="20" normalizeH="0" baseline="0" noProof="0">
                    <a:ln>
                      <a:noFill/>
                    </a:ln>
                    <a:solidFill>
                      <a:srgbClr val="FFFFFF">
                        <a:lumMod val="85000"/>
                      </a:srgbClr>
                    </a:solidFill>
                    <a:effectLst/>
                    <a:uLnTx/>
                    <a:uFillTx/>
                    <a:latin typeface="+mn-lt"/>
                  </a:rPr>
                  <a:t>40  –</a:t>
                </a:r>
              </a:p>
            </p:txBody>
          </p:sp>
          <p:sp>
            <p:nvSpPr>
              <p:cNvPr id="181" name="Rectangle 180">
                <a:extLst>
                  <a:ext uri="{FF2B5EF4-FFF2-40B4-BE49-F238E27FC236}">
                    <a16:creationId xmlns:a16="http://schemas.microsoft.com/office/drawing/2014/main" id="{9204FFC6-18C1-E9BB-0A4A-87816F4C3543}"/>
                  </a:ext>
                </a:extLst>
              </p:cNvPr>
              <p:cNvSpPr/>
              <p:nvPr/>
            </p:nvSpPr>
            <p:spPr>
              <a:xfrm>
                <a:off x="11287411" y="2845568"/>
                <a:ext cx="431514" cy="223138"/>
              </a:xfrm>
              <a:prstGeom prst="rect">
                <a:avLst/>
              </a:prstGeom>
            </p:spPr>
            <p:txBody>
              <a:bodyPr wrap="square">
                <a:spAutoFit/>
              </a:bodyPr>
              <a:lstStyle/>
              <a:p>
                <a:pPr marL="0" marR="0" lvl="0" indent="0" algn="r" defTabSz="914400" eaLnBrk="1" fontAlgn="auto" latinLnBrk="0" hangingPunct="1">
                  <a:lnSpc>
                    <a:spcPct val="100000"/>
                  </a:lnSpc>
                  <a:spcBef>
                    <a:spcPts val="0"/>
                  </a:spcBef>
                  <a:spcAft>
                    <a:spcPts val="0"/>
                  </a:spcAft>
                  <a:buClrTx/>
                  <a:buSzTx/>
                  <a:buFontTx/>
                  <a:buNone/>
                  <a:tabLst/>
                  <a:defRPr/>
                </a:pPr>
                <a:r>
                  <a:rPr kumimoji="0" lang="en-US" sz="850" b="0" i="0" u="none" strike="noStrike" kern="0" cap="none" spc="20" normalizeH="0" baseline="0" noProof="0">
                    <a:ln>
                      <a:noFill/>
                    </a:ln>
                    <a:solidFill>
                      <a:srgbClr val="FFFFFF">
                        <a:lumMod val="65000"/>
                      </a:srgbClr>
                    </a:solidFill>
                    <a:effectLst/>
                    <a:uLnTx/>
                    <a:uFillTx/>
                    <a:latin typeface="+mn-lt"/>
                  </a:rPr>
                  <a:t>75  –</a:t>
                </a:r>
              </a:p>
            </p:txBody>
          </p:sp>
          <p:cxnSp>
            <p:nvCxnSpPr>
              <p:cNvPr id="182" name="Straight Connector 181">
                <a:extLst>
                  <a:ext uri="{FF2B5EF4-FFF2-40B4-BE49-F238E27FC236}">
                    <a16:creationId xmlns:a16="http://schemas.microsoft.com/office/drawing/2014/main" id="{B3827681-8690-FEA3-B900-DB5C37B15B51}"/>
                  </a:ext>
                </a:extLst>
              </p:cNvPr>
              <p:cNvCxnSpPr>
                <a:cxnSpLocks/>
              </p:cNvCxnSpPr>
              <p:nvPr/>
            </p:nvCxnSpPr>
            <p:spPr bwMode="auto">
              <a:xfrm>
                <a:off x="5670687" y="5720629"/>
                <a:ext cx="5889710" cy="0"/>
              </a:xfrm>
              <a:prstGeom prst="line">
                <a:avLst/>
              </a:prstGeom>
              <a:noFill/>
              <a:ln w="9525" cap="rnd" cmpd="sng" algn="ctr">
                <a:gradFill flip="none" rotWithShape="1">
                  <a:gsLst>
                    <a:gs pos="50000">
                      <a:srgbClr val="BDBDBD"/>
                    </a:gs>
                    <a:gs pos="0">
                      <a:srgbClr val="FFFFFF">
                        <a:lumMod val="85000"/>
                      </a:srgbClr>
                    </a:gs>
                    <a:gs pos="100000">
                      <a:srgbClr val="FFFFFF">
                        <a:lumMod val="95000"/>
                      </a:srgbClr>
                    </a:gs>
                  </a:gsLst>
                  <a:path path="circle">
                    <a:fillToRect l="100000" t="100000"/>
                  </a:path>
                  <a:tileRect r="-100000" b="-100000"/>
                </a:gradFill>
                <a:prstDash val="solid"/>
                <a:round/>
                <a:headEnd type="none" w="med" len="med"/>
                <a:tailEnd type="none" w="med" len="med"/>
              </a:ln>
              <a:effectLst/>
            </p:spPr>
          </p:cxnSp>
          <p:grpSp>
            <p:nvGrpSpPr>
              <p:cNvPr id="183" name="Group 182">
                <a:extLst>
                  <a:ext uri="{FF2B5EF4-FFF2-40B4-BE49-F238E27FC236}">
                    <a16:creationId xmlns:a16="http://schemas.microsoft.com/office/drawing/2014/main" id="{2C47E34B-EC8C-8805-FB7F-7850D1E164A8}"/>
                  </a:ext>
                </a:extLst>
              </p:cNvPr>
              <p:cNvGrpSpPr/>
              <p:nvPr/>
            </p:nvGrpSpPr>
            <p:grpSpPr>
              <a:xfrm>
                <a:off x="6339935" y="5750263"/>
                <a:ext cx="4500041" cy="232514"/>
                <a:chOff x="6339935" y="5205958"/>
                <a:chExt cx="4500041" cy="232514"/>
              </a:xfrm>
            </p:grpSpPr>
            <p:sp>
              <p:nvSpPr>
                <p:cNvPr id="192" name="Rectangle 191">
                  <a:extLst>
                    <a:ext uri="{FF2B5EF4-FFF2-40B4-BE49-F238E27FC236}">
                      <a16:creationId xmlns:a16="http://schemas.microsoft.com/office/drawing/2014/main" id="{67E89804-87AB-C3FB-E7D1-3BBF2339E7B9}"/>
                    </a:ext>
                  </a:extLst>
                </p:cNvPr>
                <p:cNvSpPr/>
                <p:nvPr/>
              </p:nvSpPr>
              <p:spPr>
                <a:xfrm>
                  <a:off x="10408462" y="5209315"/>
                  <a:ext cx="431514" cy="223138"/>
                </a:xfrm>
                <a:prstGeom prst="rect">
                  <a:avLst/>
                </a:prstGeom>
              </p:spPr>
              <p:txBody>
                <a:bodyPr wrap="squar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850" b="0" i="0" u="none" strike="noStrike" kern="0" cap="none" spc="20" normalizeH="0" baseline="0" noProof="0">
                      <a:ln>
                        <a:noFill/>
                      </a:ln>
                      <a:solidFill>
                        <a:srgbClr val="FFFFFF">
                          <a:lumMod val="75000"/>
                        </a:srgbClr>
                      </a:solidFill>
                      <a:effectLst/>
                      <a:uLnTx/>
                      <a:uFillTx/>
                      <a:latin typeface="+mn-lt"/>
                    </a:rPr>
                    <a:t>5</a:t>
                  </a:r>
                </a:p>
              </p:txBody>
            </p:sp>
            <p:sp>
              <p:nvSpPr>
                <p:cNvPr id="193" name="Rectangle 192">
                  <a:extLst>
                    <a:ext uri="{FF2B5EF4-FFF2-40B4-BE49-F238E27FC236}">
                      <a16:creationId xmlns:a16="http://schemas.microsoft.com/office/drawing/2014/main" id="{19EAADDE-A270-7D3C-13C5-DDE10D9981BD}"/>
                    </a:ext>
                  </a:extLst>
                </p:cNvPr>
                <p:cNvSpPr/>
                <p:nvPr/>
              </p:nvSpPr>
              <p:spPr>
                <a:xfrm>
                  <a:off x="9391951" y="5207005"/>
                  <a:ext cx="431514" cy="223138"/>
                </a:xfrm>
                <a:prstGeom prst="rect">
                  <a:avLst/>
                </a:prstGeom>
              </p:spPr>
              <p:txBody>
                <a:bodyPr wrap="squar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850" b="0" i="0" u="none" strike="noStrike" kern="0" cap="none" spc="20" normalizeH="0" baseline="0" noProof="0">
                      <a:ln>
                        <a:noFill/>
                      </a:ln>
                      <a:solidFill>
                        <a:srgbClr val="FFFFFF">
                          <a:lumMod val="65000"/>
                        </a:srgbClr>
                      </a:solidFill>
                      <a:effectLst/>
                      <a:uLnTx/>
                      <a:uFillTx/>
                      <a:latin typeface="+mn-lt"/>
                    </a:rPr>
                    <a:t>4</a:t>
                  </a:r>
                </a:p>
              </p:txBody>
            </p:sp>
            <p:sp>
              <p:nvSpPr>
                <p:cNvPr id="194" name="Rectangle 193">
                  <a:extLst>
                    <a:ext uri="{FF2B5EF4-FFF2-40B4-BE49-F238E27FC236}">
                      <a16:creationId xmlns:a16="http://schemas.microsoft.com/office/drawing/2014/main" id="{F1D5A024-0534-2583-D04A-875D0D196F2B}"/>
                    </a:ext>
                  </a:extLst>
                </p:cNvPr>
                <p:cNvSpPr/>
                <p:nvPr/>
              </p:nvSpPr>
              <p:spPr>
                <a:xfrm>
                  <a:off x="8382704" y="5215334"/>
                  <a:ext cx="431514" cy="223138"/>
                </a:xfrm>
                <a:prstGeom prst="rect">
                  <a:avLst/>
                </a:prstGeom>
              </p:spPr>
              <p:txBody>
                <a:bodyPr wrap="squar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850" b="0" i="0" u="none" strike="noStrike" kern="0" cap="none" spc="20" normalizeH="0" baseline="0" noProof="0">
                      <a:ln>
                        <a:noFill/>
                      </a:ln>
                      <a:solidFill>
                        <a:srgbClr val="FFFFFF">
                          <a:lumMod val="65000"/>
                        </a:srgbClr>
                      </a:solidFill>
                      <a:effectLst/>
                      <a:uLnTx/>
                      <a:uFillTx/>
                      <a:latin typeface="+mn-lt"/>
                    </a:rPr>
                    <a:t>3</a:t>
                  </a:r>
                </a:p>
              </p:txBody>
            </p:sp>
            <p:sp>
              <p:nvSpPr>
                <p:cNvPr id="195" name="Rectangle 194">
                  <a:extLst>
                    <a:ext uri="{FF2B5EF4-FFF2-40B4-BE49-F238E27FC236}">
                      <a16:creationId xmlns:a16="http://schemas.microsoft.com/office/drawing/2014/main" id="{49B2295F-55B5-CFB8-89EE-A913FD09DB77}"/>
                    </a:ext>
                  </a:extLst>
                </p:cNvPr>
                <p:cNvSpPr/>
                <p:nvPr/>
              </p:nvSpPr>
              <p:spPr>
                <a:xfrm>
                  <a:off x="7363526" y="5213211"/>
                  <a:ext cx="431514" cy="223138"/>
                </a:xfrm>
                <a:prstGeom prst="rect">
                  <a:avLst/>
                </a:prstGeom>
              </p:spPr>
              <p:txBody>
                <a:bodyPr wrap="squar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850" b="0" i="0" u="none" strike="noStrike" kern="0" cap="none" spc="20" normalizeH="0" baseline="0" noProof="0">
                      <a:ln>
                        <a:noFill/>
                      </a:ln>
                      <a:solidFill>
                        <a:srgbClr val="FFFFFF">
                          <a:lumMod val="65000"/>
                        </a:srgbClr>
                      </a:solidFill>
                      <a:effectLst/>
                      <a:uLnTx/>
                      <a:uFillTx/>
                      <a:latin typeface="+mn-lt"/>
                    </a:rPr>
                    <a:t>2</a:t>
                  </a:r>
                </a:p>
              </p:txBody>
            </p:sp>
            <p:sp>
              <p:nvSpPr>
                <p:cNvPr id="196" name="Rectangle 195">
                  <a:extLst>
                    <a:ext uri="{FF2B5EF4-FFF2-40B4-BE49-F238E27FC236}">
                      <a16:creationId xmlns:a16="http://schemas.microsoft.com/office/drawing/2014/main" id="{D3438175-CF63-AC06-71AB-77C541B1FE9E}"/>
                    </a:ext>
                  </a:extLst>
                </p:cNvPr>
                <p:cNvSpPr/>
                <p:nvPr/>
              </p:nvSpPr>
              <p:spPr>
                <a:xfrm>
                  <a:off x="6339935" y="5205958"/>
                  <a:ext cx="431514" cy="223138"/>
                </a:xfrm>
                <a:prstGeom prst="rect">
                  <a:avLst/>
                </a:prstGeom>
              </p:spPr>
              <p:txBody>
                <a:bodyPr wrap="squar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850" b="0" i="0" u="none" strike="noStrike" kern="0" cap="none" spc="20" normalizeH="0" baseline="0" noProof="0">
                      <a:ln>
                        <a:noFill/>
                      </a:ln>
                      <a:solidFill>
                        <a:srgbClr val="FFFFFF">
                          <a:lumMod val="65000"/>
                        </a:srgbClr>
                      </a:solidFill>
                      <a:effectLst/>
                      <a:uLnTx/>
                      <a:uFillTx/>
                      <a:latin typeface="+mn-lt"/>
                    </a:rPr>
                    <a:t>1</a:t>
                  </a:r>
                </a:p>
              </p:txBody>
            </p:sp>
          </p:grpSp>
          <p:cxnSp>
            <p:nvCxnSpPr>
              <p:cNvPr id="184" name="Straight Connector 183">
                <a:extLst>
                  <a:ext uri="{FF2B5EF4-FFF2-40B4-BE49-F238E27FC236}">
                    <a16:creationId xmlns:a16="http://schemas.microsoft.com/office/drawing/2014/main" id="{B3F30F2A-9430-BA5D-3831-25D34CAFF261}"/>
                  </a:ext>
                </a:extLst>
              </p:cNvPr>
              <p:cNvCxnSpPr>
                <a:cxnSpLocks/>
              </p:cNvCxnSpPr>
              <p:nvPr/>
            </p:nvCxnSpPr>
            <p:spPr bwMode="auto">
              <a:xfrm flipV="1">
                <a:off x="6555521" y="5727679"/>
                <a:ext cx="0" cy="40457"/>
              </a:xfrm>
              <a:prstGeom prst="line">
                <a:avLst/>
              </a:prstGeom>
              <a:noFill/>
              <a:ln w="9525" cap="rnd" cmpd="sng" algn="ctr">
                <a:solidFill>
                  <a:srgbClr val="FFFFFF">
                    <a:lumMod val="65000"/>
                  </a:srgbClr>
                </a:solidFill>
                <a:prstDash val="solid"/>
                <a:round/>
                <a:headEnd type="none" w="med" len="med"/>
                <a:tailEnd type="none" w="med" len="med"/>
              </a:ln>
              <a:effectLst/>
            </p:spPr>
          </p:cxnSp>
          <p:cxnSp>
            <p:nvCxnSpPr>
              <p:cNvPr id="185" name="Straight Connector 184">
                <a:extLst>
                  <a:ext uri="{FF2B5EF4-FFF2-40B4-BE49-F238E27FC236}">
                    <a16:creationId xmlns:a16="http://schemas.microsoft.com/office/drawing/2014/main" id="{FB296584-BE6C-795E-AFBB-BB9CE5F2B85B}"/>
                  </a:ext>
                </a:extLst>
              </p:cNvPr>
              <p:cNvCxnSpPr>
                <a:cxnSpLocks/>
              </p:cNvCxnSpPr>
              <p:nvPr/>
            </p:nvCxnSpPr>
            <p:spPr bwMode="auto">
              <a:xfrm flipV="1">
                <a:off x="7580218" y="5727679"/>
                <a:ext cx="0" cy="40457"/>
              </a:xfrm>
              <a:prstGeom prst="line">
                <a:avLst/>
              </a:prstGeom>
              <a:noFill/>
              <a:ln w="9525" cap="rnd" cmpd="sng" algn="ctr">
                <a:solidFill>
                  <a:srgbClr val="FFFFFF">
                    <a:lumMod val="65000"/>
                  </a:srgbClr>
                </a:solidFill>
                <a:prstDash val="solid"/>
                <a:round/>
                <a:headEnd type="none" w="med" len="med"/>
                <a:tailEnd type="none" w="med" len="med"/>
              </a:ln>
              <a:effectLst/>
            </p:spPr>
          </p:cxnSp>
          <p:cxnSp>
            <p:nvCxnSpPr>
              <p:cNvPr id="186" name="Straight Connector 185">
                <a:extLst>
                  <a:ext uri="{FF2B5EF4-FFF2-40B4-BE49-F238E27FC236}">
                    <a16:creationId xmlns:a16="http://schemas.microsoft.com/office/drawing/2014/main" id="{D20925F8-F4A1-55F9-6467-613D09E3AD61}"/>
                  </a:ext>
                </a:extLst>
              </p:cNvPr>
              <p:cNvCxnSpPr>
                <a:cxnSpLocks/>
              </p:cNvCxnSpPr>
              <p:nvPr/>
            </p:nvCxnSpPr>
            <p:spPr bwMode="auto">
              <a:xfrm flipV="1">
                <a:off x="8598122" y="5727679"/>
                <a:ext cx="0" cy="40457"/>
              </a:xfrm>
              <a:prstGeom prst="line">
                <a:avLst/>
              </a:prstGeom>
              <a:noFill/>
              <a:ln w="9525" cap="rnd" cmpd="sng" algn="ctr">
                <a:solidFill>
                  <a:srgbClr val="FFFFFF">
                    <a:lumMod val="65000"/>
                  </a:srgbClr>
                </a:solidFill>
                <a:prstDash val="solid"/>
                <a:round/>
                <a:headEnd type="none" w="med" len="med"/>
                <a:tailEnd type="none" w="med" len="med"/>
              </a:ln>
              <a:effectLst/>
            </p:spPr>
          </p:cxnSp>
          <p:cxnSp>
            <p:nvCxnSpPr>
              <p:cNvPr id="187" name="Straight Connector 186">
                <a:extLst>
                  <a:ext uri="{FF2B5EF4-FFF2-40B4-BE49-F238E27FC236}">
                    <a16:creationId xmlns:a16="http://schemas.microsoft.com/office/drawing/2014/main" id="{D8E953EC-9A9C-9031-46F9-1B4EA4E78D6B}"/>
                  </a:ext>
                </a:extLst>
              </p:cNvPr>
              <p:cNvCxnSpPr>
                <a:cxnSpLocks/>
              </p:cNvCxnSpPr>
              <p:nvPr/>
            </p:nvCxnSpPr>
            <p:spPr bwMode="auto">
              <a:xfrm flipV="1">
                <a:off x="9607708" y="5727679"/>
                <a:ext cx="0" cy="40457"/>
              </a:xfrm>
              <a:prstGeom prst="line">
                <a:avLst/>
              </a:prstGeom>
              <a:noFill/>
              <a:ln w="9525" cap="rnd" cmpd="sng" algn="ctr">
                <a:solidFill>
                  <a:srgbClr val="FFFFFF">
                    <a:lumMod val="65000"/>
                  </a:srgbClr>
                </a:solidFill>
                <a:prstDash val="solid"/>
                <a:round/>
                <a:headEnd type="none" w="med" len="med"/>
                <a:tailEnd type="none" w="med" len="med"/>
              </a:ln>
              <a:effectLst/>
            </p:spPr>
          </p:cxnSp>
          <p:cxnSp>
            <p:nvCxnSpPr>
              <p:cNvPr id="188" name="Straight Connector 187">
                <a:extLst>
                  <a:ext uri="{FF2B5EF4-FFF2-40B4-BE49-F238E27FC236}">
                    <a16:creationId xmlns:a16="http://schemas.microsoft.com/office/drawing/2014/main" id="{D9DD2529-59B8-8490-572E-10EE543C483F}"/>
                  </a:ext>
                </a:extLst>
              </p:cNvPr>
              <p:cNvCxnSpPr>
                <a:cxnSpLocks/>
              </p:cNvCxnSpPr>
              <p:nvPr/>
            </p:nvCxnSpPr>
            <p:spPr bwMode="auto">
              <a:xfrm flipV="1">
                <a:off x="10624219" y="5727679"/>
                <a:ext cx="0" cy="40457"/>
              </a:xfrm>
              <a:prstGeom prst="line">
                <a:avLst/>
              </a:prstGeom>
              <a:noFill/>
              <a:ln w="9525" cap="rnd" cmpd="sng" algn="ctr">
                <a:solidFill>
                  <a:srgbClr val="FFFFFF">
                    <a:lumMod val="85000"/>
                  </a:srgbClr>
                </a:solidFill>
                <a:prstDash val="solid"/>
                <a:round/>
                <a:headEnd type="none" w="med" len="med"/>
                <a:tailEnd type="none" w="med" len="med"/>
              </a:ln>
              <a:effectLst/>
            </p:spPr>
          </p:cxnSp>
          <p:sp>
            <p:nvSpPr>
              <p:cNvPr id="189" name="Rectangle 188">
                <a:extLst>
                  <a:ext uri="{FF2B5EF4-FFF2-40B4-BE49-F238E27FC236}">
                    <a16:creationId xmlns:a16="http://schemas.microsoft.com/office/drawing/2014/main" id="{81B9DAA3-A57D-8DD7-E2C2-92AD3EA0B5FF}"/>
                  </a:ext>
                </a:extLst>
              </p:cNvPr>
              <p:cNvSpPr/>
              <p:nvPr/>
            </p:nvSpPr>
            <p:spPr>
              <a:xfrm>
                <a:off x="11240135" y="2473334"/>
                <a:ext cx="478790" cy="223138"/>
              </a:xfrm>
              <a:prstGeom prst="rect">
                <a:avLst/>
              </a:prstGeom>
            </p:spPr>
            <p:txBody>
              <a:bodyPr wrap="square">
                <a:spAutoFit/>
              </a:bodyPr>
              <a:lstStyle/>
              <a:p>
                <a:pPr marL="0" marR="0" lvl="0" indent="0" algn="r" defTabSz="914400" eaLnBrk="1" fontAlgn="auto" latinLnBrk="0" hangingPunct="1">
                  <a:lnSpc>
                    <a:spcPct val="100000"/>
                  </a:lnSpc>
                  <a:spcBef>
                    <a:spcPts val="0"/>
                  </a:spcBef>
                  <a:spcAft>
                    <a:spcPts val="0"/>
                  </a:spcAft>
                  <a:buClrTx/>
                  <a:buSzTx/>
                  <a:buFontTx/>
                  <a:buNone/>
                  <a:tabLst/>
                  <a:defRPr/>
                </a:pPr>
                <a:r>
                  <a:rPr kumimoji="0" lang="en-US" sz="850" b="0" i="0" u="none" strike="noStrike" kern="0" cap="none" spc="20" normalizeH="0" baseline="0" noProof="0">
                    <a:ln>
                      <a:noFill/>
                    </a:ln>
                    <a:solidFill>
                      <a:srgbClr val="FFFFFF">
                        <a:lumMod val="75000"/>
                      </a:srgbClr>
                    </a:solidFill>
                    <a:effectLst/>
                    <a:uLnTx/>
                    <a:uFillTx/>
                    <a:latin typeface="+mn-lt"/>
                  </a:rPr>
                  <a:t>80  –</a:t>
                </a:r>
              </a:p>
            </p:txBody>
          </p:sp>
          <p:sp>
            <p:nvSpPr>
              <p:cNvPr id="190" name="Rectangle 189">
                <a:extLst>
                  <a:ext uri="{FF2B5EF4-FFF2-40B4-BE49-F238E27FC236}">
                    <a16:creationId xmlns:a16="http://schemas.microsoft.com/office/drawing/2014/main" id="{90943107-C9AB-55DE-BD44-7E41973667D0}"/>
                  </a:ext>
                </a:extLst>
              </p:cNvPr>
              <p:cNvSpPr/>
              <p:nvPr/>
            </p:nvSpPr>
            <p:spPr>
              <a:xfrm>
                <a:off x="11245240" y="2101100"/>
                <a:ext cx="473685" cy="223138"/>
              </a:xfrm>
              <a:prstGeom prst="rect">
                <a:avLst/>
              </a:prstGeom>
            </p:spPr>
            <p:txBody>
              <a:bodyPr wrap="square">
                <a:spAutoFit/>
              </a:bodyPr>
              <a:lstStyle/>
              <a:p>
                <a:pPr marL="0" marR="0" lvl="0" indent="0" algn="r" defTabSz="914400" eaLnBrk="1" fontAlgn="auto" latinLnBrk="0" hangingPunct="1">
                  <a:lnSpc>
                    <a:spcPct val="100000"/>
                  </a:lnSpc>
                  <a:spcBef>
                    <a:spcPts val="0"/>
                  </a:spcBef>
                  <a:spcAft>
                    <a:spcPts val="0"/>
                  </a:spcAft>
                  <a:buClrTx/>
                  <a:buSzTx/>
                  <a:buFontTx/>
                  <a:buNone/>
                  <a:tabLst/>
                  <a:defRPr/>
                </a:pPr>
                <a:r>
                  <a:rPr kumimoji="0" lang="en-US" sz="850" b="0" i="0" u="none" strike="noStrike" kern="0" cap="none" spc="20" normalizeH="0" baseline="0" noProof="0">
                    <a:ln>
                      <a:noFill/>
                    </a:ln>
                    <a:solidFill>
                      <a:srgbClr val="FFFFFF">
                        <a:lumMod val="85000"/>
                      </a:srgbClr>
                    </a:solidFill>
                    <a:effectLst/>
                    <a:uLnTx/>
                    <a:uFillTx/>
                    <a:latin typeface="+mn-lt"/>
                  </a:rPr>
                  <a:t>85  –</a:t>
                </a:r>
              </a:p>
            </p:txBody>
          </p:sp>
          <p:cxnSp>
            <p:nvCxnSpPr>
              <p:cNvPr id="191" name="Straight Connector 190">
                <a:extLst>
                  <a:ext uri="{FF2B5EF4-FFF2-40B4-BE49-F238E27FC236}">
                    <a16:creationId xmlns:a16="http://schemas.microsoft.com/office/drawing/2014/main" id="{4AE956D9-144F-0F50-C4A5-CADE0E1E5CD5}"/>
                  </a:ext>
                </a:extLst>
              </p:cNvPr>
              <p:cNvCxnSpPr>
                <a:cxnSpLocks/>
              </p:cNvCxnSpPr>
              <p:nvPr/>
            </p:nvCxnSpPr>
            <p:spPr bwMode="auto">
              <a:xfrm>
                <a:off x="11563983" y="2002355"/>
                <a:ext cx="0" cy="3718274"/>
              </a:xfrm>
              <a:prstGeom prst="line">
                <a:avLst/>
              </a:prstGeom>
              <a:noFill/>
              <a:ln w="9525" cap="rnd" cmpd="sng" algn="ctr">
                <a:gradFill flip="none" rotWithShape="1">
                  <a:gsLst>
                    <a:gs pos="54000">
                      <a:srgbClr val="FFFFFF">
                        <a:lumMod val="65000"/>
                      </a:srgbClr>
                    </a:gs>
                    <a:gs pos="0">
                      <a:srgbClr val="FFFFFF">
                        <a:lumMod val="85000"/>
                      </a:srgbClr>
                    </a:gs>
                    <a:gs pos="99000">
                      <a:srgbClr val="FFFFFF">
                        <a:lumMod val="85000"/>
                      </a:srgbClr>
                    </a:gs>
                  </a:gsLst>
                  <a:path path="circle">
                    <a:fillToRect l="100000" t="100000"/>
                  </a:path>
                  <a:tileRect r="-100000" b="-100000"/>
                </a:gradFill>
                <a:prstDash val="solid"/>
                <a:round/>
                <a:headEnd type="none" w="med" len="med"/>
                <a:tailEnd type="none" w="med" len="med"/>
              </a:ln>
              <a:effectLst/>
            </p:spPr>
          </p:cxnSp>
        </p:grpSp>
      </p:grpSp>
      <p:cxnSp>
        <p:nvCxnSpPr>
          <p:cNvPr id="200" name="Straight Connector 199">
            <a:extLst>
              <a:ext uri="{FF2B5EF4-FFF2-40B4-BE49-F238E27FC236}">
                <a16:creationId xmlns:a16="http://schemas.microsoft.com/office/drawing/2014/main" id="{CDD81917-9789-6611-DE6E-F1A72539BB0A}"/>
              </a:ext>
            </a:extLst>
          </p:cNvPr>
          <p:cNvCxnSpPr>
            <a:cxnSpLocks/>
            <a:endCxn id="253" idx="2"/>
          </p:cNvCxnSpPr>
          <p:nvPr/>
        </p:nvCxnSpPr>
        <p:spPr bwMode="auto">
          <a:xfrm flipV="1">
            <a:off x="1089563" y="2481868"/>
            <a:ext cx="1148713" cy="6450"/>
          </a:xfrm>
          <a:prstGeom prst="line">
            <a:avLst/>
          </a:prstGeom>
          <a:noFill/>
          <a:ln w="19050" cap="rnd" cmpd="sng" algn="ctr">
            <a:gradFill>
              <a:gsLst>
                <a:gs pos="0">
                  <a:srgbClr val="6EAE1B">
                    <a:alpha val="50000"/>
                  </a:srgbClr>
                </a:gs>
                <a:gs pos="100000">
                  <a:srgbClr val="6EAE1B">
                    <a:alpha val="0"/>
                  </a:srgbClr>
                </a:gs>
              </a:gsLst>
              <a:lin ang="5400000" scaled="1"/>
            </a:gradFill>
            <a:prstDash val="solid"/>
            <a:round/>
            <a:headEnd type="none" w="med" len="med"/>
            <a:tailEnd type="none" w="med" len="med"/>
          </a:ln>
          <a:effectLst/>
        </p:spPr>
      </p:cxnSp>
      <p:grpSp>
        <p:nvGrpSpPr>
          <p:cNvPr id="201" name="Group 200">
            <a:extLst>
              <a:ext uri="{FF2B5EF4-FFF2-40B4-BE49-F238E27FC236}">
                <a16:creationId xmlns:a16="http://schemas.microsoft.com/office/drawing/2014/main" id="{D2AAC858-83CF-489E-02B4-9D1CA1F0BB4B}"/>
              </a:ext>
            </a:extLst>
          </p:cNvPr>
          <p:cNvGrpSpPr/>
          <p:nvPr/>
        </p:nvGrpSpPr>
        <p:grpSpPr>
          <a:xfrm>
            <a:off x="1572726" y="1171544"/>
            <a:ext cx="1427627" cy="1622348"/>
            <a:chOff x="1581387" y="1243397"/>
            <a:chExt cx="1427627" cy="1622348"/>
          </a:xfrm>
        </p:grpSpPr>
        <p:pic>
          <p:nvPicPr>
            <p:cNvPr id="202" name="Picture 201" descr="A picture containing dark, orange, lamp, light&#10;&#10;Description automatically generated">
              <a:extLst>
                <a:ext uri="{FF2B5EF4-FFF2-40B4-BE49-F238E27FC236}">
                  <a16:creationId xmlns:a16="http://schemas.microsoft.com/office/drawing/2014/main" id="{C7D3638B-94B9-57C1-22F4-0E8BF40234A0}"/>
                </a:ext>
              </a:extLst>
            </p:cNvPr>
            <p:cNvPicPr>
              <a:picLocks noChangeAspect="1"/>
            </p:cNvPicPr>
            <p:nvPr/>
          </p:nvPicPr>
          <p:blipFill>
            <a:blip r:embed="rId5"/>
            <a:stretch>
              <a:fillRect/>
            </a:stretch>
          </p:blipFill>
          <p:spPr>
            <a:xfrm>
              <a:off x="1581387" y="1243397"/>
              <a:ext cx="1427627" cy="1427627"/>
            </a:xfrm>
            <a:prstGeom prst="rect">
              <a:avLst/>
            </a:prstGeom>
          </p:spPr>
        </p:pic>
        <p:pic>
          <p:nvPicPr>
            <p:cNvPr id="203" name="Picture 202" descr="Icon&#10;&#10;Description automatically generated with medium confidence">
              <a:extLst>
                <a:ext uri="{FF2B5EF4-FFF2-40B4-BE49-F238E27FC236}">
                  <a16:creationId xmlns:a16="http://schemas.microsoft.com/office/drawing/2014/main" id="{D0EAA304-2EFB-94FD-7CCC-50EE16825928}"/>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846596" y="1966495"/>
              <a:ext cx="899250" cy="899250"/>
            </a:xfrm>
            <a:prstGeom prst="rect">
              <a:avLst/>
            </a:prstGeom>
          </p:spPr>
        </p:pic>
      </p:grpSp>
      <p:sp>
        <p:nvSpPr>
          <p:cNvPr id="207" name="Rectangle 206">
            <a:extLst>
              <a:ext uri="{FF2B5EF4-FFF2-40B4-BE49-F238E27FC236}">
                <a16:creationId xmlns:a16="http://schemas.microsoft.com/office/drawing/2014/main" id="{74F60E27-A293-6894-A8CE-9AEC60220A2F}"/>
              </a:ext>
            </a:extLst>
          </p:cNvPr>
          <p:cNvSpPr/>
          <p:nvPr/>
        </p:nvSpPr>
        <p:spPr>
          <a:xfrm>
            <a:off x="4019468" y="6397469"/>
            <a:ext cx="6242050" cy="447815"/>
          </a:xfrm>
          <a:prstGeom prst="rect">
            <a:avLst/>
          </a:prstGeom>
        </p:spPr>
        <p:txBody>
          <a:bodyPr wrap="square">
            <a:spAutoFit/>
          </a:bodyPr>
          <a:lstStyle/>
          <a:p>
            <a:pPr algn="l">
              <a:lnSpc>
                <a:spcPts val="940"/>
              </a:lnSpc>
              <a:buSzPct val="100000"/>
            </a:pPr>
            <a:r>
              <a:rPr lang="en-US" sz="1200">
                <a:solidFill>
                  <a:schemeClr val="bg1"/>
                </a:solidFill>
                <a:latin typeface="+mn-lt"/>
              </a:rPr>
              <a:t>Ho, AC, et al. </a:t>
            </a:r>
            <a:r>
              <a:rPr lang="en-US" sz="1200" i="1">
                <a:solidFill>
                  <a:schemeClr val="bg1"/>
                </a:solidFill>
                <a:latin typeface="+mn-lt"/>
              </a:rPr>
              <a:t>Ophthalmic Surg Lasers Imaging Retina. </a:t>
            </a:r>
            <a:r>
              <a:rPr lang="en-US" sz="1200">
                <a:solidFill>
                  <a:schemeClr val="bg1"/>
                </a:solidFill>
                <a:latin typeface="+mn-lt"/>
              </a:rPr>
              <a:t>2020 Nov 1;51(11):633-639</a:t>
            </a:r>
          </a:p>
          <a:p>
            <a:pPr algn="l">
              <a:lnSpc>
                <a:spcPts val="940"/>
              </a:lnSpc>
              <a:buSzPct val="100000"/>
            </a:pPr>
            <a:endParaRPr lang="en-US" sz="1200">
              <a:solidFill>
                <a:schemeClr val="bg1"/>
              </a:solidFill>
              <a:latin typeface="+mn-lt"/>
            </a:endParaRPr>
          </a:p>
          <a:p>
            <a:pPr algn="l">
              <a:lnSpc>
                <a:spcPts val="940"/>
              </a:lnSpc>
              <a:buSzPct val="100000"/>
            </a:pPr>
            <a:r>
              <a:rPr lang="en-US" sz="1200">
                <a:solidFill>
                  <a:schemeClr val="bg1"/>
                </a:solidFill>
                <a:latin typeface="+mn-lt"/>
              </a:rPr>
              <a:t>CATT Research Group. </a:t>
            </a:r>
            <a:r>
              <a:rPr lang="en-US" sz="1200" i="1">
                <a:solidFill>
                  <a:schemeClr val="bg1"/>
                </a:solidFill>
                <a:latin typeface="+mn-lt"/>
              </a:rPr>
              <a:t>Ophthalmology. </a:t>
            </a:r>
            <a:r>
              <a:rPr lang="en-US" sz="1200">
                <a:solidFill>
                  <a:schemeClr val="bg1"/>
                </a:solidFill>
                <a:latin typeface="+mn-lt"/>
              </a:rPr>
              <a:t>2016;123(8):1751-1761.</a:t>
            </a:r>
          </a:p>
        </p:txBody>
      </p:sp>
      <p:pic>
        <p:nvPicPr>
          <p:cNvPr id="209" name="Picture 208" descr="A picture containing camera lens&#10;&#10;Description automatically generated">
            <a:extLst>
              <a:ext uri="{FF2B5EF4-FFF2-40B4-BE49-F238E27FC236}">
                <a16:creationId xmlns:a16="http://schemas.microsoft.com/office/drawing/2014/main" id="{E1F0F2D1-A825-087C-916A-40213CB73159}"/>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4653925" y="4638598"/>
            <a:ext cx="1799549" cy="1841991"/>
          </a:xfrm>
          <a:prstGeom prst="rect">
            <a:avLst/>
          </a:prstGeom>
        </p:spPr>
      </p:pic>
      <p:sp>
        <p:nvSpPr>
          <p:cNvPr id="211" name="Title 1">
            <a:extLst>
              <a:ext uri="{FF2B5EF4-FFF2-40B4-BE49-F238E27FC236}">
                <a16:creationId xmlns:a16="http://schemas.microsoft.com/office/drawing/2014/main" id="{4623E5FA-1FC1-4042-B7FB-FA066B55D332}"/>
              </a:ext>
            </a:extLst>
          </p:cNvPr>
          <p:cNvSpPr txBox="1">
            <a:spLocks/>
          </p:cNvSpPr>
          <p:nvPr/>
        </p:nvSpPr>
        <p:spPr bwMode="black">
          <a:xfrm>
            <a:off x="391887" y="449738"/>
            <a:ext cx="11430004" cy="530915"/>
          </a:xfrm>
          <a:prstGeom prst="rect">
            <a:avLst/>
          </a:prstGeom>
          <a:noFill/>
          <a:ln w="9525">
            <a:noFill/>
            <a:miter lim="800000"/>
            <a:headEnd/>
            <a:tailEnd/>
          </a:ln>
        </p:spPr>
        <p:txBody>
          <a:bodyPr vert="horz" wrap="square" lIns="91440" tIns="45720" rIns="91440" bIns="45720" numCol="1" anchor="b" anchorCtr="1" compatLnSpc="1">
            <a:prstTxWarp prst="textNoShape">
              <a:avLst/>
            </a:prstTxWarp>
            <a:spAutoFit/>
          </a:bodyPr>
          <a:lstStyle>
            <a:lvl1pPr algn="l" rtl="0" eaLnBrk="1" fontAlgn="base" hangingPunct="1">
              <a:lnSpc>
                <a:spcPct val="95000"/>
              </a:lnSpc>
              <a:spcBef>
                <a:spcPct val="0"/>
              </a:spcBef>
              <a:spcAft>
                <a:spcPct val="0"/>
              </a:spcAft>
              <a:defRPr sz="2800" b="0" i="0" cap="none" spc="0" baseline="0">
                <a:solidFill>
                  <a:schemeClr val="tx2"/>
                </a:solidFill>
                <a:effectLst/>
                <a:latin typeface="Avenir" charset="0"/>
                <a:ea typeface="Avenir" charset="0"/>
                <a:cs typeface="Avenir" charset="0"/>
              </a:defRPr>
            </a:lvl1pPr>
            <a:lvl2pPr algn="l" rtl="0" eaLnBrk="1" fontAlgn="base" hangingPunct="1">
              <a:lnSpc>
                <a:spcPct val="95000"/>
              </a:lnSpc>
              <a:spcBef>
                <a:spcPct val="0"/>
              </a:spcBef>
              <a:spcAft>
                <a:spcPct val="0"/>
              </a:spcAft>
              <a:defRPr sz="2667">
                <a:solidFill>
                  <a:schemeClr val="tx1"/>
                </a:solidFill>
                <a:latin typeface="Arial" pitchFamily="23" charset="0"/>
                <a:ea typeface="ＭＳ Ｐゴシック" charset="-128"/>
              </a:defRPr>
            </a:lvl2pPr>
            <a:lvl3pPr algn="l" rtl="0" eaLnBrk="1" fontAlgn="base" hangingPunct="1">
              <a:lnSpc>
                <a:spcPct val="95000"/>
              </a:lnSpc>
              <a:spcBef>
                <a:spcPct val="0"/>
              </a:spcBef>
              <a:spcAft>
                <a:spcPct val="0"/>
              </a:spcAft>
              <a:defRPr sz="2667">
                <a:solidFill>
                  <a:schemeClr val="tx1"/>
                </a:solidFill>
                <a:latin typeface="Arial" pitchFamily="23" charset="0"/>
                <a:ea typeface="ＭＳ Ｐゴシック" charset="-128"/>
              </a:defRPr>
            </a:lvl3pPr>
            <a:lvl4pPr algn="l" rtl="0" eaLnBrk="1" fontAlgn="base" hangingPunct="1">
              <a:lnSpc>
                <a:spcPct val="95000"/>
              </a:lnSpc>
              <a:spcBef>
                <a:spcPct val="0"/>
              </a:spcBef>
              <a:spcAft>
                <a:spcPct val="0"/>
              </a:spcAft>
              <a:defRPr sz="2667">
                <a:solidFill>
                  <a:schemeClr val="tx1"/>
                </a:solidFill>
                <a:latin typeface="Arial" pitchFamily="23" charset="0"/>
                <a:ea typeface="ＭＳ Ｐゴシック" charset="-128"/>
              </a:defRPr>
            </a:lvl4pPr>
            <a:lvl5pPr algn="l" rtl="0" eaLnBrk="1" fontAlgn="base" hangingPunct="1">
              <a:lnSpc>
                <a:spcPct val="95000"/>
              </a:lnSpc>
              <a:spcBef>
                <a:spcPct val="0"/>
              </a:spcBef>
              <a:spcAft>
                <a:spcPct val="0"/>
              </a:spcAft>
              <a:defRPr sz="2667">
                <a:solidFill>
                  <a:schemeClr val="tx1"/>
                </a:solidFill>
                <a:latin typeface="Arial" pitchFamily="23" charset="0"/>
                <a:ea typeface="ＭＳ Ｐゴシック" charset="-128"/>
              </a:defRPr>
            </a:lvl5pPr>
            <a:lvl6pPr marL="609585" algn="l" rtl="0" eaLnBrk="1" fontAlgn="base" hangingPunct="1">
              <a:lnSpc>
                <a:spcPct val="95000"/>
              </a:lnSpc>
              <a:spcBef>
                <a:spcPct val="0"/>
              </a:spcBef>
              <a:spcAft>
                <a:spcPct val="0"/>
              </a:spcAft>
              <a:defRPr sz="2933">
                <a:solidFill>
                  <a:schemeClr val="bg1"/>
                </a:solidFill>
                <a:latin typeface="Arial" pitchFamily="23" charset="0"/>
              </a:defRPr>
            </a:lvl6pPr>
            <a:lvl7pPr marL="1219170" algn="l" rtl="0" eaLnBrk="1" fontAlgn="base" hangingPunct="1">
              <a:lnSpc>
                <a:spcPct val="95000"/>
              </a:lnSpc>
              <a:spcBef>
                <a:spcPct val="0"/>
              </a:spcBef>
              <a:spcAft>
                <a:spcPct val="0"/>
              </a:spcAft>
              <a:defRPr sz="2933">
                <a:solidFill>
                  <a:schemeClr val="bg1"/>
                </a:solidFill>
                <a:latin typeface="Arial" pitchFamily="23" charset="0"/>
              </a:defRPr>
            </a:lvl7pPr>
            <a:lvl8pPr marL="1828754" algn="l" rtl="0" eaLnBrk="1" fontAlgn="base" hangingPunct="1">
              <a:lnSpc>
                <a:spcPct val="95000"/>
              </a:lnSpc>
              <a:spcBef>
                <a:spcPct val="0"/>
              </a:spcBef>
              <a:spcAft>
                <a:spcPct val="0"/>
              </a:spcAft>
              <a:defRPr sz="2933">
                <a:solidFill>
                  <a:schemeClr val="bg1"/>
                </a:solidFill>
                <a:latin typeface="Arial" pitchFamily="23" charset="0"/>
              </a:defRPr>
            </a:lvl8pPr>
            <a:lvl9pPr marL="2438339" algn="l" rtl="0" eaLnBrk="1" fontAlgn="base" hangingPunct="1">
              <a:lnSpc>
                <a:spcPct val="95000"/>
              </a:lnSpc>
              <a:spcBef>
                <a:spcPct val="0"/>
              </a:spcBef>
              <a:spcAft>
                <a:spcPct val="0"/>
              </a:spcAft>
              <a:defRPr sz="2933">
                <a:solidFill>
                  <a:schemeClr val="bg1"/>
                </a:solidFill>
                <a:latin typeface="Arial" pitchFamily="23" charset="0"/>
              </a:defRPr>
            </a:lvl9pPr>
          </a:lstStyle>
          <a:p>
            <a:pPr marL="0" marR="0" lvl="0" indent="0" algn="l" defTabSz="914400" rtl="0" eaLnBrk="1" fontAlgn="base" latinLnBrk="0" hangingPunct="1">
              <a:lnSpc>
                <a:spcPct val="95000"/>
              </a:lnSpc>
              <a:spcBef>
                <a:spcPct val="0"/>
              </a:spcBef>
              <a:spcAft>
                <a:spcPct val="0"/>
              </a:spcAft>
              <a:buClrTx/>
              <a:buSzTx/>
              <a:buFontTx/>
              <a:buNone/>
              <a:tabLst/>
              <a:defRPr/>
            </a:pPr>
            <a:r>
              <a:rPr kumimoji="0" lang="en-US" sz="3000" b="0" i="0" u="none" strike="noStrike" kern="0" cap="none" spc="0" normalizeH="0" baseline="0" noProof="0">
                <a:ln>
                  <a:noFill/>
                </a:ln>
                <a:solidFill>
                  <a:srgbClr val="414141"/>
                </a:solidFill>
                <a:effectLst/>
                <a:uLnTx/>
                <a:uFillTx/>
                <a:latin typeface="+mn-lt"/>
              </a:rPr>
              <a:t>Clinical Trial Results Show Effectiveness</a:t>
            </a:r>
            <a:r>
              <a:rPr kumimoji="0" lang="en-US" sz="3000" b="0" i="0" u="none" strike="noStrike" kern="0" cap="none" spc="0" normalizeH="0" noProof="0">
                <a:ln>
                  <a:noFill/>
                </a:ln>
                <a:solidFill>
                  <a:srgbClr val="414141"/>
                </a:solidFill>
                <a:effectLst/>
                <a:uLnTx/>
                <a:uFillTx/>
                <a:latin typeface="+mn-lt"/>
              </a:rPr>
              <a:t> of Anti-VEGF Treatments</a:t>
            </a:r>
            <a:r>
              <a:rPr kumimoji="0" lang="en-US" sz="3000" b="0" i="0" u="none" strike="noStrike" kern="0" cap="none" spc="0" normalizeH="0" baseline="0" noProof="0">
                <a:ln>
                  <a:noFill/>
                </a:ln>
                <a:solidFill>
                  <a:srgbClr val="414141"/>
                </a:solidFill>
                <a:effectLst/>
                <a:uLnTx/>
                <a:uFillTx/>
                <a:latin typeface="+mn-lt"/>
              </a:rPr>
              <a:t> </a:t>
            </a:r>
          </a:p>
        </p:txBody>
      </p:sp>
      <p:grpSp>
        <p:nvGrpSpPr>
          <p:cNvPr id="212" name="Group 211">
            <a:extLst>
              <a:ext uri="{FF2B5EF4-FFF2-40B4-BE49-F238E27FC236}">
                <a16:creationId xmlns:a16="http://schemas.microsoft.com/office/drawing/2014/main" id="{1A4F2BC5-E61F-54B9-5136-41CD98497336}"/>
              </a:ext>
            </a:extLst>
          </p:cNvPr>
          <p:cNvGrpSpPr/>
          <p:nvPr/>
        </p:nvGrpSpPr>
        <p:grpSpPr>
          <a:xfrm>
            <a:off x="5609895" y="3845526"/>
            <a:ext cx="5765819" cy="1596970"/>
            <a:chOff x="5599009" y="3958426"/>
            <a:chExt cx="5765819" cy="1596970"/>
          </a:xfrm>
        </p:grpSpPr>
        <p:grpSp>
          <p:nvGrpSpPr>
            <p:cNvPr id="213" name="Group 212">
              <a:extLst>
                <a:ext uri="{FF2B5EF4-FFF2-40B4-BE49-F238E27FC236}">
                  <a16:creationId xmlns:a16="http://schemas.microsoft.com/office/drawing/2014/main" id="{4867A453-4638-C4BE-AAEE-CC39CF89C97A}"/>
                </a:ext>
              </a:extLst>
            </p:cNvPr>
            <p:cNvGrpSpPr/>
            <p:nvPr/>
          </p:nvGrpSpPr>
          <p:grpSpPr>
            <a:xfrm>
              <a:off x="6533727" y="4878188"/>
              <a:ext cx="4077369" cy="491196"/>
              <a:chOff x="6554667" y="4950758"/>
              <a:chExt cx="4077369" cy="491196"/>
            </a:xfrm>
          </p:grpSpPr>
          <p:cxnSp>
            <p:nvCxnSpPr>
              <p:cNvPr id="230" name="Straight Connector 229">
                <a:extLst>
                  <a:ext uri="{FF2B5EF4-FFF2-40B4-BE49-F238E27FC236}">
                    <a16:creationId xmlns:a16="http://schemas.microsoft.com/office/drawing/2014/main" id="{919BB6A4-47A1-D171-7E44-02B9145B3C8A}"/>
                  </a:ext>
                </a:extLst>
              </p:cNvPr>
              <p:cNvCxnSpPr>
                <a:cxnSpLocks/>
              </p:cNvCxnSpPr>
              <p:nvPr/>
            </p:nvCxnSpPr>
            <p:spPr bwMode="auto">
              <a:xfrm flipV="1">
                <a:off x="6554667" y="5257746"/>
                <a:ext cx="0" cy="96432"/>
              </a:xfrm>
              <a:prstGeom prst="line">
                <a:avLst/>
              </a:prstGeom>
              <a:noFill/>
              <a:ln w="9525" cap="rnd" cmpd="sng" algn="ctr">
                <a:solidFill>
                  <a:srgbClr val="FFFFFF">
                    <a:lumMod val="65000"/>
                  </a:srgbClr>
                </a:solidFill>
                <a:prstDash val="solid"/>
                <a:round/>
                <a:headEnd type="none" w="med" len="med"/>
                <a:tailEnd type="none" w="med" len="med"/>
              </a:ln>
              <a:effectLst/>
            </p:spPr>
          </p:cxnSp>
          <p:cxnSp>
            <p:nvCxnSpPr>
              <p:cNvPr id="231" name="Straight Connector 230">
                <a:extLst>
                  <a:ext uri="{FF2B5EF4-FFF2-40B4-BE49-F238E27FC236}">
                    <a16:creationId xmlns:a16="http://schemas.microsoft.com/office/drawing/2014/main" id="{064C4705-3192-141F-787E-61E1995208FA}"/>
                  </a:ext>
                </a:extLst>
              </p:cNvPr>
              <p:cNvCxnSpPr>
                <a:cxnSpLocks/>
              </p:cNvCxnSpPr>
              <p:nvPr/>
            </p:nvCxnSpPr>
            <p:spPr bwMode="auto">
              <a:xfrm flipV="1">
                <a:off x="10632036" y="5257746"/>
                <a:ext cx="0" cy="96432"/>
              </a:xfrm>
              <a:prstGeom prst="line">
                <a:avLst/>
              </a:prstGeom>
              <a:noFill/>
              <a:ln w="9525" cap="rnd" cmpd="sng" algn="ctr">
                <a:solidFill>
                  <a:srgbClr val="FFFFFF">
                    <a:lumMod val="65000"/>
                  </a:srgbClr>
                </a:solidFill>
                <a:prstDash val="solid"/>
                <a:round/>
                <a:headEnd type="none" w="med" len="med"/>
                <a:tailEnd type="none" w="med" len="med"/>
              </a:ln>
              <a:effectLst/>
            </p:spPr>
          </p:cxnSp>
          <p:cxnSp>
            <p:nvCxnSpPr>
              <p:cNvPr id="232" name="Straight Connector 231">
                <a:extLst>
                  <a:ext uri="{FF2B5EF4-FFF2-40B4-BE49-F238E27FC236}">
                    <a16:creationId xmlns:a16="http://schemas.microsoft.com/office/drawing/2014/main" id="{53E9F2B1-1E5D-2B56-378A-771D4A2AA391}"/>
                  </a:ext>
                </a:extLst>
              </p:cNvPr>
              <p:cNvCxnSpPr>
                <a:cxnSpLocks/>
              </p:cNvCxnSpPr>
              <p:nvPr/>
            </p:nvCxnSpPr>
            <p:spPr bwMode="auto">
              <a:xfrm>
                <a:off x="9448800" y="5305962"/>
                <a:ext cx="1175419" cy="0"/>
              </a:xfrm>
              <a:prstGeom prst="line">
                <a:avLst/>
              </a:prstGeom>
              <a:noFill/>
              <a:ln w="9525" cap="rnd" cmpd="sng" algn="ctr">
                <a:solidFill>
                  <a:srgbClr val="FFFFFF">
                    <a:lumMod val="65000"/>
                  </a:srgbClr>
                </a:solidFill>
                <a:prstDash val="solid"/>
                <a:round/>
                <a:headEnd type="none" w="med" len="med"/>
                <a:tailEnd type="none" w="med" len="med"/>
              </a:ln>
              <a:effectLst/>
            </p:spPr>
          </p:cxnSp>
          <p:sp>
            <p:nvSpPr>
              <p:cNvPr id="233" name="Rounded Rectangle 232">
                <a:extLst>
                  <a:ext uri="{FF2B5EF4-FFF2-40B4-BE49-F238E27FC236}">
                    <a16:creationId xmlns:a16="http://schemas.microsoft.com/office/drawing/2014/main" id="{C462EEB6-FBAB-2923-29A5-E7CA9B2F5F14}"/>
                  </a:ext>
                </a:extLst>
              </p:cNvPr>
              <p:cNvSpPr/>
              <p:nvPr/>
            </p:nvSpPr>
            <p:spPr bwMode="gray">
              <a:xfrm>
                <a:off x="7826481" y="5170337"/>
                <a:ext cx="1545728" cy="271617"/>
              </a:xfrm>
              <a:prstGeom prst="roundRect">
                <a:avLst>
                  <a:gd name="adj" fmla="val 50000"/>
                </a:avLst>
              </a:prstGeom>
              <a:solidFill>
                <a:srgbClr val="E74F50">
                  <a:lumMod val="75000"/>
                </a:srgbClr>
              </a:solidFill>
              <a:ln w="38100" cap="flat" cmpd="sng" algn="ctr">
                <a:noFill/>
                <a:prstDash val="solid"/>
                <a:round/>
                <a:headEnd type="none" w="med" len="med"/>
                <a:tailEnd type="none" w="med" len="med"/>
              </a:ln>
              <a:effectLst>
                <a:softEdge rad="0"/>
              </a:effectLst>
            </p:spPr>
            <p:txBody>
              <a:bodyPr vert="horz" wrap="square" lIns="91440" tIns="54864" rIns="91440" bIns="45720" numCol="1" rtlCol="0" anchor="ctr" anchorCtr="0" compatLnSpc="1">
                <a:prstTxWarp prst="textNoShape">
                  <a:avLst/>
                </a:prstTxWarp>
              </a:bodyPr>
              <a:lstStyle/>
              <a:p>
                <a:pPr marL="0" marR="0" lvl="0" indent="0" defTabSz="914400" eaLnBrk="1" fontAlgn="auto" latinLnBrk="0" hangingPunct="1">
                  <a:lnSpc>
                    <a:spcPct val="95000"/>
                  </a:lnSpc>
                  <a:spcBef>
                    <a:spcPts val="0"/>
                  </a:spcBef>
                  <a:spcAft>
                    <a:spcPts val="0"/>
                  </a:spcAft>
                  <a:buClrTx/>
                  <a:buSzTx/>
                  <a:buFontTx/>
                  <a:buNone/>
                  <a:tabLst/>
                  <a:defRPr/>
                </a:pPr>
                <a:r>
                  <a:rPr kumimoji="0" lang="en-US" sz="800" b="1" i="0" u="none" strike="noStrike" kern="0" cap="none" spc="300" normalizeH="0" baseline="0" noProof="0" dirty="0">
                    <a:ln>
                      <a:noFill/>
                    </a:ln>
                    <a:solidFill>
                      <a:srgbClr val="FFFFFF"/>
                    </a:solidFill>
                    <a:effectLst/>
                    <a:uLnTx/>
                    <a:uFillTx/>
                    <a:latin typeface="+mn-lt"/>
                  </a:rPr>
                  <a:t>CATT/MARINA STUDY</a:t>
                </a:r>
                <a:r>
                  <a:rPr kumimoji="0" lang="en-US" sz="800" b="1" i="0" u="none" strike="noStrike" kern="0" cap="none" spc="300" normalizeH="0" baseline="30000" noProof="0" dirty="0">
                    <a:ln>
                      <a:noFill/>
                    </a:ln>
                    <a:solidFill>
                      <a:srgbClr val="FFFFFF"/>
                    </a:solidFill>
                    <a:effectLst/>
                    <a:uLnTx/>
                    <a:uFillTx/>
                    <a:latin typeface="+mn-lt"/>
                  </a:rPr>
                  <a:t>4</a:t>
                </a:r>
              </a:p>
            </p:txBody>
          </p:sp>
          <p:cxnSp>
            <p:nvCxnSpPr>
              <p:cNvPr id="234" name="Straight Connector 233">
                <a:extLst>
                  <a:ext uri="{FF2B5EF4-FFF2-40B4-BE49-F238E27FC236}">
                    <a16:creationId xmlns:a16="http://schemas.microsoft.com/office/drawing/2014/main" id="{76EE478F-28F8-111B-2741-84F17308634D}"/>
                  </a:ext>
                </a:extLst>
              </p:cNvPr>
              <p:cNvCxnSpPr>
                <a:cxnSpLocks/>
              </p:cNvCxnSpPr>
              <p:nvPr/>
            </p:nvCxnSpPr>
            <p:spPr bwMode="auto">
              <a:xfrm>
                <a:off x="6559550" y="5305962"/>
                <a:ext cx="1200267" cy="0"/>
              </a:xfrm>
              <a:prstGeom prst="line">
                <a:avLst/>
              </a:prstGeom>
              <a:noFill/>
              <a:ln w="9525" cap="rnd" cmpd="sng" algn="ctr">
                <a:solidFill>
                  <a:srgbClr val="FFFFFF">
                    <a:lumMod val="65000"/>
                  </a:srgbClr>
                </a:solidFill>
                <a:prstDash val="solid"/>
                <a:round/>
                <a:headEnd type="none" w="med" len="med"/>
                <a:tailEnd type="none" w="med" len="med"/>
              </a:ln>
              <a:effectLst/>
            </p:spPr>
          </p:cxnSp>
          <p:sp>
            <p:nvSpPr>
              <p:cNvPr id="235" name="Rectangle 234">
                <a:extLst>
                  <a:ext uri="{FF2B5EF4-FFF2-40B4-BE49-F238E27FC236}">
                    <a16:creationId xmlns:a16="http://schemas.microsoft.com/office/drawing/2014/main" id="{88AD750F-F77F-9B29-C694-9AEC76DB1911}"/>
                  </a:ext>
                </a:extLst>
              </p:cNvPr>
              <p:cNvSpPr/>
              <p:nvPr/>
            </p:nvSpPr>
            <p:spPr>
              <a:xfrm>
                <a:off x="8116290" y="4950758"/>
                <a:ext cx="966109" cy="338554"/>
              </a:xfrm>
              <a:prstGeom prst="rect">
                <a:avLst/>
              </a:prstGeom>
            </p:spPr>
            <p:txBody>
              <a:bodyPr wrap="squar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800" b="1" i="0" u="none" strike="noStrike" kern="0" cap="none" spc="0" normalizeH="0" baseline="0" noProof="0">
                    <a:ln>
                      <a:noFill/>
                    </a:ln>
                    <a:solidFill>
                      <a:srgbClr val="000000">
                        <a:lumMod val="65000"/>
                        <a:lumOff val="35000"/>
                      </a:srgbClr>
                    </a:solidFill>
                    <a:effectLst/>
                    <a:uLnTx/>
                    <a:uFillTx/>
                    <a:latin typeface="+mn-lt"/>
                  </a:rPr>
                  <a:t>Treatment Trials</a:t>
                </a:r>
                <a:endParaRPr kumimoji="0" lang="en-US" sz="800" b="1" i="0" u="none" strike="noStrike" kern="0" cap="none" spc="0" normalizeH="0" baseline="30000" noProof="0">
                  <a:ln>
                    <a:noFill/>
                  </a:ln>
                  <a:solidFill>
                    <a:srgbClr val="000000">
                      <a:lumMod val="65000"/>
                      <a:lumOff val="35000"/>
                    </a:srgbClr>
                  </a:solidFill>
                  <a:effectLst/>
                  <a:uLnTx/>
                  <a:uFillTx/>
                  <a:latin typeface="+mn-lt"/>
                </a:endParaRPr>
              </a:p>
            </p:txBody>
          </p:sp>
        </p:grpSp>
        <p:grpSp>
          <p:nvGrpSpPr>
            <p:cNvPr id="215" name="Group 214">
              <a:extLst>
                <a:ext uri="{FF2B5EF4-FFF2-40B4-BE49-F238E27FC236}">
                  <a16:creationId xmlns:a16="http://schemas.microsoft.com/office/drawing/2014/main" id="{01C8A658-DAE1-D427-2E39-2535956D69F8}"/>
                </a:ext>
              </a:extLst>
            </p:cNvPr>
            <p:cNvGrpSpPr/>
            <p:nvPr/>
          </p:nvGrpSpPr>
          <p:grpSpPr>
            <a:xfrm>
              <a:off x="7485940" y="4071589"/>
              <a:ext cx="3878888" cy="1483807"/>
              <a:chOff x="7485940" y="4071589"/>
              <a:chExt cx="3878888" cy="1483807"/>
            </a:xfrm>
          </p:grpSpPr>
          <p:grpSp>
            <p:nvGrpSpPr>
              <p:cNvPr id="224" name="Group 223">
                <a:extLst>
                  <a:ext uri="{FF2B5EF4-FFF2-40B4-BE49-F238E27FC236}">
                    <a16:creationId xmlns:a16="http://schemas.microsoft.com/office/drawing/2014/main" id="{9B2711AF-ED7F-6D52-7592-8980520AEC7C}"/>
                  </a:ext>
                </a:extLst>
              </p:cNvPr>
              <p:cNvGrpSpPr/>
              <p:nvPr/>
            </p:nvGrpSpPr>
            <p:grpSpPr>
              <a:xfrm>
                <a:off x="7485940" y="4071589"/>
                <a:ext cx="3878888" cy="1483807"/>
                <a:chOff x="7485940" y="4071589"/>
                <a:chExt cx="3878888" cy="1483807"/>
              </a:xfrm>
            </p:grpSpPr>
            <p:sp>
              <p:nvSpPr>
                <p:cNvPr id="226" name="Rectangle 225">
                  <a:extLst>
                    <a:ext uri="{FF2B5EF4-FFF2-40B4-BE49-F238E27FC236}">
                      <a16:creationId xmlns:a16="http://schemas.microsoft.com/office/drawing/2014/main" id="{000E7820-344F-F00A-C985-F364AD0B7667}"/>
                    </a:ext>
                  </a:extLst>
                </p:cNvPr>
                <p:cNvSpPr/>
                <p:nvPr/>
              </p:nvSpPr>
              <p:spPr bwMode="gray">
                <a:xfrm>
                  <a:off x="10557314" y="4935546"/>
                  <a:ext cx="807514" cy="619850"/>
                </a:xfrm>
                <a:prstGeom prst="rect">
                  <a:avLst/>
                </a:prstGeom>
                <a:noFill/>
                <a:ln w="28575" cap="flat" cmpd="sng" algn="ctr">
                  <a:noFill/>
                  <a:prstDash val="solid"/>
                  <a:round/>
                  <a:headEnd type="none" w="med" len="med"/>
                  <a:tailEnd type="none" w="med" len="med"/>
                </a:ln>
                <a:effectLst/>
              </p:spPr>
              <p:txBody>
                <a:bodyPr vert="horz" wrap="square" lIns="91440" tIns="45720" rIns="91440" bIns="45720" numCol="1" rtlCol="0" anchor="t" anchorCtr="1" compatLnSpc="1">
                  <a:prstTxWarp prst="textNoShape">
                    <a:avLst/>
                  </a:prstTxWarp>
                  <a:spAutoFit/>
                </a:bodyPr>
                <a:lstStyle/>
                <a:p>
                  <a:pPr marL="0" marR="0" lvl="0" indent="0" defTabSz="914400" eaLnBrk="1" fontAlgn="auto" latinLnBrk="0" hangingPunct="1">
                    <a:lnSpc>
                      <a:spcPct val="95000"/>
                    </a:lnSpc>
                    <a:spcBef>
                      <a:spcPts val="0"/>
                    </a:spcBef>
                    <a:spcAft>
                      <a:spcPts val="400"/>
                    </a:spcAft>
                    <a:buClrTx/>
                    <a:buSzTx/>
                    <a:buFontTx/>
                    <a:buNone/>
                    <a:tabLst/>
                    <a:defRPr/>
                  </a:pPr>
                  <a:r>
                    <a:rPr kumimoji="0" lang="en-US" sz="1200" b="1" i="0" u="none" strike="noStrike" kern="0" cap="none" spc="50" normalizeH="0" baseline="0" noProof="0">
                      <a:ln>
                        <a:noFill/>
                      </a:ln>
                      <a:solidFill>
                        <a:srgbClr val="E74F50">
                          <a:lumMod val="75000"/>
                        </a:srgbClr>
                      </a:solidFill>
                      <a:effectLst/>
                      <a:uLnTx/>
                      <a:uFillTx/>
                      <a:latin typeface="+mn-lt"/>
                      <a:ea typeface="Avenir Heavy" charset="0"/>
                      <a:cs typeface="Avenir Heavy" charset="0"/>
                    </a:rPr>
                    <a:t>-3 Letters</a:t>
                  </a:r>
                </a:p>
                <a:p>
                  <a:pPr marL="0" marR="0" lvl="0" indent="0" defTabSz="914400" eaLnBrk="1" fontAlgn="auto" latinLnBrk="0" hangingPunct="1">
                    <a:lnSpc>
                      <a:spcPct val="95000"/>
                    </a:lnSpc>
                    <a:spcBef>
                      <a:spcPts val="0"/>
                    </a:spcBef>
                    <a:spcAft>
                      <a:spcPts val="0"/>
                    </a:spcAft>
                    <a:buClrTx/>
                    <a:buSzTx/>
                    <a:buFontTx/>
                    <a:buNone/>
                    <a:tabLst/>
                    <a:defRPr/>
                  </a:pPr>
                  <a:r>
                    <a:rPr kumimoji="0" lang="en-US" sz="850" b="0" i="0" u="none" strike="noStrike" kern="0" cap="none" spc="0" normalizeH="0" baseline="0" noProof="0">
                      <a:ln>
                        <a:noFill/>
                      </a:ln>
                      <a:solidFill>
                        <a:srgbClr val="7F8489"/>
                      </a:solidFill>
                      <a:effectLst/>
                      <a:uLnTx/>
                      <a:uFillTx/>
                      <a:latin typeface="+mn-lt"/>
                    </a:rPr>
                    <a:t>5 Years</a:t>
                  </a:r>
                  <a:r>
                    <a:rPr kumimoji="0" lang="en-US" sz="850" b="0" i="0" u="none" strike="noStrike" kern="0" cap="none" spc="0" normalizeH="0" baseline="30000" noProof="0">
                      <a:ln>
                        <a:noFill/>
                      </a:ln>
                      <a:solidFill>
                        <a:srgbClr val="7F8489"/>
                      </a:solidFill>
                      <a:effectLst/>
                      <a:uLnTx/>
                      <a:uFillTx/>
                      <a:latin typeface="+mn-lt"/>
                    </a:rPr>
                    <a:t>4</a:t>
                  </a:r>
                  <a:endParaRPr kumimoji="0" lang="en-US" sz="850" b="1" i="0" u="none" strike="noStrike" kern="0" cap="none" spc="200" normalizeH="0" baseline="30000" noProof="0">
                    <a:ln>
                      <a:noFill/>
                    </a:ln>
                    <a:solidFill>
                      <a:srgbClr val="7F8489"/>
                    </a:solidFill>
                    <a:effectLst/>
                    <a:uLnTx/>
                    <a:uFillTx/>
                    <a:latin typeface="+mn-lt"/>
                    <a:ea typeface="Avenir Heavy" charset="0"/>
                    <a:cs typeface="Avenir Heavy" charset="0"/>
                  </a:endParaRPr>
                </a:p>
              </p:txBody>
            </p:sp>
            <p:pic>
              <p:nvPicPr>
                <p:cNvPr id="227" name="Graphic 226">
                  <a:extLst>
                    <a:ext uri="{FF2B5EF4-FFF2-40B4-BE49-F238E27FC236}">
                      <a16:creationId xmlns:a16="http://schemas.microsoft.com/office/drawing/2014/main" id="{8A493870-5546-2D1A-BF23-4348EAF63C89}"/>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7485940" y="4071589"/>
                  <a:ext cx="3152417" cy="994311"/>
                </a:xfrm>
                <a:prstGeom prst="rect">
                  <a:avLst/>
                </a:prstGeom>
              </p:spPr>
            </p:pic>
          </p:grpSp>
          <p:sp>
            <p:nvSpPr>
              <p:cNvPr id="225" name="Oval 224">
                <a:extLst>
                  <a:ext uri="{FF2B5EF4-FFF2-40B4-BE49-F238E27FC236}">
                    <a16:creationId xmlns:a16="http://schemas.microsoft.com/office/drawing/2014/main" id="{8AB2B4EF-50C3-CBFF-131B-CF1F0F825538}"/>
                  </a:ext>
                </a:extLst>
              </p:cNvPr>
              <p:cNvSpPr/>
              <p:nvPr/>
            </p:nvSpPr>
            <p:spPr bwMode="gray">
              <a:xfrm>
                <a:off x="10556851" y="4977050"/>
                <a:ext cx="125480" cy="128016"/>
              </a:xfrm>
              <a:prstGeom prst="ellipse">
                <a:avLst/>
              </a:prstGeom>
              <a:solidFill>
                <a:srgbClr val="E74F50">
                  <a:lumMod val="75000"/>
                </a:srgbClr>
              </a:solidFill>
              <a:ln w="31750" cap="flat" cmpd="sng" algn="ctr">
                <a:solidFill>
                  <a:srgbClr val="FFFFFF"/>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0" marR="0" lvl="0" indent="0" defTabSz="914400" eaLnBrk="1" fontAlgn="auto" latinLnBrk="0" hangingPunct="1">
                  <a:lnSpc>
                    <a:spcPct val="95000"/>
                  </a:lnSpc>
                  <a:spcBef>
                    <a:spcPts val="0"/>
                  </a:spcBef>
                  <a:spcAft>
                    <a:spcPts val="0"/>
                  </a:spcAft>
                  <a:buClrTx/>
                  <a:buSzTx/>
                  <a:buFontTx/>
                  <a:buNone/>
                  <a:tabLst/>
                  <a:defRPr/>
                </a:pPr>
                <a:endParaRPr kumimoji="0" lang="en-US" sz="2000" b="0" i="0" u="none" strike="noStrike" kern="0" cap="none" spc="0" normalizeH="0" baseline="0" noProof="0">
                  <a:ln>
                    <a:noFill/>
                  </a:ln>
                  <a:solidFill>
                    <a:srgbClr val="414141"/>
                  </a:solidFill>
                  <a:effectLst/>
                  <a:uLnTx/>
                  <a:uFillTx/>
                  <a:latin typeface="+mn-lt"/>
                  <a:ea typeface="Avenir" charset="0"/>
                  <a:cs typeface="Avenir" charset="0"/>
                </a:endParaRPr>
              </a:p>
            </p:txBody>
          </p:sp>
        </p:grpSp>
        <p:grpSp>
          <p:nvGrpSpPr>
            <p:cNvPr id="216" name="Group 215">
              <a:extLst>
                <a:ext uri="{FF2B5EF4-FFF2-40B4-BE49-F238E27FC236}">
                  <a16:creationId xmlns:a16="http://schemas.microsoft.com/office/drawing/2014/main" id="{424207A6-1887-A0C9-25F7-697F3489580E}"/>
                </a:ext>
              </a:extLst>
            </p:cNvPr>
            <p:cNvGrpSpPr/>
            <p:nvPr/>
          </p:nvGrpSpPr>
          <p:grpSpPr>
            <a:xfrm>
              <a:off x="6469224" y="3989173"/>
              <a:ext cx="1838226" cy="743661"/>
              <a:chOff x="6469224" y="3989173"/>
              <a:chExt cx="1838226" cy="743661"/>
            </a:xfrm>
          </p:grpSpPr>
          <p:pic>
            <p:nvPicPr>
              <p:cNvPr id="221" name="Graphic 220">
                <a:extLst>
                  <a:ext uri="{FF2B5EF4-FFF2-40B4-BE49-F238E27FC236}">
                    <a16:creationId xmlns:a16="http://schemas.microsoft.com/office/drawing/2014/main" id="{6A3DEA48-AD9B-9D96-3647-2EE44AF86182}"/>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6469224" y="3989173"/>
                <a:ext cx="1050806" cy="124289"/>
              </a:xfrm>
              <a:prstGeom prst="rect">
                <a:avLst/>
              </a:prstGeom>
            </p:spPr>
          </p:pic>
          <p:sp>
            <p:nvSpPr>
              <p:cNvPr id="222" name="Oval 221">
                <a:extLst>
                  <a:ext uri="{FF2B5EF4-FFF2-40B4-BE49-F238E27FC236}">
                    <a16:creationId xmlns:a16="http://schemas.microsoft.com/office/drawing/2014/main" id="{A64CF3FD-2DA5-F120-A376-A663791EB797}"/>
                  </a:ext>
                </a:extLst>
              </p:cNvPr>
              <p:cNvSpPr/>
              <p:nvPr/>
            </p:nvSpPr>
            <p:spPr bwMode="gray">
              <a:xfrm>
                <a:off x="7436231" y="4023956"/>
                <a:ext cx="133793" cy="128016"/>
              </a:xfrm>
              <a:prstGeom prst="ellipse">
                <a:avLst/>
              </a:prstGeom>
              <a:solidFill>
                <a:srgbClr val="E74F50">
                  <a:lumMod val="75000"/>
                </a:srgbClr>
              </a:solidFill>
              <a:ln w="31750" cap="flat" cmpd="sng" algn="ctr">
                <a:solidFill>
                  <a:srgbClr val="FFFFFF"/>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0" marR="0" lvl="0" indent="0" defTabSz="914400" eaLnBrk="1" fontAlgn="auto" latinLnBrk="0" hangingPunct="1">
                  <a:lnSpc>
                    <a:spcPct val="95000"/>
                  </a:lnSpc>
                  <a:spcBef>
                    <a:spcPts val="0"/>
                  </a:spcBef>
                  <a:spcAft>
                    <a:spcPts val="0"/>
                  </a:spcAft>
                  <a:buClrTx/>
                  <a:buSzTx/>
                  <a:buFontTx/>
                  <a:buNone/>
                  <a:tabLst/>
                  <a:defRPr/>
                </a:pPr>
                <a:endParaRPr kumimoji="0" lang="en-US" sz="2000" b="0" i="0" u="none" strike="noStrike" kern="0" cap="none" spc="0" normalizeH="0" baseline="0" noProof="0">
                  <a:ln>
                    <a:noFill/>
                  </a:ln>
                  <a:solidFill>
                    <a:srgbClr val="414141"/>
                  </a:solidFill>
                  <a:effectLst/>
                  <a:uLnTx/>
                  <a:uFillTx/>
                  <a:latin typeface="+mn-lt"/>
                  <a:ea typeface="Avenir" charset="0"/>
                  <a:cs typeface="Avenir" charset="0"/>
                </a:endParaRPr>
              </a:p>
            </p:txBody>
          </p:sp>
          <p:sp>
            <p:nvSpPr>
              <p:cNvPr id="223" name="Rectangle 222">
                <a:extLst>
                  <a:ext uri="{FF2B5EF4-FFF2-40B4-BE49-F238E27FC236}">
                    <a16:creationId xmlns:a16="http://schemas.microsoft.com/office/drawing/2014/main" id="{D8CBC7D2-F9B7-08C6-D03B-167D6647E0F5}"/>
                  </a:ext>
                </a:extLst>
              </p:cNvPr>
              <p:cNvSpPr/>
              <p:nvPr/>
            </p:nvSpPr>
            <p:spPr bwMode="gray">
              <a:xfrm>
                <a:off x="7129607" y="4288417"/>
                <a:ext cx="1177843" cy="444417"/>
              </a:xfrm>
              <a:prstGeom prst="rect">
                <a:avLst/>
              </a:prstGeom>
              <a:noFill/>
              <a:ln w="28575" cap="flat" cmpd="sng" algn="ctr">
                <a:noFill/>
                <a:prstDash val="solid"/>
                <a:round/>
                <a:headEnd type="none" w="med" len="med"/>
                <a:tailEnd type="none" w="med" len="med"/>
              </a:ln>
              <a:effectLst/>
            </p:spPr>
            <p:txBody>
              <a:bodyPr vert="horz" wrap="square" lIns="91440" tIns="45720" rIns="91440" bIns="45720" numCol="1" rtlCol="0" anchor="t" anchorCtr="1" compatLnSpc="1">
                <a:prstTxWarp prst="textNoShape">
                  <a:avLst/>
                </a:prstTxWarp>
                <a:spAutoFit/>
              </a:bodyPr>
              <a:lstStyle/>
              <a:p>
                <a:pPr marL="0" marR="0" lvl="0" indent="0" defTabSz="914400" eaLnBrk="1" fontAlgn="auto" latinLnBrk="0" hangingPunct="1">
                  <a:lnSpc>
                    <a:spcPct val="95000"/>
                  </a:lnSpc>
                  <a:spcBef>
                    <a:spcPts val="0"/>
                  </a:spcBef>
                  <a:spcAft>
                    <a:spcPts val="400"/>
                  </a:spcAft>
                  <a:buClrTx/>
                  <a:buSzTx/>
                  <a:buFontTx/>
                  <a:buNone/>
                  <a:tabLst/>
                  <a:defRPr/>
                </a:pPr>
                <a:r>
                  <a:rPr kumimoji="0" lang="en-US" sz="1200" b="1" i="0" u="none" strike="noStrike" kern="0" cap="none" spc="50" normalizeH="0" baseline="0" noProof="0">
                    <a:ln>
                      <a:noFill/>
                    </a:ln>
                    <a:solidFill>
                      <a:srgbClr val="E74F50">
                        <a:lumMod val="75000"/>
                      </a:srgbClr>
                    </a:solidFill>
                    <a:effectLst/>
                    <a:uLnTx/>
                    <a:uFillTx/>
                    <a:latin typeface="+mn-lt"/>
                    <a:ea typeface="Avenir Heavy" charset="0"/>
                    <a:cs typeface="Avenir Heavy" charset="0"/>
                  </a:rPr>
                  <a:t>+8 Letters</a:t>
                </a:r>
              </a:p>
              <a:p>
                <a:pPr marL="0" marR="0" lvl="0" indent="0" defTabSz="914400" eaLnBrk="1" fontAlgn="auto" latinLnBrk="0" hangingPunct="1">
                  <a:lnSpc>
                    <a:spcPct val="95000"/>
                  </a:lnSpc>
                  <a:spcBef>
                    <a:spcPts val="0"/>
                  </a:spcBef>
                  <a:spcAft>
                    <a:spcPts val="0"/>
                  </a:spcAft>
                  <a:buClrTx/>
                  <a:buSzTx/>
                  <a:buFontTx/>
                  <a:buNone/>
                  <a:tabLst/>
                  <a:defRPr/>
                </a:pPr>
                <a:r>
                  <a:rPr kumimoji="0" lang="en-US" sz="850" b="0" i="0" u="none" strike="noStrike" kern="0" cap="none" spc="0" normalizeH="0" baseline="0" noProof="0">
                    <a:ln>
                      <a:noFill/>
                    </a:ln>
                    <a:solidFill>
                      <a:srgbClr val="414141"/>
                    </a:solidFill>
                    <a:effectLst/>
                    <a:uLnTx/>
                    <a:uFillTx/>
                    <a:latin typeface="+mn-lt"/>
                  </a:rPr>
                  <a:t>2 Years</a:t>
                </a:r>
                <a:endParaRPr kumimoji="0" lang="en-US" sz="850" b="1" i="0" u="none" strike="noStrike" kern="0" cap="none" spc="200" normalizeH="0" baseline="30000" noProof="0">
                  <a:ln>
                    <a:noFill/>
                  </a:ln>
                  <a:solidFill>
                    <a:srgbClr val="414141"/>
                  </a:solidFill>
                  <a:effectLst/>
                  <a:uLnTx/>
                  <a:uFillTx/>
                  <a:latin typeface="+mn-lt"/>
                  <a:ea typeface="Avenir Heavy" charset="0"/>
                  <a:cs typeface="Avenir Heavy" charset="0"/>
                </a:endParaRPr>
              </a:p>
            </p:txBody>
          </p:sp>
        </p:grpSp>
        <p:grpSp>
          <p:nvGrpSpPr>
            <p:cNvPr id="217" name="Group 216">
              <a:extLst>
                <a:ext uri="{FF2B5EF4-FFF2-40B4-BE49-F238E27FC236}">
                  <a16:creationId xmlns:a16="http://schemas.microsoft.com/office/drawing/2014/main" id="{53B7F608-D003-04D1-92A2-7F75FC531534}"/>
                </a:ext>
              </a:extLst>
            </p:cNvPr>
            <p:cNvGrpSpPr/>
            <p:nvPr/>
          </p:nvGrpSpPr>
          <p:grpSpPr>
            <a:xfrm>
              <a:off x="5599009" y="3958426"/>
              <a:ext cx="1540126" cy="647339"/>
              <a:chOff x="5599009" y="3958426"/>
              <a:chExt cx="1540126" cy="647339"/>
            </a:xfrm>
          </p:grpSpPr>
          <p:pic>
            <p:nvPicPr>
              <p:cNvPr id="218" name="Graphic 217">
                <a:extLst>
                  <a:ext uri="{FF2B5EF4-FFF2-40B4-BE49-F238E27FC236}">
                    <a16:creationId xmlns:a16="http://schemas.microsoft.com/office/drawing/2014/main" id="{F45CF62F-A19C-A335-7D82-36EDFEEAFE66}"/>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5599009" y="3989173"/>
                <a:ext cx="892620" cy="564949"/>
              </a:xfrm>
              <a:prstGeom prst="rect">
                <a:avLst/>
              </a:prstGeom>
            </p:spPr>
          </p:pic>
          <p:sp>
            <p:nvSpPr>
              <p:cNvPr id="219" name="Oval 218">
                <a:extLst>
                  <a:ext uri="{FF2B5EF4-FFF2-40B4-BE49-F238E27FC236}">
                    <a16:creationId xmlns:a16="http://schemas.microsoft.com/office/drawing/2014/main" id="{EF130C77-10D8-B385-A464-D83740971ED2}"/>
                  </a:ext>
                </a:extLst>
              </p:cNvPr>
              <p:cNvSpPr/>
              <p:nvPr/>
            </p:nvSpPr>
            <p:spPr bwMode="gray">
              <a:xfrm>
                <a:off x="6429187" y="3958426"/>
                <a:ext cx="125480" cy="128016"/>
              </a:xfrm>
              <a:prstGeom prst="ellipse">
                <a:avLst/>
              </a:prstGeom>
              <a:solidFill>
                <a:srgbClr val="E74F50">
                  <a:lumMod val="75000"/>
                </a:srgbClr>
              </a:solidFill>
              <a:ln w="31750" cap="flat" cmpd="sng" algn="ctr">
                <a:solidFill>
                  <a:srgbClr val="FFFFFF"/>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0" marR="0" lvl="0" indent="0" defTabSz="914400" eaLnBrk="1" fontAlgn="auto" latinLnBrk="0" hangingPunct="1">
                  <a:lnSpc>
                    <a:spcPct val="95000"/>
                  </a:lnSpc>
                  <a:spcBef>
                    <a:spcPts val="0"/>
                  </a:spcBef>
                  <a:spcAft>
                    <a:spcPts val="0"/>
                  </a:spcAft>
                  <a:buClrTx/>
                  <a:buSzTx/>
                  <a:buFontTx/>
                  <a:buNone/>
                  <a:tabLst/>
                  <a:defRPr/>
                </a:pPr>
                <a:endParaRPr kumimoji="0" lang="en-US" sz="2000" b="0" i="0" u="none" strike="noStrike" kern="0" cap="none" spc="0" normalizeH="0" baseline="0" noProof="0">
                  <a:ln>
                    <a:noFill/>
                  </a:ln>
                  <a:solidFill>
                    <a:srgbClr val="414141"/>
                  </a:solidFill>
                  <a:effectLst/>
                  <a:uLnTx/>
                  <a:uFillTx/>
                  <a:latin typeface="+mn-lt"/>
                  <a:ea typeface="Avenir" charset="0"/>
                  <a:cs typeface="Avenir" charset="0"/>
                </a:endParaRPr>
              </a:p>
            </p:txBody>
          </p:sp>
          <p:sp>
            <p:nvSpPr>
              <p:cNvPr id="220" name="Rectangle 219">
                <a:extLst>
                  <a:ext uri="{FF2B5EF4-FFF2-40B4-BE49-F238E27FC236}">
                    <a16:creationId xmlns:a16="http://schemas.microsoft.com/office/drawing/2014/main" id="{78DF1093-A4E5-8DD9-056E-FFE565AF526B}"/>
                  </a:ext>
                </a:extLst>
              </p:cNvPr>
              <p:cNvSpPr/>
              <p:nvPr/>
            </p:nvSpPr>
            <p:spPr bwMode="gray">
              <a:xfrm>
                <a:off x="6140188" y="4161348"/>
                <a:ext cx="998947" cy="444417"/>
              </a:xfrm>
              <a:prstGeom prst="rect">
                <a:avLst/>
              </a:prstGeom>
              <a:noFill/>
              <a:ln w="28575" cap="flat" cmpd="sng" algn="ctr">
                <a:noFill/>
                <a:prstDash val="solid"/>
                <a:round/>
                <a:headEnd type="none" w="med" len="med"/>
                <a:tailEnd type="none" w="med" len="med"/>
              </a:ln>
              <a:effectLst/>
            </p:spPr>
            <p:txBody>
              <a:bodyPr vert="horz" wrap="square" lIns="91440" tIns="45720" rIns="91440" bIns="45720" numCol="1" rtlCol="0" anchor="t" anchorCtr="1" compatLnSpc="1">
                <a:prstTxWarp prst="textNoShape">
                  <a:avLst/>
                </a:prstTxWarp>
                <a:spAutoFit/>
              </a:bodyPr>
              <a:lstStyle/>
              <a:p>
                <a:pPr marL="0" marR="0" lvl="0" indent="0" defTabSz="914400" eaLnBrk="1" fontAlgn="auto" latinLnBrk="0" hangingPunct="1">
                  <a:lnSpc>
                    <a:spcPct val="95000"/>
                  </a:lnSpc>
                  <a:spcBef>
                    <a:spcPts val="0"/>
                  </a:spcBef>
                  <a:spcAft>
                    <a:spcPts val="400"/>
                  </a:spcAft>
                  <a:buClrTx/>
                  <a:buSzTx/>
                  <a:buFontTx/>
                  <a:buNone/>
                  <a:tabLst/>
                  <a:defRPr/>
                </a:pPr>
                <a:r>
                  <a:rPr kumimoji="0" lang="en-US" sz="1200" b="1" i="0" u="none" strike="noStrike" kern="0" cap="none" spc="50" normalizeH="0" baseline="0" noProof="0">
                    <a:ln>
                      <a:noFill/>
                    </a:ln>
                    <a:solidFill>
                      <a:srgbClr val="E74F50">
                        <a:lumMod val="75000"/>
                      </a:srgbClr>
                    </a:solidFill>
                    <a:effectLst/>
                    <a:uLnTx/>
                    <a:uFillTx/>
                    <a:latin typeface="+mn-lt"/>
                    <a:ea typeface="Avenir Heavy" charset="0"/>
                    <a:cs typeface="Avenir Heavy" charset="0"/>
                  </a:rPr>
                  <a:t>+9 Letters</a:t>
                </a:r>
              </a:p>
              <a:p>
                <a:pPr marL="0" marR="0" lvl="0" indent="0" defTabSz="914400" eaLnBrk="1" fontAlgn="auto" latinLnBrk="0" hangingPunct="1">
                  <a:lnSpc>
                    <a:spcPct val="95000"/>
                  </a:lnSpc>
                  <a:spcBef>
                    <a:spcPts val="0"/>
                  </a:spcBef>
                  <a:spcAft>
                    <a:spcPts val="0"/>
                  </a:spcAft>
                  <a:buClrTx/>
                  <a:buSzTx/>
                  <a:buFontTx/>
                  <a:buNone/>
                  <a:tabLst/>
                  <a:defRPr/>
                </a:pPr>
                <a:r>
                  <a:rPr kumimoji="0" lang="en-US" sz="850" b="0" i="0" u="none" strike="noStrike" kern="0" cap="none" spc="0" normalizeH="0" baseline="0" noProof="0">
                    <a:ln>
                      <a:noFill/>
                    </a:ln>
                    <a:solidFill>
                      <a:srgbClr val="414141"/>
                    </a:solidFill>
                    <a:effectLst/>
                    <a:uLnTx/>
                    <a:uFillTx/>
                    <a:latin typeface="+mn-lt"/>
                  </a:rPr>
                  <a:t>1 Year</a:t>
                </a:r>
                <a:endParaRPr kumimoji="0" lang="en-US" sz="850" b="1" i="0" u="none" strike="noStrike" kern="0" cap="none" spc="200" normalizeH="0" baseline="30000" noProof="0">
                  <a:ln>
                    <a:noFill/>
                  </a:ln>
                  <a:solidFill>
                    <a:srgbClr val="414141"/>
                  </a:solidFill>
                  <a:effectLst/>
                  <a:uLnTx/>
                  <a:uFillTx/>
                  <a:latin typeface="+mn-lt"/>
                  <a:ea typeface="Avenir Heavy" charset="0"/>
                  <a:cs typeface="Avenir Heavy" charset="0"/>
                </a:endParaRPr>
              </a:p>
            </p:txBody>
          </p:sp>
        </p:grpSp>
      </p:grpSp>
      <p:grpSp>
        <p:nvGrpSpPr>
          <p:cNvPr id="236" name="Group 235">
            <a:extLst>
              <a:ext uri="{FF2B5EF4-FFF2-40B4-BE49-F238E27FC236}">
                <a16:creationId xmlns:a16="http://schemas.microsoft.com/office/drawing/2014/main" id="{18EA402F-FCE6-BC2D-2C71-3EA0F552FC73}"/>
              </a:ext>
            </a:extLst>
          </p:cNvPr>
          <p:cNvGrpSpPr/>
          <p:nvPr/>
        </p:nvGrpSpPr>
        <p:grpSpPr>
          <a:xfrm>
            <a:off x="4450072" y="3857507"/>
            <a:ext cx="839813" cy="261610"/>
            <a:chOff x="4481066" y="3970407"/>
            <a:chExt cx="839813" cy="261610"/>
          </a:xfrm>
        </p:grpSpPr>
        <p:sp>
          <p:nvSpPr>
            <p:cNvPr id="237" name="Rectangle 236">
              <a:extLst>
                <a:ext uri="{FF2B5EF4-FFF2-40B4-BE49-F238E27FC236}">
                  <a16:creationId xmlns:a16="http://schemas.microsoft.com/office/drawing/2014/main" id="{F0EA0312-5F3A-FEAD-49E5-1F3DD32CEE46}"/>
                </a:ext>
              </a:extLst>
            </p:cNvPr>
            <p:cNvSpPr/>
            <p:nvPr/>
          </p:nvSpPr>
          <p:spPr>
            <a:xfrm>
              <a:off x="4481066" y="3970407"/>
              <a:ext cx="644680" cy="261610"/>
            </a:xfrm>
            <a:prstGeom prst="rect">
              <a:avLst/>
            </a:prstGeom>
          </p:spPr>
          <p:txBody>
            <a:bodyPr wrap="squar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050" b="0" i="0" u="none" strike="noStrike" kern="0" cap="none" spc="50" normalizeH="0" baseline="0" noProof="0">
                  <a:ln>
                    <a:noFill/>
                  </a:ln>
                  <a:solidFill>
                    <a:sysClr val="windowText" lastClr="000000"/>
                  </a:solidFill>
                  <a:effectLst/>
                  <a:uLnTx/>
                  <a:uFillTx/>
                  <a:latin typeface="+mn-lt"/>
                </a:rPr>
                <a:t>20/60</a:t>
              </a:r>
              <a:endParaRPr kumimoji="0" lang="en-US" sz="1050" b="0" i="0" u="none" strike="noStrike" kern="0" cap="none" spc="50" normalizeH="0" baseline="0" noProof="0">
                <a:ln>
                  <a:noFill/>
                </a:ln>
                <a:solidFill>
                  <a:srgbClr val="273038"/>
                </a:solidFill>
                <a:effectLst/>
                <a:uLnTx/>
                <a:uFillTx/>
                <a:latin typeface="+mn-lt"/>
              </a:endParaRPr>
            </a:p>
          </p:txBody>
        </p:sp>
        <p:cxnSp>
          <p:nvCxnSpPr>
            <p:cNvPr id="238" name="Straight Connector 237">
              <a:extLst>
                <a:ext uri="{FF2B5EF4-FFF2-40B4-BE49-F238E27FC236}">
                  <a16:creationId xmlns:a16="http://schemas.microsoft.com/office/drawing/2014/main" id="{C8344EA2-4E5D-80D7-48D5-A661D5252C8E}"/>
                </a:ext>
              </a:extLst>
            </p:cNvPr>
            <p:cNvCxnSpPr>
              <a:cxnSpLocks/>
            </p:cNvCxnSpPr>
            <p:nvPr/>
          </p:nvCxnSpPr>
          <p:spPr bwMode="auto">
            <a:xfrm>
              <a:off x="5057506" y="4087881"/>
              <a:ext cx="263373" cy="0"/>
            </a:xfrm>
            <a:prstGeom prst="line">
              <a:avLst/>
            </a:prstGeom>
            <a:noFill/>
            <a:ln w="9525" cap="rnd" cmpd="sng" algn="ctr">
              <a:solidFill>
                <a:srgbClr val="FFFFFF">
                  <a:lumMod val="65000"/>
                </a:srgbClr>
              </a:solidFill>
              <a:prstDash val="solid"/>
              <a:round/>
              <a:headEnd type="none" w="med" len="med"/>
              <a:tailEnd type="none" w="med" len="med"/>
            </a:ln>
            <a:effectLst/>
          </p:spPr>
        </p:cxnSp>
      </p:grpSp>
      <p:grpSp>
        <p:nvGrpSpPr>
          <p:cNvPr id="239" name="Group 238">
            <a:extLst>
              <a:ext uri="{FF2B5EF4-FFF2-40B4-BE49-F238E27FC236}">
                <a16:creationId xmlns:a16="http://schemas.microsoft.com/office/drawing/2014/main" id="{92677283-6AC9-0999-527D-416FDF7404D0}"/>
              </a:ext>
            </a:extLst>
          </p:cNvPr>
          <p:cNvGrpSpPr/>
          <p:nvPr/>
        </p:nvGrpSpPr>
        <p:grpSpPr>
          <a:xfrm>
            <a:off x="3672857" y="3115985"/>
            <a:ext cx="823059" cy="261610"/>
            <a:chOff x="3668951" y="3228885"/>
            <a:chExt cx="823059" cy="261610"/>
          </a:xfrm>
        </p:grpSpPr>
        <p:sp>
          <p:nvSpPr>
            <p:cNvPr id="240" name="Rectangle 239">
              <a:extLst>
                <a:ext uri="{FF2B5EF4-FFF2-40B4-BE49-F238E27FC236}">
                  <a16:creationId xmlns:a16="http://schemas.microsoft.com/office/drawing/2014/main" id="{1EE84130-2E43-31D0-C6B8-C3520D918E4E}"/>
                </a:ext>
              </a:extLst>
            </p:cNvPr>
            <p:cNvSpPr/>
            <p:nvPr/>
          </p:nvSpPr>
          <p:spPr>
            <a:xfrm>
              <a:off x="3668951" y="3228885"/>
              <a:ext cx="644680" cy="261610"/>
            </a:xfrm>
            <a:prstGeom prst="rect">
              <a:avLst/>
            </a:prstGeom>
          </p:spPr>
          <p:txBody>
            <a:bodyPr wrap="squar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050" b="0" i="0" u="none" strike="noStrike" kern="0" cap="none" spc="50" normalizeH="0" baseline="0" noProof="0">
                  <a:ln>
                    <a:noFill/>
                  </a:ln>
                  <a:solidFill>
                    <a:sysClr val="windowText" lastClr="000000"/>
                  </a:solidFill>
                  <a:effectLst/>
                  <a:uLnTx/>
                  <a:uFillTx/>
                  <a:latin typeface="+mn-lt"/>
                </a:rPr>
                <a:t>20/40</a:t>
              </a:r>
              <a:endParaRPr kumimoji="0" lang="en-US" sz="1050" b="0" i="0" u="none" strike="noStrike" kern="0" cap="none" spc="50" normalizeH="0" baseline="0" noProof="0">
                <a:ln>
                  <a:noFill/>
                </a:ln>
                <a:solidFill>
                  <a:srgbClr val="273038"/>
                </a:solidFill>
                <a:effectLst/>
                <a:uLnTx/>
                <a:uFillTx/>
                <a:latin typeface="+mn-lt"/>
              </a:endParaRPr>
            </a:p>
          </p:txBody>
        </p:sp>
        <p:cxnSp>
          <p:nvCxnSpPr>
            <p:cNvPr id="241" name="Straight Connector 240">
              <a:extLst>
                <a:ext uri="{FF2B5EF4-FFF2-40B4-BE49-F238E27FC236}">
                  <a16:creationId xmlns:a16="http://schemas.microsoft.com/office/drawing/2014/main" id="{CDAB75B8-3D15-DBA9-5BA0-67A81FEC49B6}"/>
                </a:ext>
              </a:extLst>
            </p:cNvPr>
            <p:cNvCxnSpPr>
              <a:cxnSpLocks/>
            </p:cNvCxnSpPr>
            <p:nvPr/>
          </p:nvCxnSpPr>
          <p:spPr bwMode="auto">
            <a:xfrm>
              <a:off x="4228637" y="3343780"/>
              <a:ext cx="263373" cy="0"/>
            </a:xfrm>
            <a:prstGeom prst="line">
              <a:avLst/>
            </a:prstGeom>
            <a:noFill/>
            <a:ln w="9525" cap="rnd" cmpd="sng" algn="ctr">
              <a:solidFill>
                <a:srgbClr val="FFFFFF">
                  <a:lumMod val="65000"/>
                </a:srgbClr>
              </a:solidFill>
              <a:prstDash val="solid"/>
              <a:round/>
              <a:headEnd type="none" w="med" len="med"/>
              <a:tailEnd type="none" w="med" len="med"/>
            </a:ln>
            <a:effectLst/>
          </p:spPr>
        </p:cxnSp>
      </p:grpSp>
      <p:grpSp>
        <p:nvGrpSpPr>
          <p:cNvPr id="242" name="Group 241">
            <a:extLst>
              <a:ext uri="{FF2B5EF4-FFF2-40B4-BE49-F238E27FC236}">
                <a16:creationId xmlns:a16="http://schemas.microsoft.com/office/drawing/2014/main" id="{43C6B6C8-8722-41A8-E009-7F7678734829}"/>
              </a:ext>
            </a:extLst>
          </p:cNvPr>
          <p:cNvGrpSpPr/>
          <p:nvPr/>
        </p:nvGrpSpPr>
        <p:grpSpPr>
          <a:xfrm>
            <a:off x="579167" y="2417860"/>
            <a:ext cx="1065840" cy="1223434"/>
            <a:chOff x="568281" y="2530760"/>
            <a:chExt cx="1065840" cy="1223434"/>
          </a:xfrm>
        </p:grpSpPr>
        <p:sp>
          <p:nvSpPr>
            <p:cNvPr id="243" name="Oval 242">
              <a:extLst>
                <a:ext uri="{FF2B5EF4-FFF2-40B4-BE49-F238E27FC236}">
                  <a16:creationId xmlns:a16="http://schemas.microsoft.com/office/drawing/2014/main" id="{EC004AEF-0F40-A4FF-43EE-E3EF624DA15C}"/>
                </a:ext>
              </a:extLst>
            </p:cNvPr>
            <p:cNvSpPr/>
            <p:nvPr/>
          </p:nvSpPr>
          <p:spPr bwMode="gray">
            <a:xfrm>
              <a:off x="1017715" y="2530760"/>
              <a:ext cx="125480" cy="128016"/>
            </a:xfrm>
            <a:prstGeom prst="ellipse">
              <a:avLst/>
            </a:prstGeom>
            <a:solidFill>
              <a:srgbClr val="6EAE1B"/>
            </a:solidFill>
            <a:ln w="31750" cap="flat" cmpd="sng" algn="ctr">
              <a:solidFill>
                <a:srgbClr val="FFFFFF"/>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0" marR="0" lvl="0" indent="0" defTabSz="914400" eaLnBrk="1" fontAlgn="auto" latinLnBrk="0" hangingPunct="1">
                <a:lnSpc>
                  <a:spcPct val="95000"/>
                </a:lnSpc>
                <a:spcBef>
                  <a:spcPts val="0"/>
                </a:spcBef>
                <a:spcAft>
                  <a:spcPts val="0"/>
                </a:spcAft>
                <a:buClrTx/>
                <a:buSzTx/>
                <a:buFontTx/>
                <a:buNone/>
                <a:tabLst/>
                <a:defRPr/>
              </a:pPr>
              <a:endParaRPr kumimoji="0" lang="en-US" sz="2000" b="0" i="0" u="none" strike="noStrike" kern="0" cap="none" spc="0" normalizeH="0" baseline="0" noProof="0">
                <a:ln>
                  <a:noFill/>
                </a:ln>
                <a:solidFill>
                  <a:srgbClr val="414141"/>
                </a:solidFill>
                <a:effectLst/>
                <a:uLnTx/>
                <a:uFillTx/>
                <a:latin typeface="+mn-lt"/>
                <a:ea typeface="Avenir" charset="0"/>
                <a:cs typeface="Avenir" charset="0"/>
              </a:endParaRPr>
            </a:p>
          </p:txBody>
        </p:sp>
        <p:grpSp>
          <p:nvGrpSpPr>
            <p:cNvPr id="244" name="Group 243">
              <a:extLst>
                <a:ext uri="{FF2B5EF4-FFF2-40B4-BE49-F238E27FC236}">
                  <a16:creationId xmlns:a16="http://schemas.microsoft.com/office/drawing/2014/main" id="{F2723B83-ACD5-4297-8F2C-0B18BFB2F9D6}"/>
                </a:ext>
              </a:extLst>
            </p:cNvPr>
            <p:cNvGrpSpPr/>
            <p:nvPr/>
          </p:nvGrpSpPr>
          <p:grpSpPr>
            <a:xfrm>
              <a:off x="568281" y="2733456"/>
              <a:ext cx="1065840" cy="1020738"/>
              <a:chOff x="568281" y="2733456"/>
              <a:chExt cx="1065840" cy="1020738"/>
            </a:xfrm>
          </p:grpSpPr>
          <p:sp>
            <p:nvSpPr>
              <p:cNvPr id="245" name="Rectangle 244">
                <a:extLst>
                  <a:ext uri="{FF2B5EF4-FFF2-40B4-BE49-F238E27FC236}">
                    <a16:creationId xmlns:a16="http://schemas.microsoft.com/office/drawing/2014/main" id="{5F4DE5BA-E874-6843-4865-DC2B2833984E}"/>
                  </a:ext>
                </a:extLst>
              </p:cNvPr>
              <p:cNvSpPr/>
              <p:nvPr/>
            </p:nvSpPr>
            <p:spPr>
              <a:xfrm>
                <a:off x="608018" y="3177113"/>
                <a:ext cx="986366" cy="577081"/>
              </a:xfrm>
              <a:prstGeom prst="rect">
                <a:avLst/>
              </a:prstGeom>
            </p:spPr>
            <p:txBody>
              <a:bodyPr wrap="squar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050" b="1" i="0" u="none" strike="noStrike" kern="0" cap="none" spc="50" normalizeH="0" baseline="0" noProof="0">
                    <a:ln>
                      <a:noFill/>
                    </a:ln>
                    <a:solidFill>
                      <a:srgbClr val="000000">
                        <a:lumMod val="65000"/>
                        <a:lumOff val="35000"/>
                      </a:srgbClr>
                    </a:solidFill>
                    <a:effectLst/>
                    <a:uLnTx/>
                    <a:uFillTx/>
                    <a:latin typeface="+mn-lt"/>
                  </a:rPr>
                  <a:t>Baseline VA</a:t>
                </a:r>
              </a:p>
              <a:p>
                <a:pPr marL="0" marR="0" lvl="0" indent="0" defTabSz="914400" eaLnBrk="1" fontAlgn="auto" latinLnBrk="0" hangingPunct="1">
                  <a:lnSpc>
                    <a:spcPct val="100000"/>
                  </a:lnSpc>
                  <a:spcBef>
                    <a:spcPts val="0"/>
                  </a:spcBef>
                  <a:spcAft>
                    <a:spcPts val="0"/>
                  </a:spcAft>
                  <a:buClrTx/>
                  <a:buSzTx/>
                  <a:buFontTx/>
                  <a:buNone/>
                  <a:tabLst/>
                  <a:defRPr/>
                </a:pPr>
                <a:r>
                  <a:rPr kumimoji="0" lang="en-US" sz="1050" b="1" i="0" u="none" strike="noStrike" kern="0" cap="none" spc="50" normalizeH="0" baseline="0" noProof="0">
                    <a:ln>
                      <a:noFill/>
                    </a:ln>
                    <a:solidFill>
                      <a:srgbClr val="000000">
                        <a:lumMod val="65000"/>
                        <a:lumOff val="35000"/>
                      </a:srgbClr>
                    </a:solidFill>
                    <a:effectLst/>
                    <a:uLnTx/>
                    <a:uFillTx/>
                    <a:latin typeface="+mn-lt"/>
                  </a:rPr>
                  <a:t> 20/25</a:t>
                </a:r>
                <a:endParaRPr kumimoji="0" lang="en-US" sz="1050" b="1" i="0" u="none" strike="noStrike" kern="0" cap="none" spc="50" normalizeH="0" baseline="30000" noProof="0">
                  <a:ln>
                    <a:noFill/>
                  </a:ln>
                  <a:solidFill>
                    <a:srgbClr val="000000">
                      <a:lumMod val="65000"/>
                      <a:lumOff val="35000"/>
                    </a:srgbClr>
                  </a:solidFill>
                  <a:effectLst/>
                  <a:uLnTx/>
                  <a:uFillTx/>
                  <a:latin typeface="+mn-lt"/>
                </a:endParaRPr>
              </a:p>
            </p:txBody>
          </p:sp>
          <p:sp>
            <p:nvSpPr>
              <p:cNvPr id="246" name="Rectangle 245">
                <a:extLst>
                  <a:ext uri="{FF2B5EF4-FFF2-40B4-BE49-F238E27FC236}">
                    <a16:creationId xmlns:a16="http://schemas.microsoft.com/office/drawing/2014/main" id="{B5BCA03A-7B51-0DB6-C9B8-0781AC5BE764}"/>
                  </a:ext>
                </a:extLst>
              </p:cNvPr>
              <p:cNvSpPr/>
              <p:nvPr/>
            </p:nvSpPr>
            <p:spPr>
              <a:xfrm>
                <a:off x="568281" y="2733456"/>
                <a:ext cx="1065840" cy="451406"/>
              </a:xfrm>
              <a:prstGeom prst="rect">
                <a:avLst/>
              </a:prstGeom>
            </p:spPr>
            <p:txBody>
              <a:bodyPr wrap="square">
                <a:spAutoFit/>
              </a:bodyPr>
              <a:lstStyle/>
              <a:p>
                <a:pPr marL="0" marR="0" lvl="0" indent="0" defTabSz="914400" eaLnBrk="1" fontAlgn="auto" latinLnBrk="0" hangingPunct="1">
                  <a:lnSpc>
                    <a:spcPts val="1420"/>
                  </a:lnSpc>
                  <a:spcBef>
                    <a:spcPts val="0"/>
                  </a:spcBef>
                  <a:spcAft>
                    <a:spcPts val="0"/>
                  </a:spcAft>
                  <a:buClrTx/>
                  <a:buSzTx/>
                  <a:buFontTx/>
                  <a:buNone/>
                  <a:tabLst/>
                  <a:defRPr/>
                </a:pPr>
                <a:r>
                  <a:rPr kumimoji="0" lang="en-US" sz="1100" b="1" i="0" u="none" strike="noStrike" kern="0" cap="none" spc="0" normalizeH="0" baseline="0" noProof="0">
                    <a:ln>
                      <a:noFill/>
                    </a:ln>
                    <a:solidFill>
                      <a:sysClr val="windowText" lastClr="000000"/>
                    </a:solidFill>
                    <a:effectLst/>
                    <a:uLnTx/>
                    <a:uFillTx/>
                    <a:latin typeface="+mn-lt"/>
                  </a:rPr>
                  <a:t>Intermediate Dry AMD</a:t>
                </a:r>
                <a:endParaRPr kumimoji="0" lang="en-US" sz="1100" b="1" i="0" u="none" strike="noStrike" kern="0" cap="none" spc="0" normalizeH="0" baseline="0" noProof="0">
                  <a:ln>
                    <a:noFill/>
                  </a:ln>
                  <a:solidFill>
                    <a:srgbClr val="273038"/>
                  </a:solidFill>
                  <a:effectLst/>
                  <a:uLnTx/>
                  <a:uFillTx/>
                  <a:latin typeface="+mn-lt"/>
                </a:endParaRPr>
              </a:p>
            </p:txBody>
          </p:sp>
        </p:grpSp>
      </p:grpSp>
      <p:grpSp>
        <p:nvGrpSpPr>
          <p:cNvPr id="247" name="Group 246">
            <a:extLst>
              <a:ext uri="{FF2B5EF4-FFF2-40B4-BE49-F238E27FC236}">
                <a16:creationId xmlns:a16="http://schemas.microsoft.com/office/drawing/2014/main" id="{455FD6E3-ACB7-56E6-C580-3D7F88452B20}"/>
              </a:ext>
            </a:extLst>
          </p:cNvPr>
          <p:cNvGrpSpPr/>
          <p:nvPr/>
        </p:nvGrpSpPr>
        <p:grpSpPr>
          <a:xfrm>
            <a:off x="2286540" y="2463900"/>
            <a:ext cx="4218970" cy="2461778"/>
            <a:chOff x="2275654" y="2576800"/>
            <a:chExt cx="4218970" cy="2461778"/>
          </a:xfrm>
        </p:grpSpPr>
        <p:pic>
          <p:nvPicPr>
            <p:cNvPr id="248" name="Graphic 247">
              <a:extLst>
                <a:ext uri="{FF2B5EF4-FFF2-40B4-BE49-F238E27FC236}">
                  <a16:creationId xmlns:a16="http://schemas.microsoft.com/office/drawing/2014/main" id="{2B3620AC-AB1F-DA0A-E954-FDEEF092486E}"/>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2275654" y="2576800"/>
              <a:ext cx="3355799" cy="1977323"/>
            </a:xfrm>
            <a:prstGeom prst="rect">
              <a:avLst/>
            </a:prstGeom>
          </p:spPr>
        </p:pic>
        <p:sp>
          <p:nvSpPr>
            <p:cNvPr id="249" name="Oval 248">
              <a:extLst>
                <a:ext uri="{FF2B5EF4-FFF2-40B4-BE49-F238E27FC236}">
                  <a16:creationId xmlns:a16="http://schemas.microsoft.com/office/drawing/2014/main" id="{C6D93DA0-30F6-457E-3FA6-6F53F2EB901D}"/>
                </a:ext>
              </a:extLst>
            </p:cNvPr>
            <p:cNvSpPr/>
            <p:nvPr/>
          </p:nvSpPr>
          <p:spPr bwMode="gray">
            <a:xfrm>
              <a:off x="5548382" y="4472501"/>
              <a:ext cx="125480" cy="128016"/>
            </a:xfrm>
            <a:prstGeom prst="ellipse">
              <a:avLst/>
            </a:prstGeom>
            <a:solidFill>
              <a:srgbClr val="F6993F"/>
            </a:solidFill>
            <a:ln w="31750" cap="flat" cmpd="sng" algn="ctr">
              <a:solidFill>
                <a:srgbClr val="FFFFFF"/>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0" marR="0" lvl="0" indent="0" defTabSz="914400" eaLnBrk="1" fontAlgn="auto" latinLnBrk="0" hangingPunct="1">
                <a:lnSpc>
                  <a:spcPct val="95000"/>
                </a:lnSpc>
                <a:spcBef>
                  <a:spcPts val="0"/>
                </a:spcBef>
                <a:spcAft>
                  <a:spcPts val="0"/>
                </a:spcAft>
                <a:buClrTx/>
                <a:buSzTx/>
                <a:buFontTx/>
                <a:buNone/>
                <a:tabLst/>
                <a:defRPr/>
              </a:pPr>
              <a:endParaRPr kumimoji="0" lang="en-US" sz="2000" b="0" i="0" u="none" strike="noStrike" kern="0" cap="none" spc="0" normalizeH="0" baseline="0" noProof="0">
                <a:ln>
                  <a:noFill/>
                </a:ln>
                <a:solidFill>
                  <a:srgbClr val="414141"/>
                </a:solidFill>
                <a:effectLst/>
                <a:uLnTx/>
                <a:uFillTx/>
                <a:latin typeface="+mn-lt"/>
                <a:ea typeface="Avenir" charset="0"/>
                <a:cs typeface="Avenir" charset="0"/>
              </a:endParaRPr>
            </a:p>
          </p:txBody>
        </p:sp>
        <p:sp>
          <p:nvSpPr>
            <p:cNvPr id="250" name="Rectangle 249">
              <a:extLst>
                <a:ext uri="{FF2B5EF4-FFF2-40B4-BE49-F238E27FC236}">
                  <a16:creationId xmlns:a16="http://schemas.microsoft.com/office/drawing/2014/main" id="{17BE539D-177C-6A87-28A4-6892035D2983}"/>
                </a:ext>
              </a:extLst>
            </p:cNvPr>
            <p:cNvSpPr/>
            <p:nvPr/>
          </p:nvSpPr>
          <p:spPr>
            <a:xfrm>
              <a:off x="4730819" y="4623080"/>
              <a:ext cx="1763805" cy="415498"/>
            </a:xfrm>
            <a:prstGeom prst="rect">
              <a:avLst/>
            </a:prstGeom>
          </p:spPr>
          <p:txBody>
            <a:bodyPr wrap="squar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050" b="1" i="0" u="none" strike="noStrike" kern="0" cap="none" spc="0" normalizeH="0" baseline="0" noProof="0">
                  <a:ln>
                    <a:noFill/>
                  </a:ln>
                  <a:solidFill>
                    <a:srgbClr val="000000">
                      <a:lumMod val="65000"/>
                      <a:lumOff val="35000"/>
                    </a:srgbClr>
                  </a:solidFill>
                  <a:effectLst/>
                  <a:uLnTx/>
                  <a:uFillTx/>
                  <a:latin typeface="+mn-lt"/>
                </a:rPr>
                <a:t>IRIS Treatment Initiation</a:t>
              </a:r>
              <a:br>
                <a:rPr kumimoji="0" lang="en-US" sz="1050" b="1" i="0" u="none" strike="noStrike" kern="0" cap="none" spc="0" normalizeH="0" baseline="0" noProof="0">
                  <a:ln>
                    <a:noFill/>
                  </a:ln>
                  <a:solidFill>
                    <a:srgbClr val="000000">
                      <a:lumMod val="65000"/>
                      <a:lumOff val="35000"/>
                    </a:srgbClr>
                  </a:solidFill>
                  <a:effectLst/>
                  <a:uLnTx/>
                  <a:uFillTx/>
                  <a:latin typeface="+mn-lt"/>
                </a:rPr>
              </a:br>
              <a:r>
                <a:rPr kumimoji="0" lang="en-US" sz="1050" b="1" i="0" u="none" strike="noStrike" kern="0" cap="none" spc="50" normalizeH="0" baseline="0" noProof="0">
                  <a:ln>
                    <a:noFill/>
                  </a:ln>
                  <a:solidFill>
                    <a:srgbClr val="000000">
                      <a:lumMod val="65000"/>
                      <a:lumOff val="35000"/>
                    </a:srgbClr>
                  </a:solidFill>
                  <a:effectLst/>
                  <a:uLnTx/>
                  <a:uFillTx/>
                  <a:latin typeface="+mn-lt"/>
                </a:rPr>
                <a:t>mean VA 20/83</a:t>
              </a:r>
              <a:endParaRPr kumimoji="0" lang="en-US" sz="1050" b="1" i="0" u="none" strike="noStrike" kern="0" cap="none" spc="50" normalizeH="0" baseline="30000" noProof="0">
                <a:ln>
                  <a:noFill/>
                </a:ln>
                <a:solidFill>
                  <a:srgbClr val="000000">
                    <a:lumMod val="65000"/>
                    <a:lumOff val="35000"/>
                  </a:srgbClr>
                </a:solidFill>
                <a:effectLst/>
                <a:uLnTx/>
                <a:uFillTx/>
                <a:latin typeface="+mn-lt"/>
              </a:endParaRPr>
            </a:p>
          </p:txBody>
        </p:sp>
      </p:grpSp>
      <p:grpSp>
        <p:nvGrpSpPr>
          <p:cNvPr id="251" name="Group 250">
            <a:extLst>
              <a:ext uri="{FF2B5EF4-FFF2-40B4-BE49-F238E27FC236}">
                <a16:creationId xmlns:a16="http://schemas.microsoft.com/office/drawing/2014/main" id="{B878194D-692A-B70C-74D7-2D77B3E29AF7}"/>
              </a:ext>
            </a:extLst>
          </p:cNvPr>
          <p:cNvGrpSpPr/>
          <p:nvPr/>
        </p:nvGrpSpPr>
        <p:grpSpPr>
          <a:xfrm>
            <a:off x="1989383" y="2417860"/>
            <a:ext cx="644680" cy="649289"/>
            <a:chOff x="1978497" y="2530760"/>
            <a:chExt cx="644680" cy="649289"/>
          </a:xfrm>
        </p:grpSpPr>
        <p:sp>
          <p:nvSpPr>
            <p:cNvPr id="252" name="Rectangle 251">
              <a:extLst>
                <a:ext uri="{FF2B5EF4-FFF2-40B4-BE49-F238E27FC236}">
                  <a16:creationId xmlns:a16="http://schemas.microsoft.com/office/drawing/2014/main" id="{BE2D2AF5-4A1E-64A7-FEAC-CB24FD9F8A2B}"/>
                </a:ext>
              </a:extLst>
            </p:cNvPr>
            <p:cNvSpPr/>
            <p:nvPr/>
          </p:nvSpPr>
          <p:spPr>
            <a:xfrm>
              <a:off x="1978497" y="2728643"/>
              <a:ext cx="644680" cy="451406"/>
            </a:xfrm>
            <a:prstGeom prst="rect">
              <a:avLst/>
            </a:prstGeom>
          </p:spPr>
          <p:txBody>
            <a:bodyPr wrap="square">
              <a:spAutoFit/>
            </a:bodyPr>
            <a:lstStyle/>
            <a:p>
              <a:pPr marL="0" marR="0" lvl="0" indent="0" defTabSz="914400" eaLnBrk="1" fontAlgn="auto" latinLnBrk="0" hangingPunct="1">
                <a:lnSpc>
                  <a:spcPts val="1420"/>
                </a:lnSpc>
                <a:spcBef>
                  <a:spcPts val="0"/>
                </a:spcBef>
                <a:spcAft>
                  <a:spcPts val="0"/>
                </a:spcAft>
                <a:buClrTx/>
                <a:buSzTx/>
                <a:buFontTx/>
                <a:buNone/>
                <a:tabLst/>
                <a:defRPr/>
              </a:pPr>
              <a:r>
                <a:rPr kumimoji="0" lang="en-US" sz="1100" b="1" i="0" u="none" strike="noStrike" kern="0" cap="none" spc="0" normalizeH="0" baseline="0" noProof="0">
                  <a:ln>
                    <a:noFill/>
                  </a:ln>
                  <a:solidFill>
                    <a:sysClr val="windowText" lastClr="000000"/>
                  </a:solidFill>
                  <a:effectLst/>
                  <a:uLnTx/>
                  <a:uFillTx/>
                  <a:latin typeface="+mn-lt"/>
                </a:rPr>
                <a:t>CNV</a:t>
              </a:r>
              <a:br>
                <a:rPr kumimoji="0" lang="en-US" sz="1100" b="1" i="0" u="none" strike="noStrike" kern="0" cap="none" spc="0" normalizeH="0" baseline="0" noProof="0">
                  <a:ln>
                    <a:noFill/>
                  </a:ln>
                  <a:solidFill>
                    <a:sysClr val="windowText" lastClr="000000"/>
                  </a:solidFill>
                  <a:effectLst/>
                  <a:uLnTx/>
                  <a:uFillTx/>
                  <a:latin typeface="+mn-lt"/>
                </a:rPr>
              </a:br>
              <a:r>
                <a:rPr kumimoji="0" lang="en-US" sz="1100" b="1" i="0" u="none" strike="noStrike" kern="0" cap="none" spc="0" normalizeH="0" baseline="0" noProof="0">
                  <a:ln>
                    <a:noFill/>
                  </a:ln>
                  <a:solidFill>
                    <a:sysClr val="windowText" lastClr="000000"/>
                  </a:solidFill>
                  <a:effectLst/>
                  <a:uLnTx/>
                  <a:uFillTx/>
                  <a:latin typeface="+mn-lt"/>
                </a:rPr>
                <a:t>Onset</a:t>
              </a:r>
              <a:endParaRPr kumimoji="0" lang="en-US" sz="1100" b="1" i="0" u="none" strike="noStrike" kern="0" cap="none" spc="0" normalizeH="0" baseline="0" noProof="0">
                <a:ln>
                  <a:noFill/>
                </a:ln>
                <a:solidFill>
                  <a:srgbClr val="273038"/>
                </a:solidFill>
                <a:effectLst/>
                <a:uLnTx/>
                <a:uFillTx/>
                <a:latin typeface="+mn-lt"/>
              </a:endParaRPr>
            </a:p>
          </p:txBody>
        </p:sp>
        <p:sp>
          <p:nvSpPr>
            <p:cNvPr id="253" name="Oval 252">
              <a:extLst>
                <a:ext uri="{FF2B5EF4-FFF2-40B4-BE49-F238E27FC236}">
                  <a16:creationId xmlns:a16="http://schemas.microsoft.com/office/drawing/2014/main" id="{208CDD2C-B404-AF7F-5F97-2E0908395B98}"/>
                </a:ext>
              </a:extLst>
            </p:cNvPr>
            <p:cNvSpPr/>
            <p:nvPr/>
          </p:nvSpPr>
          <p:spPr bwMode="gray">
            <a:xfrm>
              <a:off x="2227390" y="2530760"/>
              <a:ext cx="125480" cy="128016"/>
            </a:xfrm>
            <a:prstGeom prst="ellipse">
              <a:avLst/>
            </a:prstGeom>
            <a:solidFill>
              <a:srgbClr val="6EAE1B"/>
            </a:solidFill>
            <a:ln w="31750" cap="flat" cmpd="sng" algn="ctr">
              <a:solidFill>
                <a:srgbClr val="FFFFFF"/>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0" marR="0" lvl="0" indent="0" defTabSz="914400" eaLnBrk="1" fontAlgn="auto" latinLnBrk="0" hangingPunct="1">
                <a:lnSpc>
                  <a:spcPct val="95000"/>
                </a:lnSpc>
                <a:spcBef>
                  <a:spcPts val="0"/>
                </a:spcBef>
                <a:spcAft>
                  <a:spcPts val="0"/>
                </a:spcAft>
                <a:buClrTx/>
                <a:buSzTx/>
                <a:buFontTx/>
                <a:buNone/>
                <a:tabLst/>
                <a:defRPr/>
              </a:pPr>
              <a:endParaRPr kumimoji="0" lang="en-US" sz="2000" b="0" i="0" u="none" strike="noStrike" kern="0" cap="none" spc="0" normalizeH="0" baseline="0" noProof="0">
                <a:ln>
                  <a:noFill/>
                </a:ln>
                <a:solidFill>
                  <a:srgbClr val="414141"/>
                </a:solidFill>
                <a:effectLst/>
                <a:uLnTx/>
                <a:uFillTx/>
                <a:latin typeface="+mn-lt"/>
                <a:ea typeface="Avenir" charset="0"/>
                <a:cs typeface="Avenir" charset="0"/>
              </a:endParaRPr>
            </a:p>
          </p:txBody>
        </p:sp>
      </p:grpSp>
    </p:spTree>
    <p:extLst>
      <p:ext uri="{BB962C8B-B14F-4D97-AF65-F5344CB8AC3E}">
        <p14:creationId xmlns:p14="http://schemas.microsoft.com/office/powerpoint/2010/main" val="683994912"/>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247"/>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39"/>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3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8" name="Group 87">
            <a:extLst>
              <a:ext uri="{FF2B5EF4-FFF2-40B4-BE49-F238E27FC236}">
                <a16:creationId xmlns:a16="http://schemas.microsoft.com/office/drawing/2014/main" id="{DA5DC3A4-BB7D-88CA-28FB-C7E52CDF69F6}"/>
              </a:ext>
            </a:extLst>
          </p:cNvPr>
          <p:cNvGrpSpPr/>
          <p:nvPr/>
        </p:nvGrpSpPr>
        <p:grpSpPr>
          <a:xfrm>
            <a:off x="1069414" y="1376483"/>
            <a:ext cx="10892201" cy="4518108"/>
            <a:chOff x="1029817" y="1464669"/>
            <a:chExt cx="10892201" cy="4518108"/>
          </a:xfrm>
        </p:grpSpPr>
        <p:pic>
          <p:nvPicPr>
            <p:cNvPr id="89" name="Picture 88" descr="Text&#10;&#10;Description automatically generated with medium confidence">
              <a:extLst>
                <a:ext uri="{FF2B5EF4-FFF2-40B4-BE49-F238E27FC236}">
                  <a16:creationId xmlns:a16="http://schemas.microsoft.com/office/drawing/2014/main" id="{85DDF047-479E-5987-F887-8578896E7A2B}"/>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219403" y="2204952"/>
              <a:ext cx="9308846" cy="3522726"/>
            </a:xfrm>
            <a:prstGeom prst="rect">
              <a:avLst/>
            </a:prstGeom>
          </p:spPr>
        </p:pic>
        <p:pic>
          <p:nvPicPr>
            <p:cNvPr id="90" name="Picture 89" descr="A planet in space&#10;&#10;Description automatically generated with medium confidence">
              <a:extLst>
                <a:ext uri="{FF2B5EF4-FFF2-40B4-BE49-F238E27FC236}">
                  <a16:creationId xmlns:a16="http://schemas.microsoft.com/office/drawing/2014/main" id="{C95FBA95-39E4-41AF-FFF0-4BE624D81CE9}"/>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846681" y="1464669"/>
              <a:ext cx="9717278" cy="4263009"/>
            </a:xfrm>
            <a:prstGeom prst="rect">
              <a:avLst/>
            </a:prstGeom>
          </p:spPr>
        </p:pic>
        <p:pic>
          <p:nvPicPr>
            <p:cNvPr id="91" name="Picture 90">
              <a:extLst>
                <a:ext uri="{FF2B5EF4-FFF2-40B4-BE49-F238E27FC236}">
                  <a16:creationId xmlns:a16="http://schemas.microsoft.com/office/drawing/2014/main" id="{2E24E30B-A368-C273-EBCE-E96815EAEE3F}"/>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029817" y="2247497"/>
              <a:ext cx="10534142" cy="3480181"/>
            </a:xfrm>
            <a:prstGeom prst="rect">
              <a:avLst/>
            </a:prstGeom>
          </p:spPr>
        </p:pic>
        <p:grpSp>
          <p:nvGrpSpPr>
            <p:cNvPr id="92" name="Group 91">
              <a:extLst>
                <a:ext uri="{FF2B5EF4-FFF2-40B4-BE49-F238E27FC236}">
                  <a16:creationId xmlns:a16="http://schemas.microsoft.com/office/drawing/2014/main" id="{0EEF81F5-7FA6-D008-F8C8-FE318E7CAF4F}"/>
                </a:ext>
              </a:extLst>
            </p:cNvPr>
            <p:cNvGrpSpPr/>
            <p:nvPr/>
          </p:nvGrpSpPr>
          <p:grpSpPr>
            <a:xfrm>
              <a:off x="5670687" y="2002355"/>
              <a:ext cx="6251331" cy="3980422"/>
              <a:chOff x="5670687" y="2002355"/>
              <a:chExt cx="6251331" cy="3980422"/>
            </a:xfrm>
          </p:grpSpPr>
          <p:sp>
            <p:nvSpPr>
              <p:cNvPr id="93" name="Rectangle 92">
                <a:extLst>
                  <a:ext uri="{FF2B5EF4-FFF2-40B4-BE49-F238E27FC236}">
                    <a16:creationId xmlns:a16="http://schemas.microsoft.com/office/drawing/2014/main" id="{82C54626-C994-4C2A-60AD-7D3FBDC14F26}"/>
                  </a:ext>
                </a:extLst>
              </p:cNvPr>
              <p:cNvSpPr/>
              <p:nvPr/>
            </p:nvSpPr>
            <p:spPr>
              <a:xfrm rot="16200000">
                <a:off x="11395435" y="3799934"/>
                <a:ext cx="837722" cy="215444"/>
              </a:xfrm>
              <a:prstGeom prst="rect">
                <a:avLst/>
              </a:prstGeom>
            </p:spPr>
            <p:txBody>
              <a:bodyPr wrap="square">
                <a:spAutoFit/>
              </a:bodyPr>
              <a:lstStyle/>
              <a:p>
                <a:r>
                  <a:rPr lang="en-US" sz="800" spc="20">
                    <a:solidFill>
                      <a:schemeClr val="bg1">
                        <a:lumMod val="65000"/>
                      </a:schemeClr>
                    </a:solidFill>
                    <a:latin typeface="+mn-lt"/>
                  </a:rPr>
                  <a:t>VA (Letters)</a:t>
                </a:r>
              </a:p>
            </p:txBody>
          </p:sp>
          <p:sp>
            <p:nvSpPr>
              <p:cNvPr id="94" name="Rectangle 93">
                <a:extLst>
                  <a:ext uri="{FF2B5EF4-FFF2-40B4-BE49-F238E27FC236}">
                    <a16:creationId xmlns:a16="http://schemas.microsoft.com/office/drawing/2014/main" id="{05439211-E2A5-F432-546B-FBAAE77E7FC2}"/>
                  </a:ext>
                </a:extLst>
              </p:cNvPr>
              <p:cNvSpPr/>
              <p:nvPr/>
            </p:nvSpPr>
            <p:spPr>
              <a:xfrm>
                <a:off x="11287411" y="3217802"/>
                <a:ext cx="431514" cy="223138"/>
              </a:xfrm>
              <a:prstGeom prst="rect">
                <a:avLst/>
              </a:prstGeom>
            </p:spPr>
            <p:txBody>
              <a:bodyPr wrap="square">
                <a:spAutoFit/>
              </a:bodyPr>
              <a:lstStyle/>
              <a:p>
                <a:pPr algn="r"/>
                <a:r>
                  <a:rPr lang="en-US" sz="850" spc="20">
                    <a:solidFill>
                      <a:schemeClr val="bg1">
                        <a:lumMod val="65000"/>
                      </a:schemeClr>
                    </a:solidFill>
                    <a:latin typeface="+mn-lt"/>
                  </a:rPr>
                  <a:t>70  –</a:t>
                </a:r>
              </a:p>
            </p:txBody>
          </p:sp>
          <p:sp>
            <p:nvSpPr>
              <p:cNvPr id="95" name="Rectangle 94">
                <a:extLst>
                  <a:ext uri="{FF2B5EF4-FFF2-40B4-BE49-F238E27FC236}">
                    <a16:creationId xmlns:a16="http://schemas.microsoft.com/office/drawing/2014/main" id="{09A6B3F8-E773-FF7B-8A6C-1C2F6EFC9A31}"/>
                  </a:ext>
                </a:extLst>
              </p:cNvPr>
              <p:cNvSpPr/>
              <p:nvPr/>
            </p:nvSpPr>
            <p:spPr>
              <a:xfrm>
                <a:off x="11287411" y="3590036"/>
                <a:ext cx="431514" cy="223138"/>
              </a:xfrm>
              <a:prstGeom prst="rect">
                <a:avLst/>
              </a:prstGeom>
            </p:spPr>
            <p:txBody>
              <a:bodyPr wrap="square">
                <a:spAutoFit/>
              </a:bodyPr>
              <a:lstStyle/>
              <a:p>
                <a:pPr algn="r"/>
                <a:r>
                  <a:rPr lang="en-US" sz="850" spc="20">
                    <a:solidFill>
                      <a:schemeClr val="bg1">
                        <a:lumMod val="65000"/>
                      </a:schemeClr>
                    </a:solidFill>
                    <a:latin typeface="+mn-lt"/>
                  </a:rPr>
                  <a:t>65  –</a:t>
                </a:r>
              </a:p>
            </p:txBody>
          </p:sp>
          <p:sp>
            <p:nvSpPr>
              <p:cNvPr id="96" name="Rectangle 95">
                <a:extLst>
                  <a:ext uri="{FF2B5EF4-FFF2-40B4-BE49-F238E27FC236}">
                    <a16:creationId xmlns:a16="http://schemas.microsoft.com/office/drawing/2014/main" id="{9490B906-F7A7-91BA-2D62-57E8B1993806}"/>
                  </a:ext>
                </a:extLst>
              </p:cNvPr>
              <p:cNvSpPr/>
              <p:nvPr/>
            </p:nvSpPr>
            <p:spPr>
              <a:xfrm>
                <a:off x="11287411" y="3962270"/>
                <a:ext cx="431514" cy="223138"/>
              </a:xfrm>
              <a:prstGeom prst="rect">
                <a:avLst/>
              </a:prstGeom>
            </p:spPr>
            <p:txBody>
              <a:bodyPr wrap="square">
                <a:spAutoFit/>
              </a:bodyPr>
              <a:lstStyle/>
              <a:p>
                <a:pPr algn="r"/>
                <a:r>
                  <a:rPr lang="en-US" sz="850" spc="20">
                    <a:solidFill>
                      <a:schemeClr val="bg1">
                        <a:lumMod val="65000"/>
                      </a:schemeClr>
                    </a:solidFill>
                    <a:latin typeface="+mn-lt"/>
                  </a:rPr>
                  <a:t>60  –</a:t>
                </a:r>
              </a:p>
            </p:txBody>
          </p:sp>
          <p:sp>
            <p:nvSpPr>
              <p:cNvPr id="97" name="Rectangle 96">
                <a:extLst>
                  <a:ext uri="{FF2B5EF4-FFF2-40B4-BE49-F238E27FC236}">
                    <a16:creationId xmlns:a16="http://schemas.microsoft.com/office/drawing/2014/main" id="{7D81D517-D37D-442B-2BCE-21BB152A5D69}"/>
                  </a:ext>
                </a:extLst>
              </p:cNvPr>
              <p:cNvSpPr/>
              <p:nvPr/>
            </p:nvSpPr>
            <p:spPr>
              <a:xfrm>
                <a:off x="11287411" y="4334504"/>
                <a:ext cx="431514" cy="223138"/>
              </a:xfrm>
              <a:prstGeom prst="rect">
                <a:avLst/>
              </a:prstGeom>
            </p:spPr>
            <p:txBody>
              <a:bodyPr wrap="square">
                <a:spAutoFit/>
              </a:bodyPr>
              <a:lstStyle/>
              <a:p>
                <a:pPr algn="r"/>
                <a:r>
                  <a:rPr lang="en-US" sz="850" spc="20">
                    <a:solidFill>
                      <a:schemeClr val="bg1">
                        <a:lumMod val="65000"/>
                      </a:schemeClr>
                    </a:solidFill>
                    <a:latin typeface="+mn-lt"/>
                  </a:rPr>
                  <a:t>55  –</a:t>
                </a:r>
              </a:p>
            </p:txBody>
          </p:sp>
          <p:sp>
            <p:nvSpPr>
              <p:cNvPr id="98" name="Rectangle 97">
                <a:extLst>
                  <a:ext uri="{FF2B5EF4-FFF2-40B4-BE49-F238E27FC236}">
                    <a16:creationId xmlns:a16="http://schemas.microsoft.com/office/drawing/2014/main" id="{65E8B1A7-E49B-57D2-B688-B6CF2C7B1975}"/>
                  </a:ext>
                </a:extLst>
              </p:cNvPr>
              <p:cNvSpPr/>
              <p:nvPr/>
            </p:nvSpPr>
            <p:spPr>
              <a:xfrm>
                <a:off x="11287411" y="4706738"/>
                <a:ext cx="431514" cy="223138"/>
              </a:xfrm>
              <a:prstGeom prst="rect">
                <a:avLst/>
              </a:prstGeom>
            </p:spPr>
            <p:txBody>
              <a:bodyPr wrap="square">
                <a:spAutoFit/>
              </a:bodyPr>
              <a:lstStyle/>
              <a:p>
                <a:pPr algn="r"/>
                <a:r>
                  <a:rPr lang="en-US" sz="850" spc="20">
                    <a:solidFill>
                      <a:schemeClr val="bg1">
                        <a:lumMod val="75000"/>
                      </a:schemeClr>
                    </a:solidFill>
                    <a:latin typeface="+mn-lt"/>
                  </a:rPr>
                  <a:t>50  –</a:t>
                </a:r>
              </a:p>
            </p:txBody>
          </p:sp>
          <p:sp>
            <p:nvSpPr>
              <p:cNvPr id="99" name="Rectangle 98">
                <a:extLst>
                  <a:ext uri="{FF2B5EF4-FFF2-40B4-BE49-F238E27FC236}">
                    <a16:creationId xmlns:a16="http://schemas.microsoft.com/office/drawing/2014/main" id="{329862AF-4C73-6AAE-C303-8C94AEB86F22}"/>
                  </a:ext>
                </a:extLst>
              </p:cNvPr>
              <p:cNvSpPr/>
              <p:nvPr/>
            </p:nvSpPr>
            <p:spPr>
              <a:xfrm>
                <a:off x="11287411" y="5078972"/>
                <a:ext cx="431514" cy="223138"/>
              </a:xfrm>
              <a:prstGeom prst="rect">
                <a:avLst/>
              </a:prstGeom>
            </p:spPr>
            <p:txBody>
              <a:bodyPr wrap="square">
                <a:spAutoFit/>
              </a:bodyPr>
              <a:lstStyle/>
              <a:p>
                <a:pPr algn="r"/>
                <a:r>
                  <a:rPr lang="en-US" sz="850" spc="20">
                    <a:solidFill>
                      <a:schemeClr val="bg1">
                        <a:lumMod val="85000"/>
                      </a:schemeClr>
                    </a:solidFill>
                    <a:latin typeface="+mn-lt"/>
                  </a:rPr>
                  <a:t>45  –</a:t>
                </a:r>
              </a:p>
            </p:txBody>
          </p:sp>
          <p:sp>
            <p:nvSpPr>
              <p:cNvPr id="100" name="Rectangle 99">
                <a:extLst>
                  <a:ext uri="{FF2B5EF4-FFF2-40B4-BE49-F238E27FC236}">
                    <a16:creationId xmlns:a16="http://schemas.microsoft.com/office/drawing/2014/main" id="{1740B324-66DA-96F7-F7B7-A1341F2FB7EF}"/>
                  </a:ext>
                </a:extLst>
              </p:cNvPr>
              <p:cNvSpPr/>
              <p:nvPr/>
            </p:nvSpPr>
            <p:spPr>
              <a:xfrm>
                <a:off x="11287411" y="5451207"/>
                <a:ext cx="431514" cy="223138"/>
              </a:xfrm>
              <a:prstGeom prst="rect">
                <a:avLst/>
              </a:prstGeom>
            </p:spPr>
            <p:txBody>
              <a:bodyPr wrap="square">
                <a:spAutoFit/>
              </a:bodyPr>
              <a:lstStyle/>
              <a:p>
                <a:pPr algn="r"/>
                <a:r>
                  <a:rPr lang="en-US" sz="850" spc="20">
                    <a:solidFill>
                      <a:schemeClr val="bg1">
                        <a:lumMod val="85000"/>
                      </a:schemeClr>
                    </a:solidFill>
                    <a:latin typeface="+mn-lt"/>
                  </a:rPr>
                  <a:t>40  –</a:t>
                </a:r>
              </a:p>
            </p:txBody>
          </p:sp>
          <p:sp>
            <p:nvSpPr>
              <p:cNvPr id="101" name="Rectangle 100">
                <a:extLst>
                  <a:ext uri="{FF2B5EF4-FFF2-40B4-BE49-F238E27FC236}">
                    <a16:creationId xmlns:a16="http://schemas.microsoft.com/office/drawing/2014/main" id="{A54A4D71-BD50-654D-9CF6-B92AEDAFA18B}"/>
                  </a:ext>
                </a:extLst>
              </p:cNvPr>
              <p:cNvSpPr/>
              <p:nvPr/>
            </p:nvSpPr>
            <p:spPr>
              <a:xfrm>
                <a:off x="11287411" y="2845568"/>
                <a:ext cx="431514" cy="223138"/>
              </a:xfrm>
              <a:prstGeom prst="rect">
                <a:avLst/>
              </a:prstGeom>
            </p:spPr>
            <p:txBody>
              <a:bodyPr wrap="square">
                <a:spAutoFit/>
              </a:bodyPr>
              <a:lstStyle/>
              <a:p>
                <a:pPr algn="r"/>
                <a:r>
                  <a:rPr lang="en-US" sz="850" spc="20">
                    <a:solidFill>
                      <a:schemeClr val="bg1">
                        <a:lumMod val="65000"/>
                      </a:schemeClr>
                    </a:solidFill>
                    <a:latin typeface="+mn-lt"/>
                  </a:rPr>
                  <a:t>75  –</a:t>
                </a:r>
              </a:p>
            </p:txBody>
          </p:sp>
          <p:cxnSp>
            <p:nvCxnSpPr>
              <p:cNvPr id="102" name="Straight Connector 101">
                <a:extLst>
                  <a:ext uri="{FF2B5EF4-FFF2-40B4-BE49-F238E27FC236}">
                    <a16:creationId xmlns:a16="http://schemas.microsoft.com/office/drawing/2014/main" id="{E230A1AA-9553-E1CC-427D-ECA5A5BB465A}"/>
                  </a:ext>
                </a:extLst>
              </p:cNvPr>
              <p:cNvCxnSpPr>
                <a:cxnSpLocks/>
              </p:cNvCxnSpPr>
              <p:nvPr/>
            </p:nvCxnSpPr>
            <p:spPr bwMode="auto">
              <a:xfrm>
                <a:off x="5670687" y="5720629"/>
                <a:ext cx="5889710" cy="0"/>
              </a:xfrm>
              <a:prstGeom prst="line">
                <a:avLst/>
              </a:prstGeom>
              <a:noFill/>
              <a:ln w="9525" cap="rnd" cmpd="sng" algn="ctr">
                <a:gradFill flip="none" rotWithShape="1">
                  <a:gsLst>
                    <a:gs pos="50000">
                      <a:srgbClr val="BDBDBD"/>
                    </a:gs>
                    <a:gs pos="0">
                      <a:schemeClr val="bg1">
                        <a:lumMod val="85000"/>
                      </a:schemeClr>
                    </a:gs>
                    <a:gs pos="100000">
                      <a:schemeClr val="bg1">
                        <a:lumMod val="95000"/>
                      </a:schemeClr>
                    </a:gs>
                  </a:gsLst>
                  <a:path path="circle">
                    <a:fillToRect l="100000" t="100000"/>
                  </a:path>
                  <a:tileRect r="-100000" b="-100000"/>
                </a:gradFill>
                <a:prstDash val="solid"/>
                <a:round/>
                <a:headEnd type="none" w="med" len="med"/>
                <a:tailEnd type="none" w="med" len="med"/>
              </a:ln>
              <a:effectLst/>
            </p:spPr>
          </p:cxnSp>
          <p:grpSp>
            <p:nvGrpSpPr>
              <p:cNvPr id="103" name="Group 102">
                <a:extLst>
                  <a:ext uri="{FF2B5EF4-FFF2-40B4-BE49-F238E27FC236}">
                    <a16:creationId xmlns:a16="http://schemas.microsoft.com/office/drawing/2014/main" id="{B6DBE2A2-5169-7BF7-51CD-33A6AC4EE2E8}"/>
                  </a:ext>
                </a:extLst>
              </p:cNvPr>
              <p:cNvGrpSpPr/>
              <p:nvPr/>
            </p:nvGrpSpPr>
            <p:grpSpPr>
              <a:xfrm>
                <a:off x="6339935" y="5750263"/>
                <a:ext cx="4500041" cy="232514"/>
                <a:chOff x="6339935" y="5205958"/>
                <a:chExt cx="4500041" cy="232514"/>
              </a:xfrm>
            </p:grpSpPr>
            <p:sp>
              <p:nvSpPr>
                <p:cNvPr id="112" name="Rectangle 111">
                  <a:extLst>
                    <a:ext uri="{FF2B5EF4-FFF2-40B4-BE49-F238E27FC236}">
                      <a16:creationId xmlns:a16="http://schemas.microsoft.com/office/drawing/2014/main" id="{6C5C43E1-A1A8-DDBD-6F58-36CD1D9AFAD5}"/>
                    </a:ext>
                  </a:extLst>
                </p:cNvPr>
                <p:cNvSpPr/>
                <p:nvPr/>
              </p:nvSpPr>
              <p:spPr>
                <a:xfrm>
                  <a:off x="10408462" y="5209315"/>
                  <a:ext cx="431514" cy="223138"/>
                </a:xfrm>
                <a:prstGeom prst="rect">
                  <a:avLst/>
                </a:prstGeom>
              </p:spPr>
              <p:txBody>
                <a:bodyPr wrap="square">
                  <a:spAutoFit/>
                </a:bodyPr>
                <a:lstStyle/>
                <a:p>
                  <a:r>
                    <a:rPr lang="en-US" sz="850" spc="20">
                      <a:solidFill>
                        <a:schemeClr val="bg1">
                          <a:lumMod val="75000"/>
                        </a:schemeClr>
                      </a:solidFill>
                      <a:latin typeface="+mn-lt"/>
                    </a:rPr>
                    <a:t>5</a:t>
                  </a:r>
                </a:p>
              </p:txBody>
            </p:sp>
            <p:sp>
              <p:nvSpPr>
                <p:cNvPr id="113" name="Rectangle 112">
                  <a:extLst>
                    <a:ext uri="{FF2B5EF4-FFF2-40B4-BE49-F238E27FC236}">
                      <a16:creationId xmlns:a16="http://schemas.microsoft.com/office/drawing/2014/main" id="{342CC271-D066-642C-4819-621213F92869}"/>
                    </a:ext>
                  </a:extLst>
                </p:cNvPr>
                <p:cNvSpPr/>
                <p:nvPr/>
              </p:nvSpPr>
              <p:spPr>
                <a:xfrm>
                  <a:off x="9391951" y="5207005"/>
                  <a:ext cx="431514" cy="223138"/>
                </a:xfrm>
                <a:prstGeom prst="rect">
                  <a:avLst/>
                </a:prstGeom>
              </p:spPr>
              <p:txBody>
                <a:bodyPr wrap="square">
                  <a:spAutoFit/>
                </a:bodyPr>
                <a:lstStyle/>
                <a:p>
                  <a:r>
                    <a:rPr lang="en-US" sz="850" spc="20">
                      <a:solidFill>
                        <a:schemeClr val="bg1">
                          <a:lumMod val="65000"/>
                        </a:schemeClr>
                      </a:solidFill>
                      <a:latin typeface="+mn-lt"/>
                    </a:rPr>
                    <a:t>4</a:t>
                  </a:r>
                </a:p>
              </p:txBody>
            </p:sp>
            <p:sp>
              <p:nvSpPr>
                <p:cNvPr id="114" name="Rectangle 113">
                  <a:extLst>
                    <a:ext uri="{FF2B5EF4-FFF2-40B4-BE49-F238E27FC236}">
                      <a16:creationId xmlns:a16="http://schemas.microsoft.com/office/drawing/2014/main" id="{9B8DE6F7-EA37-3B9F-EF6B-0D235C3E3D4B}"/>
                    </a:ext>
                  </a:extLst>
                </p:cNvPr>
                <p:cNvSpPr/>
                <p:nvPr/>
              </p:nvSpPr>
              <p:spPr>
                <a:xfrm>
                  <a:off x="8382704" y="5215334"/>
                  <a:ext cx="431514" cy="223138"/>
                </a:xfrm>
                <a:prstGeom prst="rect">
                  <a:avLst/>
                </a:prstGeom>
              </p:spPr>
              <p:txBody>
                <a:bodyPr wrap="square">
                  <a:spAutoFit/>
                </a:bodyPr>
                <a:lstStyle/>
                <a:p>
                  <a:r>
                    <a:rPr lang="en-US" sz="850" spc="20">
                      <a:solidFill>
                        <a:schemeClr val="bg1">
                          <a:lumMod val="65000"/>
                        </a:schemeClr>
                      </a:solidFill>
                      <a:latin typeface="+mn-lt"/>
                    </a:rPr>
                    <a:t>3</a:t>
                  </a:r>
                </a:p>
              </p:txBody>
            </p:sp>
            <p:sp>
              <p:nvSpPr>
                <p:cNvPr id="115" name="Rectangle 114">
                  <a:extLst>
                    <a:ext uri="{FF2B5EF4-FFF2-40B4-BE49-F238E27FC236}">
                      <a16:creationId xmlns:a16="http://schemas.microsoft.com/office/drawing/2014/main" id="{A731B6AB-54D8-1BED-ACCF-BBF22D10EA21}"/>
                    </a:ext>
                  </a:extLst>
                </p:cNvPr>
                <p:cNvSpPr/>
                <p:nvPr/>
              </p:nvSpPr>
              <p:spPr>
                <a:xfrm>
                  <a:off x="7363526" y="5213211"/>
                  <a:ext cx="431514" cy="223138"/>
                </a:xfrm>
                <a:prstGeom prst="rect">
                  <a:avLst/>
                </a:prstGeom>
              </p:spPr>
              <p:txBody>
                <a:bodyPr wrap="square">
                  <a:spAutoFit/>
                </a:bodyPr>
                <a:lstStyle/>
                <a:p>
                  <a:r>
                    <a:rPr lang="en-US" sz="850" spc="20">
                      <a:solidFill>
                        <a:schemeClr val="bg1">
                          <a:lumMod val="65000"/>
                        </a:schemeClr>
                      </a:solidFill>
                      <a:latin typeface="+mn-lt"/>
                    </a:rPr>
                    <a:t>2</a:t>
                  </a:r>
                </a:p>
              </p:txBody>
            </p:sp>
            <p:sp>
              <p:nvSpPr>
                <p:cNvPr id="116" name="Rectangle 115">
                  <a:extLst>
                    <a:ext uri="{FF2B5EF4-FFF2-40B4-BE49-F238E27FC236}">
                      <a16:creationId xmlns:a16="http://schemas.microsoft.com/office/drawing/2014/main" id="{99204759-8D74-0214-B48E-E4372BEED831}"/>
                    </a:ext>
                  </a:extLst>
                </p:cNvPr>
                <p:cNvSpPr/>
                <p:nvPr/>
              </p:nvSpPr>
              <p:spPr>
                <a:xfrm>
                  <a:off x="6339935" y="5205958"/>
                  <a:ext cx="431514" cy="223138"/>
                </a:xfrm>
                <a:prstGeom prst="rect">
                  <a:avLst/>
                </a:prstGeom>
              </p:spPr>
              <p:txBody>
                <a:bodyPr wrap="square">
                  <a:spAutoFit/>
                </a:bodyPr>
                <a:lstStyle/>
                <a:p>
                  <a:r>
                    <a:rPr lang="en-US" sz="850" spc="20">
                      <a:solidFill>
                        <a:schemeClr val="bg1">
                          <a:lumMod val="65000"/>
                        </a:schemeClr>
                      </a:solidFill>
                      <a:latin typeface="+mn-lt"/>
                    </a:rPr>
                    <a:t>1</a:t>
                  </a:r>
                </a:p>
              </p:txBody>
            </p:sp>
          </p:grpSp>
          <p:cxnSp>
            <p:nvCxnSpPr>
              <p:cNvPr id="104" name="Straight Connector 103">
                <a:extLst>
                  <a:ext uri="{FF2B5EF4-FFF2-40B4-BE49-F238E27FC236}">
                    <a16:creationId xmlns:a16="http://schemas.microsoft.com/office/drawing/2014/main" id="{995362FA-B7C2-2BC3-80F4-E02236937D6F}"/>
                  </a:ext>
                </a:extLst>
              </p:cNvPr>
              <p:cNvCxnSpPr>
                <a:cxnSpLocks/>
              </p:cNvCxnSpPr>
              <p:nvPr/>
            </p:nvCxnSpPr>
            <p:spPr bwMode="auto">
              <a:xfrm flipV="1">
                <a:off x="6555521" y="5727679"/>
                <a:ext cx="0" cy="40457"/>
              </a:xfrm>
              <a:prstGeom prst="line">
                <a:avLst/>
              </a:prstGeom>
              <a:noFill/>
              <a:ln w="9525" cap="rnd" cmpd="sng" algn="ctr">
                <a:solidFill>
                  <a:schemeClr val="bg1">
                    <a:lumMod val="65000"/>
                  </a:schemeClr>
                </a:solidFill>
                <a:prstDash val="solid"/>
                <a:round/>
                <a:headEnd type="none" w="med" len="med"/>
                <a:tailEnd type="none" w="med" len="med"/>
              </a:ln>
              <a:effectLst/>
            </p:spPr>
          </p:cxnSp>
          <p:cxnSp>
            <p:nvCxnSpPr>
              <p:cNvPr id="105" name="Straight Connector 104">
                <a:extLst>
                  <a:ext uri="{FF2B5EF4-FFF2-40B4-BE49-F238E27FC236}">
                    <a16:creationId xmlns:a16="http://schemas.microsoft.com/office/drawing/2014/main" id="{B196401A-7FF1-79E9-BD87-5218A8B54E51}"/>
                  </a:ext>
                </a:extLst>
              </p:cNvPr>
              <p:cNvCxnSpPr>
                <a:cxnSpLocks/>
              </p:cNvCxnSpPr>
              <p:nvPr/>
            </p:nvCxnSpPr>
            <p:spPr bwMode="auto">
              <a:xfrm flipV="1">
                <a:off x="7580218" y="5727679"/>
                <a:ext cx="0" cy="40457"/>
              </a:xfrm>
              <a:prstGeom prst="line">
                <a:avLst/>
              </a:prstGeom>
              <a:noFill/>
              <a:ln w="9525" cap="rnd" cmpd="sng" algn="ctr">
                <a:solidFill>
                  <a:schemeClr val="bg1">
                    <a:lumMod val="65000"/>
                  </a:schemeClr>
                </a:solidFill>
                <a:prstDash val="solid"/>
                <a:round/>
                <a:headEnd type="none" w="med" len="med"/>
                <a:tailEnd type="none" w="med" len="med"/>
              </a:ln>
              <a:effectLst/>
            </p:spPr>
          </p:cxnSp>
          <p:cxnSp>
            <p:nvCxnSpPr>
              <p:cNvPr id="106" name="Straight Connector 105">
                <a:extLst>
                  <a:ext uri="{FF2B5EF4-FFF2-40B4-BE49-F238E27FC236}">
                    <a16:creationId xmlns:a16="http://schemas.microsoft.com/office/drawing/2014/main" id="{861C5DC6-8A21-605F-3957-81050E274926}"/>
                  </a:ext>
                </a:extLst>
              </p:cNvPr>
              <p:cNvCxnSpPr>
                <a:cxnSpLocks/>
              </p:cNvCxnSpPr>
              <p:nvPr/>
            </p:nvCxnSpPr>
            <p:spPr bwMode="auto">
              <a:xfrm flipV="1">
                <a:off x="8598122" y="5727679"/>
                <a:ext cx="0" cy="40457"/>
              </a:xfrm>
              <a:prstGeom prst="line">
                <a:avLst/>
              </a:prstGeom>
              <a:noFill/>
              <a:ln w="9525" cap="rnd" cmpd="sng" algn="ctr">
                <a:solidFill>
                  <a:schemeClr val="bg1">
                    <a:lumMod val="65000"/>
                  </a:schemeClr>
                </a:solidFill>
                <a:prstDash val="solid"/>
                <a:round/>
                <a:headEnd type="none" w="med" len="med"/>
                <a:tailEnd type="none" w="med" len="med"/>
              </a:ln>
              <a:effectLst/>
            </p:spPr>
          </p:cxnSp>
          <p:cxnSp>
            <p:nvCxnSpPr>
              <p:cNvPr id="107" name="Straight Connector 106">
                <a:extLst>
                  <a:ext uri="{FF2B5EF4-FFF2-40B4-BE49-F238E27FC236}">
                    <a16:creationId xmlns:a16="http://schemas.microsoft.com/office/drawing/2014/main" id="{4C466AA6-7556-C340-52DD-3362F1148083}"/>
                  </a:ext>
                </a:extLst>
              </p:cNvPr>
              <p:cNvCxnSpPr>
                <a:cxnSpLocks/>
              </p:cNvCxnSpPr>
              <p:nvPr/>
            </p:nvCxnSpPr>
            <p:spPr bwMode="auto">
              <a:xfrm flipV="1">
                <a:off x="9607708" y="5727679"/>
                <a:ext cx="0" cy="40457"/>
              </a:xfrm>
              <a:prstGeom prst="line">
                <a:avLst/>
              </a:prstGeom>
              <a:noFill/>
              <a:ln w="9525" cap="rnd" cmpd="sng" algn="ctr">
                <a:solidFill>
                  <a:schemeClr val="bg1">
                    <a:lumMod val="65000"/>
                  </a:schemeClr>
                </a:solidFill>
                <a:prstDash val="solid"/>
                <a:round/>
                <a:headEnd type="none" w="med" len="med"/>
                <a:tailEnd type="none" w="med" len="med"/>
              </a:ln>
              <a:effectLst/>
            </p:spPr>
          </p:cxnSp>
          <p:cxnSp>
            <p:nvCxnSpPr>
              <p:cNvPr id="108" name="Straight Connector 107">
                <a:extLst>
                  <a:ext uri="{FF2B5EF4-FFF2-40B4-BE49-F238E27FC236}">
                    <a16:creationId xmlns:a16="http://schemas.microsoft.com/office/drawing/2014/main" id="{C7A7EDA2-2524-484E-0366-49445E651A41}"/>
                  </a:ext>
                </a:extLst>
              </p:cNvPr>
              <p:cNvCxnSpPr>
                <a:cxnSpLocks/>
              </p:cNvCxnSpPr>
              <p:nvPr/>
            </p:nvCxnSpPr>
            <p:spPr bwMode="auto">
              <a:xfrm flipV="1">
                <a:off x="10624219" y="5727679"/>
                <a:ext cx="0" cy="40457"/>
              </a:xfrm>
              <a:prstGeom prst="line">
                <a:avLst/>
              </a:prstGeom>
              <a:noFill/>
              <a:ln w="9525" cap="rnd" cmpd="sng" algn="ctr">
                <a:solidFill>
                  <a:schemeClr val="bg1">
                    <a:lumMod val="85000"/>
                  </a:schemeClr>
                </a:solidFill>
                <a:prstDash val="solid"/>
                <a:round/>
                <a:headEnd type="none" w="med" len="med"/>
                <a:tailEnd type="none" w="med" len="med"/>
              </a:ln>
              <a:effectLst/>
            </p:spPr>
          </p:cxnSp>
          <p:sp>
            <p:nvSpPr>
              <p:cNvPr id="109" name="Rectangle 108">
                <a:extLst>
                  <a:ext uri="{FF2B5EF4-FFF2-40B4-BE49-F238E27FC236}">
                    <a16:creationId xmlns:a16="http://schemas.microsoft.com/office/drawing/2014/main" id="{418E09C1-6ADC-5744-33F6-5285B8D008B6}"/>
                  </a:ext>
                </a:extLst>
              </p:cNvPr>
              <p:cNvSpPr/>
              <p:nvPr/>
            </p:nvSpPr>
            <p:spPr>
              <a:xfrm>
                <a:off x="11240135" y="2473334"/>
                <a:ext cx="478790" cy="223138"/>
              </a:xfrm>
              <a:prstGeom prst="rect">
                <a:avLst/>
              </a:prstGeom>
            </p:spPr>
            <p:txBody>
              <a:bodyPr wrap="square">
                <a:spAutoFit/>
              </a:bodyPr>
              <a:lstStyle/>
              <a:p>
                <a:pPr algn="r"/>
                <a:r>
                  <a:rPr lang="en-US" sz="850" spc="20">
                    <a:solidFill>
                      <a:schemeClr val="bg1">
                        <a:lumMod val="75000"/>
                      </a:schemeClr>
                    </a:solidFill>
                    <a:latin typeface="+mn-lt"/>
                  </a:rPr>
                  <a:t>80  –</a:t>
                </a:r>
              </a:p>
            </p:txBody>
          </p:sp>
          <p:sp>
            <p:nvSpPr>
              <p:cNvPr id="110" name="Rectangle 109">
                <a:extLst>
                  <a:ext uri="{FF2B5EF4-FFF2-40B4-BE49-F238E27FC236}">
                    <a16:creationId xmlns:a16="http://schemas.microsoft.com/office/drawing/2014/main" id="{EF0BF651-EEC2-E97D-E926-E8813EC4301C}"/>
                  </a:ext>
                </a:extLst>
              </p:cNvPr>
              <p:cNvSpPr/>
              <p:nvPr/>
            </p:nvSpPr>
            <p:spPr>
              <a:xfrm>
                <a:off x="11245240" y="2101100"/>
                <a:ext cx="473685" cy="223138"/>
              </a:xfrm>
              <a:prstGeom prst="rect">
                <a:avLst/>
              </a:prstGeom>
            </p:spPr>
            <p:txBody>
              <a:bodyPr wrap="square">
                <a:spAutoFit/>
              </a:bodyPr>
              <a:lstStyle/>
              <a:p>
                <a:pPr algn="r"/>
                <a:r>
                  <a:rPr lang="en-US" sz="850" spc="20">
                    <a:solidFill>
                      <a:schemeClr val="bg1">
                        <a:lumMod val="85000"/>
                      </a:schemeClr>
                    </a:solidFill>
                    <a:latin typeface="+mn-lt"/>
                  </a:rPr>
                  <a:t>85  –</a:t>
                </a:r>
              </a:p>
            </p:txBody>
          </p:sp>
          <p:cxnSp>
            <p:nvCxnSpPr>
              <p:cNvPr id="111" name="Straight Connector 110">
                <a:extLst>
                  <a:ext uri="{FF2B5EF4-FFF2-40B4-BE49-F238E27FC236}">
                    <a16:creationId xmlns:a16="http://schemas.microsoft.com/office/drawing/2014/main" id="{DD720773-FFC9-B9D8-3859-443D48F9542B}"/>
                  </a:ext>
                </a:extLst>
              </p:cNvPr>
              <p:cNvCxnSpPr>
                <a:cxnSpLocks/>
              </p:cNvCxnSpPr>
              <p:nvPr/>
            </p:nvCxnSpPr>
            <p:spPr bwMode="auto">
              <a:xfrm>
                <a:off x="11563983" y="2002355"/>
                <a:ext cx="0" cy="3718274"/>
              </a:xfrm>
              <a:prstGeom prst="line">
                <a:avLst/>
              </a:prstGeom>
              <a:noFill/>
              <a:ln w="9525" cap="rnd" cmpd="sng" algn="ctr">
                <a:gradFill flip="none" rotWithShape="1">
                  <a:gsLst>
                    <a:gs pos="54000">
                      <a:schemeClr val="bg1">
                        <a:lumMod val="65000"/>
                      </a:schemeClr>
                    </a:gs>
                    <a:gs pos="0">
                      <a:schemeClr val="bg1">
                        <a:lumMod val="85000"/>
                      </a:schemeClr>
                    </a:gs>
                    <a:gs pos="99000">
                      <a:schemeClr val="bg1">
                        <a:lumMod val="85000"/>
                      </a:schemeClr>
                    </a:gs>
                  </a:gsLst>
                  <a:path path="circle">
                    <a:fillToRect l="100000" t="100000"/>
                  </a:path>
                  <a:tileRect r="-100000" b="-100000"/>
                </a:gradFill>
                <a:prstDash val="solid"/>
                <a:round/>
                <a:headEnd type="none" w="med" len="med"/>
                <a:tailEnd type="none" w="med" len="med"/>
              </a:ln>
              <a:effectLst/>
            </p:spPr>
          </p:cxnSp>
        </p:grpSp>
      </p:grpSp>
      <p:grpSp>
        <p:nvGrpSpPr>
          <p:cNvPr id="117" name="Group 116">
            <a:extLst>
              <a:ext uri="{FF2B5EF4-FFF2-40B4-BE49-F238E27FC236}">
                <a16:creationId xmlns:a16="http://schemas.microsoft.com/office/drawing/2014/main" id="{C149CC51-3FF0-EF9C-7B7E-B9017D79E5DD}"/>
              </a:ext>
            </a:extLst>
          </p:cNvPr>
          <p:cNvGrpSpPr/>
          <p:nvPr/>
        </p:nvGrpSpPr>
        <p:grpSpPr>
          <a:xfrm>
            <a:off x="8631806" y="4085630"/>
            <a:ext cx="1425681" cy="791679"/>
            <a:chOff x="8592209" y="4173816"/>
            <a:chExt cx="1425681" cy="791679"/>
          </a:xfrm>
        </p:grpSpPr>
        <p:pic>
          <p:nvPicPr>
            <p:cNvPr id="118" name="Graphic 117">
              <a:extLst>
                <a:ext uri="{FF2B5EF4-FFF2-40B4-BE49-F238E27FC236}">
                  <a16:creationId xmlns:a16="http://schemas.microsoft.com/office/drawing/2014/main" id="{63646BCD-E49C-AF21-E3FC-F36B05C6EFF4}"/>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592209" y="4810626"/>
              <a:ext cx="1062823" cy="113066"/>
            </a:xfrm>
            <a:prstGeom prst="rect">
              <a:avLst/>
            </a:prstGeom>
          </p:spPr>
        </p:pic>
        <p:sp>
          <p:nvSpPr>
            <p:cNvPr id="119" name="Rectangle 118">
              <a:extLst>
                <a:ext uri="{FF2B5EF4-FFF2-40B4-BE49-F238E27FC236}">
                  <a16:creationId xmlns:a16="http://schemas.microsoft.com/office/drawing/2014/main" id="{F184E56A-DC27-070C-D7A3-64B1E3A07DAA}"/>
                </a:ext>
              </a:extLst>
            </p:cNvPr>
            <p:cNvSpPr/>
            <p:nvPr/>
          </p:nvSpPr>
          <p:spPr bwMode="gray">
            <a:xfrm>
              <a:off x="9210376" y="4173816"/>
              <a:ext cx="807514" cy="619850"/>
            </a:xfrm>
            <a:prstGeom prst="rect">
              <a:avLst/>
            </a:prstGeom>
            <a:noFill/>
            <a:ln w="28575" cap="flat" cmpd="sng" algn="ctr">
              <a:noFill/>
              <a:prstDash val="solid"/>
              <a:round/>
              <a:headEnd type="none" w="med" len="med"/>
              <a:tailEnd type="none" w="med" len="med"/>
            </a:ln>
            <a:effectLst/>
          </p:spPr>
          <p:txBody>
            <a:bodyPr vert="horz" wrap="square" lIns="91440" tIns="45720" rIns="91440" bIns="45720" numCol="1" rtlCol="0" anchor="t" anchorCtr="1" compatLnSpc="1">
              <a:prstTxWarp prst="textNoShape">
                <a:avLst/>
              </a:prstTxWarp>
              <a:spAutoFit/>
            </a:bodyPr>
            <a:lstStyle/>
            <a:p>
              <a:pPr>
                <a:lnSpc>
                  <a:spcPct val="95000"/>
                </a:lnSpc>
                <a:spcAft>
                  <a:spcPts val="400"/>
                </a:spcAft>
              </a:pPr>
              <a:r>
                <a:rPr lang="en-US" sz="1200" b="1" spc="50">
                  <a:solidFill>
                    <a:srgbClr val="BD166E"/>
                  </a:solidFill>
                  <a:latin typeface="+mn-lt"/>
                  <a:ea typeface="Avenir Heavy" charset="0"/>
                  <a:cs typeface="Avenir Heavy" charset="0"/>
                </a:rPr>
                <a:t>-6 Letters</a:t>
              </a:r>
            </a:p>
            <a:p>
              <a:pPr>
                <a:lnSpc>
                  <a:spcPct val="95000"/>
                </a:lnSpc>
              </a:pPr>
              <a:r>
                <a:rPr lang="en-US" sz="850">
                  <a:solidFill>
                    <a:srgbClr val="7F8489"/>
                  </a:solidFill>
                  <a:latin typeface="+mn-lt"/>
                </a:rPr>
                <a:t>4 Years</a:t>
              </a:r>
              <a:r>
                <a:rPr lang="en-US" sz="850" baseline="30000">
                  <a:solidFill>
                    <a:srgbClr val="7F8489"/>
                  </a:solidFill>
                  <a:latin typeface="+mn-lt"/>
                </a:rPr>
                <a:t>5</a:t>
              </a:r>
              <a:endParaRPr lang="en-US" sz="850" b="1" spc="200" baseline="30000">
                <a:solidFill>
                  <a:srgbClr val="7F8489"/>
                </a:solidFill>
                <a:latin typeface="+mn-lt"/>
                <a:ea typeface="Avenir Heavy" charset="0"/>
                <a:cs typeface="Avenir Heavy" charset="0"/>
              </a:endParaRPr>
            </a:p>
          </p:txBody>
        </p:sp>
        <p:sp>
          <p:nvSpPr>
            <p:cNvPr id="120" name="Oval 119">
              <a:extLst>
                <a:ext uri="{FF2B5EF4-FFF2-40B4-BE49-F238E27FC236}">
                  <a16:creationId xmlns:a16="http://schemas.microsoft.com/office/drawing/2014/main" id="{B8332209-6FCB-9EDE-5B46-9FDBB270A35B}"/>
                </a:ext>
              </a:extLst>
            </p:cNvPr>
            <p:cNvSpPr/>
            <p:nvPr/>
          </p:nvSpPr>
          <p:spPr bwMode="gray">
            <a:xfrm>
              <a:off x="9544968" y="4837479"/>
              <a:ext cx="125480" cy="128016"/>
            </a:xfrm>
            <a:prstGeom prst="ellipse">
              <a:avLst/>
            </a:prstGeom>
            <a:solidFill>
              <a:srgbClr val="BD166E"/>
            </a:solidFill>
            <a:ln w="31750" cap="flat" cmpd="sng" algn="ctr">
              <a:solidFill>
                <a:schemeClr val="bg1"/>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algn="ctr">
                <a:lnSpc>
                  <a:spcPct val="95000"/>
                </a:lnSpc>
              </a:pPr>
              <a:endParaRPr lang="en-US" sz="2000">
                <a:solidFill>
                  <a:schemeClr val="tx2"/>
                </a:solidFill>
                <a:latin typeface="+mn-lt"/>
                <a:ea typeface="Avenir" charset="0"/>
                <a:cs typeface="Avenir" charset="0"/>
              </a:endParaRPr>
            </a:p>
          </p:txBody>
        </p:sp>
      </p:grpSp>
      <p:grpSp>
        <p:nvGrpSpPr>
          <p:cNvPr id="121" name="Group 120">
            <a:extLst>
              <a:ext uri="{FF2B5EF4-FFF2-40B4-BE49-F238E27FC236}">
                <a16:creationId xmlns:a16="http://schemas.microsoft.com/office/drawing/2014/main" id="{8D0168E3-1AE7-1653-7904-7E90D776A2EA}"/>
              </a:ext>
            </a:extLst>
          </p:cNvPr>
          <p:cNvGrpSpPr/>
          <p:nvPr/>
        </p:nvGrpSpPr>
        <p:grpSpPr>
          <a:xfrm>
            <a:off x="7632304" y="3973245"/>
            <a:ext cx="1416163" cy="834156"/>
            <a:chOff x="7592707" y="4061431"/>
            <a:chExt cx="1416163" cy="834156"/>
          </a:xfrm>
        </p:grpSpPr>
        <p:pic>
          <p:nvPicPr>
            <p:cNvPr id="122" name="Graphic 121">
              <a:extLst>
                <a:ext uri="{FF2B5EF4-FFF2-40B4-BE49-F238E27FC236}">
                  <a16:creationId xmlns:a16="http://schemas.microsoft.com/office/drawing/2014/main" id="{5E2117F0-9664-A772-4054-4A30573B0ADF}"/>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7592707" y="4715685"/>
              <a:ext cx="1040209" cy="135679"/>
            </a:xfrm>
            <a:prstGeom prst="rect">
              <a:avLst/>
            </a:prstGeom>
          </p:spPr>
        </p:pic>
        <p:sp>
          <p:nvSpPr>
            <p:cNvPr id="123" name="Rectangle 122">
              <a:extLst>
                <a:ext uri="{FF2B5EF4-FFF2-40B4-BE49-F238E27FC236}">
                  <a16:creationId xmlns:a16="http://schemas.microsoft.com/office/drawing/2014/main" id="{08E1AC63-DFAC-7727-6113-5A18EE84E01F}"/>
                </a:ext>
              </a:extLst>
            </p:cNvPr>
            <p:cNvSpPr/>
            <p:nvPr/>
          </p:nvSpPr>
          <p:spPr bwMode="gray">
            <a:xfrm>
              <a:off x="8201356" y="4061431"/>
              <a:ext cx="807514" cy="619850"/>
            </a:xfrm>
            <a:prstGeom prst="rect">
              <a:avLst/>
            </a:prstGeom>
            <a:noFill/>
            <a:ln w="28575" cap="flat" cmpd="sng" algn="ctr">
              <a:noFill/>
              <a:prstDash val="solid"/>
              <a:round/>
              <a:headEnd type="none" w="med" len="med"/>
              <a:tailEnd type="none" w="med" len="med"/>
            </a:ln>
            <a:effectLst/>
          </p:spPr>
          <p:txBody>
            <a:bodyPr vert="horz" wrap="square" lIns="91440" tIns="45720" rIns="91440" bIns="45720" numCol="1" rtlCol="0" anchor="t" anchorCtr="1" compatLnSpc="1">
              <a:prstTxWarp prst="textNoShape">
                <a:avLst/>
              </a:prstTxWarp>
              <a:spAutoFit/>
            </a:bodyPr>
            <a:lstStyle/>
            <a:p>
              <a:pPr>
                <a:lnSpc>
                  <a:spcPct val="95000"/>
                </a:lnSpc>
                <a:spcAft>
                  <a:spcPts val="400"/>
                </a:spcAft>
              </a:pPr>
              <a:r>
                <a:rPr lang="en-US" sz="1200" b="1" spc="50">
                  <a:solidFill>
                    <a:srgbClr val="BD166E"/>
                  </a:solidFill>
                  <a:latin typeface="+mn-lt"/>
                  <a:ea typeface="Avenir Heavy" charset="0"/>
                  <a:cs typeface="Avenir Heavy" charset="0"/>
                </a:rPr>
                <a:t>-4 Letters</a:t>
              </a:r>
            </a:p>
            <a:p>
              <a:pPr>
                <a:lnSpc>
                  <a:spcPct val="95000"/>
                </a:lnSpc>
              </a:pPr>
              <a:r>
                <a:rPr lang="en-US" sz="850">
                  <a:solidFill>
                    <a:srgbClr val="7F8489"/>
                  </a:solidFill>
                  <a:latin typeface="+mn-lt"/>
                </a:rPr>
                <a:t>3 Years</a:t>
              </a:r>
              <a:r>
                <a:rPr lang="en-US" sz="850" baseline="30000">
                  <a:solidFill>
                    <a:srgbClr val="7F8489"/>
                  </a:solidFill>
                  <a:latin typeface="+mn-lt"/>
                </a:rPr>
                <a:t>5</a:t>
              </a:r>
              <a:endParaRPr lang="en-US" sz="850" b="1" spc="200" baseline="30000">
                <a:solidFill>
                  <a:srgbClr val="7F8489"/>
                </a:solidFill>
                <a:latin typeface="+mn-lt"/>
                <a:ea typeface="Avenir Heavy" charset="0"/>
                <a:cs typeface="Avenir Heavy" charset="0"/>
              </a:endParaRPr>
            </a:p>
          </p:txBody>
        </p:sp>
        <p:sp>
          <p:nvSpPr>
            <p:cNvPr id="124" name="Oval 123">
              <a:extLst>
                <a:ext uri="{FF2B5EF4-FFF2-40B4-BE49-F238E27FC236}">
                  <a16:creationId xmlns:a16="http://schemas.microsoft.com/office/drawing/2014/main" id="{6FC00114-78CD-02F3-B5E5-E76A0718B33D}"/>
                </a:ext>
              </a:extLst>
            </p:cNvPr>
            <p:cNvSpPr/>
            <p:nvPr/>
          </p:nvSpPr>
          <p:spPr bwMode="gray">
            <a:xfrm>
              <a:off x="8535382" y="4767571"/>
              <a:ext cx="125480" cy="128016"/>
            </a:xfrm>
            <a:prstGeom prst="ellipse">
              <a:avLst/>
            </a:prstGeom>
            <a:solidFill>
              <a:srgbClr val="BD166E"/>
            </a:solidFill>
            <a:ln w="31750" cap="flat" cmpd="sng" algn="ctr">
              <a:solidFill>
                <a:schemeClr val="bg1"/>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algn="ctr">
                <a:lnSpc>
                  <a:spcPct val="95000"/>
                </a:lnSpc>
              </a:pPr>
              <a:endParaRPr lang="en-US" sz="2000">
                <a:solidFill>
                  <a:schemeClr val="tx2"/>
                </a:solidFill>
                <a:latin typeface="+mn-lt"/>
                <a:ea typeface="Avenir" charset="0"/>
                <a:cs typeface="Avenir" charset="0"/>
              </a:endParaRPr>
            </a:p>
          </p:txBody>
        </p:sp>
      </p:grpSp>
      <p:grpSp>
        <p:nvGrpSpPr>
          <p:cNvPr id="125" name="Group 124">
            <a:extLst>
              <a:ext uri="{FF2B5EF4-FFF2-40B4-BE49-F238E27FC236}">
                <a16:creationId xmlns:a16="http://schemas.microsoft.com/office/drawing/2014/main" id="{356EB57F-91DC-6CDD-4907-C56BD78BA9C4}"/>
              </a:ext>
            </a:extLst>
          </p:cNvPr>
          <p:cNvGrpSpPr/>
          <p:nvPr/>
        </p:nvGrpSpPr>
        <p:grpSpPr>
          <a:xfrm>
            <a:off x="6604374" y="3854510"/>
            <a:ext cx="1426178" cy="856893"/>
            <a:chOff x="6564777" y="3942696"/>
            <a:chExt cx="1426178" cy="856893"/>
          </a:xfrm>
        </p:grpSpPr>
        <p:pic>
          <p:nvPicPr>
            <p:cNvPr id="126" name="Graphic 125">
              <a:extLst>
                <a:ext uri="{FF2B5EF4-FFF2-40B4-BE49-F238E27FC236}">
                  <a16:creationId xmlns:a16="http://schemas.microsoft.com/office/drawing/2014/main" id="{3CE27074-2BE1-CF2C-692A-F823CA9A27E1}"/>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6564777" y="4487618"/>
              <a:ext cx="1062823" cy="260052"/>
            </a:xfrm>
            <a:prstGeom prst="rect">
              <a:avLst/>
            </a:prstGeom>
          </p:spPr>
        </p:pic>
        <p:sp>
          <p:nvSpPr>
            <p:cNvPr id="127" name="Rectangle 126">
              <a:extLst>
                <a:ext uri="{FF2B5EF4-FFF2-40B4-BE49-F238E27FC236}">
                  <a16:creationId xmlns:a16="http://schemas.microsoft.com/office/drawing/2014/main" id="{6216C0B4-942A-B273-92A6-C4DA0850A078}"/>
                </a:ext>
              </a:extLst>
            </p:cNvPr>
            <p:cNvSpPr/>
            <p:nvPr/>
          </p:nvSpPr>
          <p:spPr bwMode="gray">
            <a:xfrm>
              <a:off x="7183441" y="3942696"/>
              <a:ext cx="807514" cy="619850"/>
            </a:xfrm>
            <a:prstGeom prst="rect">
              <a:avLst/>
            </a:prstGeom>
            <a:noFill/>
            <a:ln w="28575" cap="flat" cmpd="sng" algn="ctr">
              <a:noFill/>
              <a:prstDash val="solid"/>
              <a:round/>
              <a:headEnd type="none" w="med" len="med"/>
              <a:tailEnd type="none" w="med" len="med"/>
            </a:ln>
            <a:effectLst/>
          </p:spPr>
          <p:txBody>
            <a:bodyPr vert="horz" wrap="square" lIns="91440" tIns="45720" rIns="91440" bIns="45720" numCol="1" rtlCol="0" anchor="t" anchorCtr="1" compatLnSpc="1">
              <a:prstTxWarp prst="textNoShape">
                <a:avLst/>
              </a:prstTxWarp>
              <a:spAutoFit/>
            </a:bodyPr>
            <a:lstStyle/>
            <a:p>
              <a:pPr>
                <a:lnSpc>
                  <a:spcPct val="95000"/>
                </a:lnSpc>
                <a:spcAft>
                  <a:spcPts val="400"/>
                </a:spcAft>
              </a:pPr>
              <a:r>
                <a:rPr lang="en-US" sz="1200" b="1" spc="50">
                  <a:solidFill>
                    <a:srgbClr val="BD166E"/>
                  </a:solidFill>
                  <a:latin typeface="+mn-lt"/>
                  <a:ea typeface="Avenir Heavy" charset="0"/>
                  <a:cs typeface="Avenir Heavy" charset="0"/>
                </a:rPr>
                <a:t>-2 Letters</a:t>
              </a:r>
            </a:p>
            <a:p>
              <a:pPr>
                <a:lnSpc>
                  <a:spcPct val="95000"/>
                </a:lnSpc>
              </a:pPr>
              <a:r>
                <a:rPr lang="en-US" sz="850">
                  <a:solidFill>
                    <a:srgbClr val="7F8489"/>
                  </a:solidFill>
                  <a:latin typeface="+mn-lt"/>
                </a:rPr>
                <a:t>2 Years</a:t>
              </a:r>
              <a:r>
                <a:rPr lang="en-US" sz="850" baseline="30000">
                  <a:solidFill>
                    <a:srgbClr val="7F8489"/>
                  </a:solidFill>
                  <a:latin typeface="+mn-lt"/>
                </a:rPr>
                <a:t>5</a:t>
              </a:r>
              <a:endParaRPr lang="en-US" sz="850" b="1" spc="200" baseline="30000">
                <a:solidFill>
                  <a:srgbClr val="7F8489"/>
                </a:solidFill>
                <a:latin typeface="+mn-lt"/>
                <a:ea typeface="Avenir Heavy" charset="0"/>
                <a:cs typeface="Avenir Heavy" charset="0"/>
              </a:endParaRPr>
            </a:p>
          </p:txBody>
        </p:sp>
        <p:sp>
          <p:nvSpPr>
            <p:cNvPr id="128" name="Oval 127">
              <a:extLst>
                <a:ext uri="{FF2B5EF4-FFF2-40B4-BE49-F238E27FC236}">
                  <a16:creationId xmlns:a16="http://schemas.microsoft.com/office/drawing/2014/main" id="{95FB3566-822B-1F8E-2DAF-0D9E7F81875E}"/>
                </a:ext>
              </a:extLst>
            </p:cNvPr>
            <p:cNvSpPr/>
            <p:nvPr/>
          </p:nvSpPr>
          <p:spPr bwMode="gray">
            <a:xfrm>
              <a:off x="7523877" y="4671573"/>
              <a:ext cx="133793" cy="128016"/>
            </a:xfrm>
            <a:prstGeom prst="ellipse">
              <a:avLst/>
            </a:prstGeom>
            <a:solidFill>
              <a:srgbClr val="BD166E"/>
            </a:solidFill>
            <a:ln w="31750" cap="flat" cmpd="sng" algn="ctr">
              <a:solidFill>
                <a:schemeClr val="bg1"/>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algn="ctr">
                <a:lnSpc>
                  <a:spcPct val="95000"/>
                </a:lnSpc>
              </a:pPr>
              <a:endParaRPr lang="en-US" sz="2000">
                <a:solidFill>
                  <a:schemeClr val="tx2"/>
                </a:solidFill>
                <a:latin typeface="+mn-lt"/>
                <a:ea typeface="Avenir" charset="0"/>
                <a:cs typeface="Avenir" charset="0"/>
              </a:endParaRPr>
            </a:p>
          </p:txBody>
        </p:sp>
      </p:grpSp>
      <p:grpSp>
        <p:nvGrpSpPr>
          <p:cNvPr id="129" name="Group 128">
            <a:extLst>
              <a:ext uri="{FF2B5EF4-FFF2-40B4-BE49-F238E27FC236}">
                <a16:creationId xmlns:a16="http://schemas.microsoft.com/office/drawing/2014/main" id="{AAC48B1A-60A2-F9F0-602C-69D9BB37E90B}"/>
              </a:ext>
            </a:extLst>
          </p:cNvPr>
          <p:cNvGrpSpPr/>
          <p:nvPr/>
        </p:nvGrpSpPr>
        <p:grpSpPr>
          <a:xfrm>
            <a:off x="5648462" y="3672056"/>
            <a:ext cx="1368322" cy="813654"/>
            <a:chOff x="5608865" y="3760242"/>
            <a:chExt cx="1368322" cy="813654"/>
          </a:xfrm>
        </p:grpSpPr>
        <p:pic>
          <p:nvPicPr>
            <p:cNvPr id="130" name="Graphic 129">
              <a:extLst>
                <a:ext uri="{FF2B5EF4-FFF2-40B4-BE49-F238E27FC236}">
                  <a16:creationId xmlns:a16="http://schemas.microsoft.com/office/drawing/2014/main" id="{445B995C-7538-AF04-A38D-BD69324D00DD}"/>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5608865" y="4487618"/>
              <a:ext cx="983676" cy="67840"/>
            </a:xfrm>
            <a:prstGeom prst="rect">
              <a:avLst/>
            </a:prstGeom>
          </p:spPr>
        </p:pic>
        <p:sp>
          <p:nvSpPr>
            <p:cNvPr id="131" name="Rectangle 130">
              <a:extLst>
                <a:ext uri="{FF2B5EF4-FFF2-40B4-BE49-F238E27FC236}">
                  <a16:creationId xmlns:a16="http://schemas.microsoft.com/office/drawing/2014/main" id="{AE6AE966-68D9-35FE-E549-7A1484C02990}"/>
                </a:ext>
              </a:extLst>
            </p:cNvPr>
            <p:cNvSpPr/>
            <p:nvPr/>
          </p:nvSpPr>
          <p:spPr bwMode="gray">
            <a:xfrm>
              <a:off x="6169673" y="3760242"/>
              <a:ext cx="807514" cy="619850"/>
            </a:xfrm>
            <a:prstGeom prst="rect">
              <a:avLst/>
            </a:prstGeom>
            <a:noFill/>
            <a:ln w="28575" cap="flat" cmpd="sng" algn="ctr">
              <a:noFill/>
              <a:prstDash val="solid"/>
              <a:round/>
              <a:headEnd type="none" w="med" len="med"/>
              <a:tailEnd type="none" w="med" len="med"/>
            </a:ln>
            <a:effectLst/>
          </p:spPr>
          <p:txBody>
            <a:bodyPr vert="horz" wrap="square" lIns="91440" tIns="45720" rIns="91440" bIns="45720" numCol="1" rtlCol="0" anchor="t" anchorCtr="1" compatLnSpc="1">
              <a:prstTxWarp prst="textNoShape">
                <a:avLst/>
              </a:prstTxWarp>
              <a:spAutoFit/>
            </a:bodyPr>
            <a:lstStyle/>
            <a:p>
              <a:pPr>
                <a:lnSpc>
                  <a:spcPct val="95000"/>
                </a:lnSpc>
                <a:spcAft>
                  <a:spcPts val="400"/>
                </a:spcAft>
              </a:pPr>
              <a:r>
                <a:rPr lang="en-US" sz="1200" b="1" spc="50">
                  <a:solidFill>
                    <a:srgbClr val="BD166E"/>
                  </a:solidFill>
                  <a:latin typeface="+mn-lt"/>
                  <a:ea typeface="Avenir Heavy" charset="0"/>
                  <a:cs typeface="Avenir Heavy" charset="0"/>
                </a:rPr>
                <a:t>+0.5 Letter</a:t>
              </a:r>
            </a:p>
            <a:p>
              <a:pPr>
                <a:lnSpc>
                  <a:spcPct val="95000"/>
                </a:lnSpc>
              </a:pPr>
              <a:r>
                <a:rPr lang="en-US" sz="850">
                  <a:solidFill>
                    <a:srgbClr val="7F8489"/>
                  </a:solidFill>
                  <a:latin typeface="+mn-lt"/>
                </a:rPr>
                <a:t>1 Year</a:t>
              </a:r>
              <a:r>
                <a:rPr lang="en-US" sz="850" baseline="30000">
                  <a:solidFill>
                    <a:srgbClr val="7F8489"/>
                  </a:solidFill>
                  <a:latin typeface="+mn-lt"/>
                </a:rPr>
                <a:t>5</a:t>
              </a:r>
              <a:endParaRPr lang="en-US" sz="850" b="1" spc="200" baseline="30000">
                <a:solidFill>
                  <a:srgbClr val="7F8489"/>
                </a:solidFill>
                <a:latin typeface="+mn-lt"/>
                <a:ea typeface="Avenir Heavy" charset="0"/>
                <a:cs typeface="Avenir Heavy" charset="0"/>
              </a:endParaRPr>
            </a:p>
          </p:txBody>
        </p:sp>
        <p:sp>
          <p:nvSpPr>
            <p:cNvPr id="132" name="Oval 131">
              <a:extLst>
                <a:ext uri="{FF2B5EF4-FFF2-40B4-BE49-F238E27FC236}">
                  <a16:creationId xmlns:a16="http://schemas.microsoft.com/office/drawing/2014/main" id="{72F25792-114B-26D5-55EC-94A6EA2276F6}"/>
                </a:ext>
              </a:extLst>
            </p:cNvPr>
            <p:cNvSpPr/>
            <p:nvPr/>
          </p:nvSpPr>
          <p:spPr bwMode="gray">
            <a:xfrm>
              <a:off x="6503710" y="4445880"/>
              <a:ext cx="125480" cy="128016"/>
            </a:xfrm>
            <a:prstGeom prst="ellipse">
              <a:avLst/>
            </a:prstGeom>
            <a:solidFill>
              <a:srgbClr val="BD166E"/>
            </a:solidFill>
            <a:ln w="31750" cap="flat" cmpd="sng" algn="ctr">
              <a:solidFill>
                <a:schemeClr val="bg1"/>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algn="ctr">
                <a:lnSpc>
                  <a:spcPct val="95000"/>
                </a:lnSpc>
              </a:pPr>
              <a:endParaRPr lang="en-US" sz="2000">
                <a:solidFill>
                  <a:schemeClr val="tx2"/>
                </a:solidFill>
                <a:latin typeface="+mn-lt"/>
                <a:ea typeface="Avenir" charset="0"/>
                <a:cs typeface="Avenir" charset="0"/>
              </a:endParaRPr>
            </a:p>
          </p:txBody>
        </p:sp>
      </p:grpSp>
      <p:cxnSp>
        <p:nvCxnSpPr>
          <p:cNvPr id="133" name="Straight Connector 132">
            <a:extLst>
              <a:ext uri="{FF2B5EF4-FFF2-40B4-BE49-F238E27FC236}">
                <a16:creationId xmlns:a16="http://schemas.microsoft.com/office/drawing/2014/main" id="{AE9628EC-7997-2AC5-39FB-7D671C5B9E80}"/>
              </a:ext>
            </a:extLst>
          </p:cNvPr>
          <p:cNvCxnSpPr>
            <a:cxnSpLocks/>
            <a:endCxn id="167" idx="2"/>
          </p:cNvCxnSpPr>
          <p:nvPr/>
        </p:nvCxnSpPr>
        <p:spPr bwMode="auto">
          <a:xfrm flipV="1">
            <a:off x="1118274" y="2506582"/>
            <a:ext cx="1148713" cy="6450"/>
          </a:xfrm>
          <a:prstGeom prst="line">
            <a:avLst/>
          </a:prstGeom>
          <a:noFill/>
          <a:ln w="19050" cap="rnd" cmpd="sng" algn="ctr">
            <a:gradFill>
              <a:gsLst>
                <a:gs pos="0">
                  <a:schemeClr val="accent1">
                    <a:alpha val="50000"/>
                  </a:schemeClr>
                </a:gs>
                <a:gs pos="100000">
                  <a:schemeClr val="accent1">
                    <a:alpha val="0"/>
                  </a:schemeClr>
                </a:gs>
              </a:gsLst>
              <a:lin ang="5400000" scaled="1"/>
            </a:gradFill>
            <a:prstDash val="solid"/>
            <a:round/>
            <a:headEnd type="none" w="med" len="med"/>
            <a:tailEnd type="none" w="med" len="med"/>
          </a:ln>
          <a:effectLst/>
        </p:spPr>
      </p:cxnSp>
      <p:grpSp>
        <p:nvGrpSpPr>
          <p:cNvPr id="134" name="Group 133">
            <a:extLst>
              <a:ext uri="{FF2B5EF4-FFF2-40B4-BE49-F238E27FC236}">
                <a16:creationId xmlns:a16="http://schemas.microsoft.com/office/drawing/2014/main" id="{AE569066-0C73-A5DA-80D3-8FA4A86B6FF1}"/>
              </a:ext>
            </a:extLst>
          </p:cNvPr>
          <p:cNvGrpSpPr/>
          <p:nvPr/>
        </p:nvGrpSpPr>
        <p:grpSpPr>
          <a:xfrm>
            <a:off x="1620984" y="1155211"/>
            <a:ext cx="1427627" cy="1622348"/>
            <a:chOff x="1581387" y="1243397"/>
            <a:chExt cx="1427627" cy="1622348"/>
          </a:xfrm>
        </p:grpSpPr>
        <p:pic>
          <p:nvPicPr>
            <p:cNvPr id="135" name="Picture 134" descr="A picture containing dark, orange, lamp, light&#10;&#10;Description automatically generated">
              <a:extLst>
                <a:ext uri="{FF2B5EF4-FFF2-40B4-BE49-F238E27FC236}">
                  <a16:creationId xmlns:a16="http://schemas.microsoft.com/office/drawing/2014/main" id="{C61C2141-AB55-F325-5BFC-13AE5F054D4F}"/>
                </a:ext>
              </a:extLst>
            </p:cNvPr>
            <p:cNvPicPr>
              <a:picLocks noChangeAspect="1"/>
            </p:cNvPicPr>
            <p:nvPr/>
          </p:nvPicPr>
          <p:blipFill>
            <a:blip r:embed="rId13"/>
            <a:stretch>
              <a:fillRect/>
            </a:stretch>
          </p:blipFill>
          <p:spPr>
            <a:xfrm>
              <a:off x="1581387" y="1243397"/>
              <a:ext cx="1427627" cy="1427627"/>
            </a:xfrm>
            <a:prstGeom prst="rect">
              <a:avLst/>
            </a:prstGeom>
          </p:spPr>
        </p:pic>
        <p:pic>
          <p:nvPicPr>
            <p:cNvPr id="137" name="Picture 136" descr="Icon&#10;&#10;Description automatically generated with medium confidence">
              <a:extLst>
                <a:ext uri="{FF2B5EF4-FFF2-40B4-BE49-F238E27FC236}">
                  <a16:creationId xmlns:a16="http://schemas.microsoft.com/office/drawing/2014/main" id="{53441AC1-D461-3894-6F7A-D7591B0E94C4}"/>
                </a:ext>
              </a:extLst>
            </p:cNvPr>
            <p:cNvPicPr>
              <a:picLocks noChangeAspect="1"/>
            </p:cNvPicPr>
            <p:nvPr/>
          </p:nvPicPr>
          <p:blipFill>
            <a:blip r:embed="rId14" cstate="screen">
              <a:extLst>
                <a:ext uri="{28A0092B-C50C-407E-A947-70E740481C1C}">
                  <a14:useLocalDpi xmlns:a14="http://schemas.microsoft.com/office/drawing/2010/main"/>
                </a:ext>
              </a:extLst>
            </a:blip>
            <a:stretch>
              <a:fillRect/>
            </a:stretch>
          </p:blipFill>
          <p:spPr>
            <a:xfrm>
              <a:off x="1846596" y="1966495"/>
              <a:ext cx="899250" cy="899250"/>
            </a:xfrm>
            <a:prstGeom prst="rect">
              <a:avLst/>
            </a:prstGeom>
          </p:spPr>
        </p:pic>
      </p:grpSp>
      <p:sp>
        <p:nvSpPr>
          <p:cNvPr id="145" name="Rectangle 144">
            <a:extLst>
              <a:ext uri="{FF2B5EF4-FFF2-40B4-BE49-F238E27FC236}">
                <a16:creationId xmlns:a16="http://schemas.microsoft.com/office/drawing/2014/main" id="{3644F2E0-E76A-157F-0175-F650A4040C57}"/>
              </a:ext>
            </a:extLst>
          </p:cNvPr>
          <p:cNvSpPr/>
          <p:nvPr/>
        </p:nvSpPr>
        <p:spPr>
          <a:xfrm>
            <a:off x="4418516" y="6485613"/>
            <a:ext cx="5020814" cy="216982"/>
          </a:xfrm>
          <a:prstGeom prst="rect">
            <a:avLst/>
          </a:prstGeom>
        </p:spPr>
        <p:txBody>
          <a:bodyPr wrap="square">
            <a:spAutoFit/>
          </a:bodyPr>
          <a:lstStyle/>
          <a:p>
            <a:pPr algn="l">
              <a:lnSpc>
                <a:spcPts val="940"/>
              </a:lnSpc>
              <a:buSzPct val="100000"/>
            </a:pPr>
            <a:r>
              <a:rPr lang="en-US" sz="1200" err="1">
                <a:solidFill>
                  <a:schemeClr val="bg1"/>
                </a:solidFill>
                <a:latin typeface="+mn-lt"/>
              </a:rPr>
              <a:t>Khanani</a:t>
            </a:r>
            <a:r>
              <a:rPr lang="en-US" sz="1200">
                <a:solidFill>
                  <a:schemeClr val="bg1"/>
                </a:solidFill>
                <a:latin typeface="+mn-lt"/>
              </a:rPr>
              <a:t> AM, et al. </a:t>
            </a:r>
            <a:r>
              <a:rPr lang="en-US" sz="1200" i="1" err="1">
                <a:solidFill>
                  <a:schemeClr val="bg1"/>
                </a:solidFill>
                <a:latin typeface="+mn-lt"/>
              </a:rPr>
              <a:t>Ophthalmol</a:t>
            </a:r>
            <a:r>
              <a:rPr lang="en-US" sz="1200" i="1">
                <a:solidFill>
                  <a:schemeClr val="bg1"/>
                </a:solidFill>
                <a:latin typeface="+mn-lt"/>
              </a:rPr>
              <a:t> Retina. </a:t>
            </a:r>
            <a:r>
              <a:rPr lang="en-US" sz="1200">
                <a:solidFill>
                  <a:schemeClr val="bg1"/>
                </a:solidFill>
                <a:latin typeface="+mn-lt"/>
              </a:rPr>
              <a:t>2020 Feb;4(2):122-133.</a:t>
            </a:r>
          </a:p>
        </p:txBody>
      </p:sp>
      <p:pic>
        <p:nvPicPr>
          <p:cNvPr id="147" name="Picture 146" descr="A picture containing camera lens&#10;&#10;Description automatically generated">
            <a:extLst>
              <a:ext uri="{FF2B5EF4-FFF2-40B4-BE49-F238E27FC236}">
                <a16:creationId xmlns:a16="http://schemas.microsoft.com/office/drawing/2014/main" id="{892E6F83-347C-7536-62A8-0F94831D4D35}"/>
              </a:ext>
            </a:extLst>
          </p:cNvPr>
          <p:cNvPicPr>
            <a:picLocks noChangeAspect="1"/>
          </p:cNvPicPr>
          <p:nvPr/>
        </p:nvPicPr>
        <p:blipFill>
          <a:blip r:embed="rId15" cstate="screen">
            <a:extLst>
              <a:ext uri="{28A0092B-C50C-407E-A947-70E740481C1C}">
                <a14:useLocalDpi xmlns:a14="http://schemas.microsoft.com/office/drawing/2010/main"/>
              </a:ext>
            </a:extLst>
          </a:blip>
          <a:stretch>
            <a:fillRect/>
          </a:stretch>
        </p:blipFill>
        <p:spPr>
          <a:xfrm>
            <a:off x="4716925" y="4777403"/>
            <a:ext cx="1799549" cy="1841991"/>
          </a:xfrm>
          <a:prstGeom prst="rect">
            <a:avLst/>
          </a:prstGeom>
        </p:spPr>
      </p:pic>
      <p:sp>
        <p:nvSpPr>
          <p:cNvPr id="149" name="Title 1">
            <a:extLst>
              <a:ext uri="{FF2B5EF4-FFF2-40B4-BE49-F238E27FC236}">
                <a16:creationId xmlns:a16="http://schemas.microsoft.com/office/drawing/2014/main" id="{3C229904-0031-6884-BA8F-C716EA3A5491}"/>
              </a:ext>
            </a:extLst>
          </p:cNvPr>
          <p:cNvSpPr>
            <a:spLocks noGrp="1"/>
          </p:cNvSpPr>
          <p:nvPr>
            <p:ph type="title"/>
          </p:nvPr>
        </p:nvSpPr>
        <p:spPr>
          <a:xfrm>
            <a:off x="381001" y="449738"/>
            <a:ext cx="11430004" cy="530915"/>
          </a:xfrm>
        </p:spPr>
        <p:txBody>
          <a:bodyPr/>
          <a:lstStyle/>
          <a:p>
            <a:r>
              <a:rPr lang="en-US" sz="3000">
                <a:latin typeface="+mn-lt"/>
              </a:rPr>
              <a:t>Real World wet AMD outcomes are inferior to clinical trials</a:t>
            </a:r>
          </a:p>
        </p:txBody>
      </p:sp>
      <p:grpSp>
        <p:nvGrpSpPr>
          <p:cNvPr id="150" name="Group 149">
            <a:extLst>
              <a:ext uri="{FF2B5EF4-FFF2-40B4-BE49-F238E27FC236}">
                <a16:creationId xmlns:a16="http://schemas.microsoft.com/office/drawing/2014/main" id="{634EB042-D440-FEC2-5CD1-DEA270D7F428}"/>
              </a:ext>
            </a:extLst>
          </p:cNvPr>
          <p:cNvGrpSpPr/>
          <p:nvPr/>
        </p:nvGrpSpPr>
        <p:grpSpPr>
          <a:xfrm>
            <a:off x="4478783" y="3882221"/>
            <a:ext cx="839813" cy="261610"/>
            <a:chOff x="4481066" y="3970407"/>
            <a:chExt cx="839813" cy="261610"/>
          </a:xfrm>
        </p:grpSpPr>
        <p:sp>
          <p:nvSpPr>
            <p:cNvPr id="151" name="Rectangle 150">
              <a:extLst>
                <a:ext uri="{FF2B5EF4-FFF2-40B4-BE49-F238E27FC236}">
                  <a16:creationId xmlns:a16="http://schemas.microsoft.com/office/drawing/2014/main" id="{A351532E-1433-D3D3-6810-DCB1BA86827C}"/>
                </a:ext>
              </a:extLst>
            </p:cNvPr>
            <p:cNvSpPr/>
            <p:nvPr/>
          </p:nvSpPr>
          <p:spPr>
            <a:xfrm>
              <a:off x="4481066" y="3970407"/>
              <a:ext cx="644680" cy="261610"/>
            </a:xfrm>
            <a:prstGeom prst="rect">
              <a:avLst/>
            </a:prstGeom>
          </p:spPr>
          <p:txBody>
            <a:bodyPr wrap="square">
              <a:spAutoFit/>
            </a:bodyPr>
            <a:lstStyle/>
            <a:p>
              <a:r>
                <a:rPr lang="en-US" sz="1050" spc="50">
                  <a:latin typeface="+mn-lt"/>
                </a:rPr>
                <a:t>20/60</a:t>
              </a:r>
              <a:endParaRPr lang="en-US" sz="1050" spc="50">
                <a:solidFill>
                  <a:srgbClr val="273038"/>
                </a:solidFill>
                <a:latin typeface="+mn-lt"/>
              </a:endParaRPr>
            </a:p>
          </p:txBody>
        </p:sp>
        <p:cxnSp>
          <p:nvCxnSpPr>
            <p:cNvPr id="152" name="Straight Connector 151">
              <a:extLst>
                <a:ext uri="{FF2B5EF4-FFF2-40B4-BE49-F238E27FC236}">
                  <a16:creationId xmlns:a16="http://schemas.microsoft.com/office/drawing/2014/main" id="{F54E4BA8-BE1F-3BE2-6980-4FEBCED9C09A}"/>
                </a:ext>
              </a:extLst>
            </p:cNvPr>
            <p:cNvCxnSpPr>
              <a:cxnSpLocks/>
            </p:cNvCxnSpPr>
            <p:nvPr/>
          </p:nvCxnSpPr>
          <p:spPr bwMode="auto">
            <a:xfrm>
              <a:off x="5057506" y="4087881"/>
              <a:ext cx="263373" cy="0"/>
            </a:xfrm>
            <a:prstGeom prst="line">
              <a:avLst/>
            </a:prstGeom>
            <a:noFill/>
            <a:ln w="9525" cap="rnd" cmpd="sng" algn="ctr">
              <a:solidFill>
                <a:schemeClr val="bg1">
                  <a:lumMod val="65000"/>
                </a:schemeClr>
              </a:solidFill>
              <a:prstDash val="solid"/>
              <a:round/>
              <a:headEnd type="none" w="med" len="med"/>
              <a:tailEnd type="none" w="med" len="med"/>
            </a:ln>
            <a:effectLst/>
          </p:spPr>
        </p:cxnSp>
      </p:grpSp>
      <p:grpSp>
        <p:nvGrpSpPr>
          <p:cNvPr id="156" name="Group 155">
            <a:extLst>
              <a:ext uri="{FF2B5EF4-FFF2-40B4-BE49-F238E27FC236}">
                <a16:creationId xmlns:a16="http://schemas.microsoft.com/office/drawing/2014/main" id="{09963251-A9DE-6D9B-FDEB-661AC471019F}"/>
              </a:ext>
            </a:extLst>
          </p:cNvPr>
          <p:cNvGrpSpPr/>
          <p:nvPr/>
        </p:nvGrpSpPr>
        <p:grpSpPr>
          <a:xfrm>
            <a:off x="607878" y="2442574"/>
            <a:ext cx="1065840" cy="1223434"/>
            <a:chOff x="568281" y="2530760"/>
            <a:chExt cx="1065840" cy="1223434"/>
          </a:xfrm>
        </p:grpSpPr>
        <p:sp>
          <p:nvSpPr>
            <p:cNvPr id="157" name="Oval 156">
              <a:extLst>
                <a:ext uri="{FF2B5EF4-FFF2-40B4-BE49-F238E27FC236}">
                  <a16:creationId xmlns:a16="http://schemas.microsoft.com/office/drawing/2014/main" id="{5A268031-854C-CAD2-3066-65B7778788FD}"/>
                </a:ext>
              </a:extLst>
            </p:cNvPr>
            <p:cNvSpPr/>
            <p:nvPr/>
          </p:nvSpPr>
          <p:spPr bwMode="gray">
            <a:xfrm>
              <a:off x="1017715" y="2530760"/>
              <a:ext cx="125480" cy="128016"/>
            </a:xfrm>
            <a:prstGeom prst="ellipse">
              <a:avLst/>
            </a:prstGeom>
            <a:solidFill>
              <a:schemeClr val="accent1"/>
            </a:solidFill>
            <a:ln w="31750" cap="flat" cmpd="sng" algn="ctr">
              <a:solidFill>
                <a:schemeClr val="bg1"/>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algn="ctr">
                <a:lnSpc>
                  <a:spcPct val="95000"/>
                </a:lnSpc>
              </a:pPr>
              <a:endParaRPr lang="en-US" sz="2000">
                <a:solidFill>
                  <a:schemeClr val="tx2"/>
                </a:solidFill>
                <a:latin typeface="+mn-lt"/>
                <a:ea typeface="Avenir" charset="0"/>
                <a:cs typeface="Avenir" charset="0"/>
              </a:endParaRPr>
            </a:p>
          </p:txBody>
        </p:sp>
        <p:grpSp>
          <p:nvGrpSpPr>
            <p:cNvPr id="158" name="Group 157">
              <a:extLst>
                <a:ext uri="{FF2B5EF4-FFF2-40B4-BE49-F238E27FC236}">
                  <a16:creationId xmlns:a16="http://schemas.microsoft.com/office/drawing/2014/main" id="{4B1C0BC2-9DC3-6F90-146F-71C429110AE6}"/>
                </a:ext>
              </a:extLst>
            </p:cNvPr>
            <p:cNvGrpSpPr/>
            <p:nvPr/>
          </p:nvGrpSpPr>
          <p:grpSpPr>
            <a:xfrm>
              <a:off x="568281" y="2733456"/>
              <a:ext cx="1065840" cy="1020738"/>
              <a:chOff x="568281" y="2733456"/>
              <a:chExt cx="1065840" cy="1020738"/>
            </a:xfrm>
          </p:grpSpPr>
          <p:sp>
            <p:nvSpPr>
              <p:cNvPr id="159" name="Rectangle 158">
                <a:extLst>
                  <a:ext uri="{FF2B5EF4-FFF2-40B4-BE49-F238E27FC236}">
                    <a16:creationId xmlns:a16="http://schemas.microsoft.com/office/drawing/2014/main" id="{C9AA5951-C534-4775-60D3-ED0EF236A00B}"/>
                  </a:ext>
                </a:extLst>
              </p:cNvPr>
              <p:cNvSpPr/>
              <p:nvPr/>
            </p:nvSpPr>
            <p:spPr>
              <a:xfrm>
                <a:off x="608018" y="3177113"/>
                <a:ext cx="986366" cy="577081"/>
              </a:xfrm>
              <a:prstGeom prst="rect">
                <a:avLst/>
              </a:prstGeom>
            </p:spPr>
            <p:txBody>
              <a:bodyPr wrap="square">
                <a:spAutoFit/>
              </a:bodyPr>
              <a:lstStyle/>
              <a:p>
                <a:r>
                  <a:rPr lang="en-US" sz="1050" b="1" spc="50">
                    <a:solidFill>
                      <a:schemeClr val="tx1">
                        <a:lumMod val="65000"/>
                        <a:lumOff val="35000"/>
                      </a:schemeClr>
                    </a:solidFill>
                    <a:latin typeface="+mn-lt"/>
                  </a:rPr>
                  <a:t>Baseline VA</a:t>
                </a:r>
              </a:p>
              <a:p>
                <a:r>
                  <a:rPr lang="en-US" sz="1050" b="1" spc="50">
                    <a:solidFill>
                      <a:schemeClr val="tx1">
                        <a:lumMod val="65000"/>
                        <a:lumOff val="35000"/>
                      </a:schemeClr>
                    </a:solidFill>
                    <a:latin typeface="+mn-lt"/>
                  </a:rPr>
                  <a:t> 20/25</a:t>
                </a:r>
                <a:endParaRPr lang="en-US" sz="1050" b="1" spc="50" baseline="30000">
                  <a:solidFill>
                    <a:schemeClr val="tx1">
                      <a:lumMod val="65000"/>
                      <a:lumOff val="35000"/>
                    </a:schemeClr>
                  </a:solidFill>
                  <a:latin typeface="+mn-lt"/>
                </a:endParaRPr>
              </a:p>
            </p:txBody>
          </p:sp>
          <p:sp>
            <p:nvSpPr>
              <p:cNvPr id="160" name="Rectangle 159">
                <a:extLst>
                  <a:ext uri="{FF2B5EF4-FFF2-40B4-BE49-F238E27FC236}">
                    <a16:creationId xmlns:a16="http://schemas.microsoft.com/office/drawing/2014/main" id="{17C083FE-E3D3-6FD6-8435-9A045CF2FA82}"/>
                  </a:ext>
                </a:extLst>
              </p:cNvPr>
              <p:cNvSpPr/>
              <p:nvPr/>
            </p:nvSpPr>
            <p:spPr>
              <a:xfrm>
                <a:off x="568281" y="2733456"/>
                <a:ext cx="1065840" cy="451406"/>
              </a:xfrm>
              <a:prstGeom prst="rect">
                <a:avLst/>
              </a:prstGeom>
            </p:spPr>
            <p:txBody>
              <a:bodyPr wrap="square">
                <a:spAutoFit/>
              </a:bodyPr>
              <a:lstStyle/>
              <a:p>
                <a:pPr>
                  <a:lnSpc>
                    <a:spcPts val="1420"/>
                  </a:lnSpc>
                </a:pPr>
                <a:r>
                  <a:rPr lang="en-US" sz="1100" b="1">
                    <a:latin typeface="+mn-lt"/>
                  </a:rPr>
                  <a:t>Intermediate Dry AMD</a:t>
                </a:r>
                <a:endParaRPr lang="en-US" sz="1100" b="1">
                  <a:solidFill>
                    <a:srgbClr val="273038"/>
                  </a:solidFill>
                  <a:latin typeface="+mn-lt"/>
                </a:endParaRPr>
              </a:p>
            </p:txBody>
          </p:sp>
        </p:grpSp>
      </p:grpSp>
      <p:grpSp>
        <p:nvGrpSpPr>
          <p:cNvPr id="161" name="Group 160">
            <a:extLst>
              <a:ext uri="{FF2B5EF4-FFF2-40B4-BE49-F238E27FC236}">
                <a16:creationId xmlns:a16="http://schemas.microsoft.com/office/drawing/2014/main" id="{1AD9E31C-7350-8F64-BDDB-D34C69F9F22D}"/>
              </a:ext>
            </a:extLst>
          </p:cNvPr>
          <p:cNvGrpSpPr/>
          <p:nvPr/>
        </p:nvGrpSpPr>
        <p:grpSpPr>
          <a:xfrm>
            <a:off x="2315251" y="2488614"/>
            <a:ext cx="4218970" cy="2461778"/>
            <a:chOff x="2275654" y="2576800"/>
            <a:chExt cx="4218970" cy="2461778"/>
          </a:xfrm>
        </p:grpSpPr>
        <p:pic>
          <p:nvPicPr>
            <p:cNvPr id="162" name="Graphic 161">
              <a:extLst>
                <a:ext uri="{FF2B5EF4-FFF2-40B4-BE49-F238E27FC236}">
                  <a16:creationId xmlns:a16="http://schemas.microsoft.com/office/drawing/2014/main" id="{4066FEC8-9967-3BC3-47A8-8196104278F5}"/>
                </a:ext>
              </a:extLst>
            </p:cNvPr>
            <p:cNvPicPr>
              <a:picLocks noChangeAspect="1"/>
            </p:cNvPicPr>
            <p:nvPr/>
          </p:nvPicPr>
          <p:blipFill>
            <a:blip r:embed="rId16">
              <a:extLst>
                <a:ext uri="{96DAC541-7B7A-43D3-8B79-37D633B846F1}">
                  <asvg:svgBlip xmlns:asvg="http://schemas.microsoft.com/office/drawing/2016/SVG/main" r:embed="rId17"/>
                </a:ext>
              </a:extLst>
            </a:blip>
            <a:stretch>
              <a:fillRect/>
            </a:stretch>
          </p:blipFill>
          <p:spPr>
            <a:xfrm>
              <a:off x="2275654" y="2576800"/>
              <a:ext cx="3355799" cy="1977323"/>
            </a:xfrm>
            <a:prstGeom prst="rect">
              <a:avLst/>
            </a:prstGeom>
          </p:spPr>
        </p:pic>
        <p:sp>
          <p:nvSpPr>
            <p:cNvPr id="163" name="Oval 162">
              <a:extLst>
                <a:ext uri="{FF2B5EF4-FFF2-40B4-BE49-F238E27FC236}">
                  <a16:creationId xmlns:a16="http://schemas.microsoft.com/office/drawing/2014/main" id="{781DE37E-EAE9-7F11-7A26-E65790F04227}"/>
                </a:ext>
              </a:extLst>
            </p:cNvPr>
            <p:cNvSpPr/>
            <p:nvPr/>
          </p:nvSpPr>
          <p:spPr bwMode="gray">
            <a:xfrm>
              <a:off x="5548382" y="4472501"/>
              <a:ext cx="125480" cy="128016"/>
            </a:xfrm>
            <a:prstGeom prst="ellipse">
              <a:avLst/>
            </a:prstGeom>
            <a:solidFill>
              <a:srgbClr val="F6993F"/>
            </a:solidFill>
            <a:ln w="31750" cap="flat" cmpd="sng" algn="ctr">
              <a:solidFill>
                <a:schemeClr val="bg1"/>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algn="ctr">
                <a:lnSpc>
                  <a:spcPct val="95000"/>
                </a:lnSpc>
              </a:pPr>
              <a:endParaRPr lang="en-US" sz="2000">
                <a:solidFill>
                  <a:schemeClr val="tx2"/>
                </a:solidFill>
                <a:latin typeface="+mn-lt"/>
                <a:ea typeface="Avenir" charset="0"/>
                <a:cs typeface="Avenir" charset="0"/>
              </a:endParaRPr>
            </a:p>
          </p:txBody>
        </p:sp>
        <p:sp>
          <p:nvSpPr>
            <p:cNvPr id="164" name="Rectangle 163">
              <a:extLst>
                <a:ext uri="{FF2B5EF4-FFF2-40B4-BE49-F238E27FC236}">
                  <a16:creationId xmlns:a16="http://schemas.microsoft.com/office/drawing/2014/main" id="{1A5B3165-1112-7B60-4C0C-C92EF4C955BA}"/>
                </a:ext>
              </a:extLst>
            </p:cNvPr>
            <p:cNvSpPr/>
            <p:nvPr/>
          </p:nvSpPr>
          <p:spPr>
            <a:xfrm>
              <a:off x="4730819" y="4623080"/>
              <a:ext cx="1763805" cy="415498"/>
            </a:xfrm>
            <a:prstGeom prst="rect">
              <a:avLst/>
            </a:prstGeom>
          </p:spPr>
          <p:txBody>
            <a:bodyPr wrap="square">
              <a:spAutoFit/>
            </a:bodyPr>
            <a:lstStyle/>
            <a:p>
              <a:r>
                <a:rPr lang="en-US" sz="1050" b="1">
                  <a:solidFill>
                    <a:schemeClr val="tx1">
                      <a:lumMod val="65000"/>
                      <a:lumOff val="35000"/>
                    </a:schemeClr>
                  </a:solidFill>
                  <a:latin typeface="+mn-lt"/>
                </a:rPr>
                <a:t>IRIS Treatment Initiation</a:t>
              </a:r>
              <a:br>
                <a:rPr lang="en-US" sz="1050" b="1">
                  <a:solidFill>
                    <a:schemeClr val="tx1">
                      <a:lumMod val="65000"/>
                      <a:lumOff val="35000"/>
                    </a:schemeClr>
                  </a:solidFill>
                  <a:latin typeface="+mn-lt"/>
                </a:rPr>
              </a:br>
              <a:r>
                <a:rPr lang="en-US" sz="1050" b="1" spc="50">
                  <a:solidFill>
                    <a:schemeClr val="tx1">
                      <a:lumMod val="65000"/>
                      <a:lumOff val="35000"/>
                    </a:schemeClr>
                  </a:solidFill>
                  <a:latin typeface="+mn-lt"/>
                </a:rPr>
                <a:t>mean VA 20/83</a:t>
              </a:r>
              <a:endParaRPr lang="en-US" sz="1050" b="1" spc="50" baseline="30000">
                <a:solidFill>
                  <a:schemeClr val="tx1">
                    <a:lumMod val="65000"/>
                    <a:lumOff val="35000"/>
                  </a:schemeClr>
                </a:solidFill>
                <a:latin typeface="+mn-lt"/>
              </a:endParaRPr>
            </a:p>
          </p:txBody>
        </p:sp>
      </p:grpSp>
      <p:grpSp>
        <p:nvGrpSpPr>
          <p:cNvPr id="165" name="Group 164">
            <a:extLst>
              <a:ext uri="{FF2B5EF4-FFF2-40B4-BE49-F238E27FC236}">
                <a16:creationId xmlns:a16="http://schemas.microsoft.com/office/drawing/2014/main" id="{EC28900C-233B-C5AF-B521-236D58773C16}"/>
              </a:ext>
            </a:extLst>
          </p:cNvPr>
          <p:cNvGrpSpPr/>
          <p:nvPr/>
        </p:nvGrpSpPr>
        <p:grpSpPr>
          <a:xfrm>
            <a:off x="2018094" y="2442574"/>
            <a:ext cx="644680" cy="649289"/>
            <a:chOff x="1978497" y="2530760"/>
            <a:chExt cx="644680" cy="649289"/>
          </a:xfrm>
        </p:grpSpPr>
        <p:sp>
          <p:nvSpPr>
            <p:cNvPr id="166" name="Rectangle 165">
              <a:extLst>
                <a:ext uri="{FF2B5EF4-FFF2-40B4-BE49-F238E27FC236}">
                  <a16:creationId xmlns:a16="http://schemas.microsoft.com/office/drawing/2014/main" id="{D86D034C-153F-3007-3FA6-921F07D33D9E}"/>
                </a:ext>
              </a:extLst>
            </p:cNvPr>
            <p:cNvSpPr/>
            <p:nvPr/>
          </p:nvSpPr>
          <p:spPr>
            <a:xfrm>
              <a:off x="1978497" y="2728643"/>
              <a:ext cx="644680" cy="451406"/>
            </a:xfrm>
            <a:prstGeom prst="rect">
              <a:avLst/>
            </a:prstGeom>
          </p:spPr>
          <p:txBody>
            <a:bodyPr wrap="square">
              <a:spAutoFit/>
            </a:bodyPr>
            <a:lstStyle/>
            <a:p>
              <a:pPr>
                <a:lnSpc>
                  <a:spcPts val="1420"/>
                </a:lnSpc>
              </a:pPr>
              <a:r>
                <a:rPr lang="en-US" sz="1100" b="1">
                  <a:latin typeface="+mn-lt"/>
                </a:rPr>
                <a:t>CNV</a:t>
              </a:r>
              <a:br>
                <a:rPr lang="en-US" sz="1100" b="1">
                  <a:latin typeface="+mn-lt"/>
                </a:rPr>
              </a:br>
              <a:r>
                <a:rPr lang="en-US" sz="1100" b="1">
                  <a:latin typeface="+mn-lt"/>
                </a:rPr>
                <a:t>Onset</a:t>
              </a:r>
              <a:endParaRPr lang="en-US" sz="1100" b="1">
                <a:solidFill>
                  <a:srgbClr val="273038"/>
                </a:solidFill>
                <a:latin typeface="+mn-lt"/>
              </a:endParaRPr>
            </a:p>
          </p:txBody>
        </p:sp>
        <p:sp>
          <p:nvSpPr>
            <p:cNvPr id="167" name="Oval 166">
              <a:extLst>
                <a:ext uri="{FF2B5EF4-FFF2-40B4-BE49-F238E27FC236}">
                  <a16:creationId xmlns:a16="http://schemas.microsoft.com/office/drawing/2014/main" id="{629463C5-EAC5-8A1F-B120-432E9AB63A6A}"/>
                </a:ext>
              </a:extLst>
            </p:cNvPr>
            <p:cNvSpPr/>
            <p:nvPr/>
          </p:nvSpPr>
          <p:spPr bwMode="gray">
            <a:xfrm>
              <a:off x="2227390" y="2530760"/>
              <a:ext cx="125480" cy="128016"/>
            </a:xfrm>
            <a:prstGeom prst="ellipse">
              <a:avLst/>
            </a:prstGeom>
            <a:solidFill>
              <a:schemeClr val="accent1"/>
            </a:solidFill>
            <a:ln w="31750" cap="flat" cmpd="sng" algn="ctr">
              <a:solidFill>
                <a:schemeClr val="bg1"/>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algn="ctr">
                <a:lnSpc>
                  <a:spcPct val="95000"/>
                </a:lnSpc>
              </a:pPr>
              <a:endParaRPr lang="en-US" sz="2000">
                <a:solidFill>
                  <a:schemeClr val="tx2"/>
                </a:solidFill>
                <a:latin typeface="+mn-lt"/>
                <a:ea typeface="Avenir" charset="0"/>
                <a:cs typeface="Avenir" charset="0"/>
              </a:endParaRPr>
            </a:p>
          </p:txBody>
        </p:sp>
      </p:grpSp>
      <p:grpSp>
        <p:nvGrpSpPr>
          <p:cNvPr id="168" name="Group 167">
            <a:extLst>
              <a:ext uri="{FF2B5EF4-FFF2-40B4-BE49-F238E27FC236}">
                <a16:creationId xmlns:a16="http://schemas.microsoft.com/office/drawing/2014/main" id="{EA52D4EC-EB8F-4779-7E07-BCB0D116814D}"/>
              </a:ext>
            </a:extLst>
          </p:cNvPr>
          <p:cNvGrpSpPr/>
          <p:nvPr/>
        </p:nvGrpSpPr>
        <p:grpSpPr>
          <a:xfrm>
            <a:off x="6594264" y="4904528"/>
            <a:ext cx="3063875" cy="491120"/>
            <a:chOff x="6554667" y="4950834"/>
            <a:chExt cx="3063875" cy="491120"/>
          </a:xfrm>
        </p:grpSpPr>
        <p:cxnSp>
          <p:nvCxnSpPr>
            <p:cNvPr id="169" name="Straight Connector 168">
              <a:extLst>
                <a:ext uri="{FF2B5EF4-FFF2-40B4-BE49-F238E27FC236}">
                  <a16:creationId xmlns:a16="http://schemas.microsoft.com/office/drawing/2014/main" id="{6C1C308F-3959-CE3B-F625-5DD438B3C76D}"/>
                </a:ext>
              </a:extLst>
            </p:cNvPr>
            <p:cNvCxnSpPr>
              <a:cxnSpLocks/>
            </p:cNvCxnSpPr>
            <p:nvPr/>
          </p:nvCxnSpPr>
          <p:spPr bwMode="auto">
            <a:xfrm flipV="1">
              <a:off x="6554667" y="5257746"/>
              <a:ext cx="0" cy="96432"/>
            </a:xfrm>
            <a:prstGeom prst="line">
              <a:avLst/>
            </a:prstGeom>
            <a:noFill/>
            <a:ln w="9525" cap="rnd" cmpd="sng" algn="ctr">
              <a:solidFill>
                <a:schemeClr val="bg1">
                  <a:lumMod val="65000"/>
                </a:schemeClr>
              </a:solidFill>
              <a:prstDash val="solid"/>
              <a:round/>
              <a:headEnd type="none" w="med" len="med"/>
              <a:tailEnd type="none" w="med" len="med"/>
            </a:ln>
            <a:effectLst/>
          </p:spPr>
        </p:cxnSp>
        <p:cxnSp>
          <p:nvCxnSpPr>
            <p:cNvPr id="170" name="Straight Connector 169">
              <a:extLst>
                <a:ext uri="{FF2B5EF4-FFF2-40B4-BE49-F238E27FC236}">
                  <a16:creationId xmlns:a16="http://schemas.microsoft.com/office/drawing/2014/main" id="{A2C7B448-CA58-872D-3995-F3BB9BA5E8C8}"/>
                </a:ext>
              </a:extLst>
            </p:cNvPr>
            <p:cNvCxnSpPr>
              <a:cxnSpLocks/>
            </p:cNvCxnSpPr>
            <p:nvPr/>
          </p:nvCxnSpPr>
          <p:spPr bwMode="auto">
            <a:xfrm flipV="1">
              <a:off x="9618542" y="5257746"/>
              <a:ext cx="0" cy="96432"/>
            </a:xfrm>
            <a:prstGeom prst="line">
              <a:avLst/>
            </a:prstGeom>
            <a:noFill/>
            <a:ln w="9525" cap="rnd" cmpd="sng" algn="ctr">
              <a:solidFill>
                <a:schemeClr val="bg1">
                  <a:lumMod val="65000"/>
                </a:schemeClr>
              </a:solidFill>
              <a:prstDash val="solid"/>
              <a:round/>
              <a:headEnd type="none" w="med" len="med"/>
              <a:tailEnd type="none" w="med" len="med"/>
            </a:ln>
            <a:effectLst/>
          </p:spPr>
        </p:cxnSp>
        <p:cxnSp>
          <p:nvCxnSpPr>
            <p:cNvPr id="171" name="Straight Connector 170">
              <a:extLst>
                <a:ext uri="{FF2B5EF4-FFF2-40B4-BE49-F238E27FC236}">
                  <a16:creationId xmlns:a16="http://schemas.microsoft.com/office/drawing/2014/main" id="{45C88906-445D-8223-364E-D1AADCA6282A}"/>
                </a:ext>
              </a:extLst>
            </p:cNvPr>
            <p:cNvCxnSpPr>
              <a:cxnSpLocks/>
            </p:cNvCxnSpPr>
            <p:nvPr/>
          </p:nvCxnSpPr>
          <p:spPr bwMode="auto">
            <a:xfrm>
              <a:off x="8924925" y="5305962"/>
              <a:ext cx="685800" cy="0"/>
            </a:xfrm>
            <a:prstGeom prst="line">
              <a:avLst/>
            </a:prstGeom>
            <a:noFill/>
            <a:ln w="9525" cap="rnd" cmpd="sng" algn="ctr">
              <a:solidFill>
                <a:schemeClr val="bg1">
                  <a:lumMod val="65000"/>
                </a:schemeClr>
              </a:solidFill>
              <a:prstDash val="solid"/>
              <a:round/>
              <a:headEnd type="none" w="med" len="med"/>
              <a:tailEnd type="none" w="med" len="med"/>
            </a:ln>
            <a:effectLst/>
          </p:spPr>
        </p:cxnSp>
        <p:sp>
          <p:nvSpPr>
            <p:cNvPr id="172" name="Rounded Rectangle 171">
              <a:extLst>
                <a:ext uri="{FF2B5EF4-FFF2-40B4-BE49-F238E27FC236}">
                  <a16:creationId xmlns:a16="http://schemas.microsoft.com/office/drawing/2014/main" id="{6C242213-532B-B7B1-665B-D5040D91862B}"/>
                </a:ext>
              </a:extLst>
            </p:cNvPr>
            <p:cNvSpPr/>
            <p:nvPr/>
          </p:nvSpPr>
          <p:spPr bwMode="gray">
            <a:xfrm>
              <a:off x="7312139" y="5170337"/>
              <a:ext cx="1545728" cy="271617"/>
            </a:xfrm>
            <a:prstGeom prst="roundRect">
              <a:avLst>
                <a:gd name="adj" fmla="val 50000"/>
              </a:avLst>
            </a:prstGeom>
            <a:solidFill>
              <a:srgbClr val="BD166E"/>
            </a:solidFill>
            <a:ln w="38100" cap="flat" cmpd="sng" algn="ctr">
              <a:noFill/>
              <a:prstDash val="solid"/>
              <a:round/>
              <a:headEnd type="none" w="med" len="med"/>
              <a:tailEnd type="none" w="med" len="med"/>
            </a:ln>
            <a:effectLst>
              <a:softEdge rad="0"/>
            </a:effectLst>
          </p:spPr>
          <p:txBody>
            <a:bodyPr vert="horz" wrap="square" lIns="91440" tIns="45720" rIns="91440" bIns="45720" numCol="1" rtlCol="0" anchor="ctr" anchorCtr="0" compatLnSpc="1">
              <a:prstTxWarp prst="textNoShape">
                <a:avLst/>
              </a:prstTxWarp>
            </a:bodyPr>
            <a:lstStyle/>
            <a:p>
              <a:pPr>
                <a:lnSpc>
                  <a:spcPct val="95000"/>
                </a:lnSpc>
              </a:pPr>
              <a:r>
                <a:rPr lang="en-US" sz="800" b="1" spc="300">
                  <a:solidFill>
                    <a:schemeClr val="bg1"/>
                  </a:solidFill>
                  <a:latin typeface="+mn-lt"/>
                </a:rPr>
                <a:t>SIERRA STUDY</a:t>
              </a:r>
              <a:r>
                <a:rPr lang="en-US" sz="800" b="1" spc="300" baseline="30000">
                  <a:solidFill>
                    <a:schemeClr val="bg1"/>
                  </a:solidFill>
                  <a:latin typeface="+mn-lt"/>
                </a:rPr>
                <a:t>5</a:t>
              </a:r>
            </a:p>
          </p:txBody>
        </p:sp>
        <p:cxnSp>
          <p:nvCxnSpPr>
            <p:cNvPr id="173" name="Straight Connector 172">
              <a:extLst>
                <a:ext uri="{FF2B5EF4-FFF2-40B4-BE49-F238E27FC236}">
                  <a16:creationId xmlns:a16="http://schemas.microsoft.com/office/drawing/2014/main" id="{82BF88B7-682F-4C56-27C8-08C3E3D5FC7D}"/>
                </a:ext>
              </a:extLst>
            </p:cNvPr>
            <p:cNvCxnSpPr>
              <a:cxnSpLocks/>
            </p:cNvCxnSpPr>
            <p:nvPr/>
          </p:nvCxnSpPr>
          <p:spPr bwMode="auto">
            <a:xfrm>
              <a:off x="6559550" y="5305962"/>
              <a:ext cx="685800" cy="0"/>
            </a:xfrm>
            <a:prstGeom prst="line">
              <a:avLst/>
            </a:prstGeom>
            <a:noFill/>
            <a:ln w="9525" cap="rnd" cmpd="sng" algn="ctr">
              <a:solidFill>
                <a:schemeClr val="bg1">
                  <a:lumMod val="65000"/>
                </a:schemeClr>
              </a:solidFill>
              <a:prstDash val="solid"/>
              <a:round/>
              <a:headEnd type="none" w="med" len="med"/>
              <a:tailEnd type="none" w="med" len="med"/>
            </a:ln>
            <a:effectLst/>
          </p:spPr>
        </p:cxnSp>
        <p:sp>
          <p:nvSpPr>
            <p:cNvPr id="174" name="Rectangle 173">
              <a:extLst>
                <a:ext uri="{FF2B5EF4-FFF2-40B4-BE49-F238E27FC236}">
                  <a16:creationId xmlns:a16="http://schemas.microsoft.com/office/drawing/2014/main" id="{C9C2A2C1-B28E-60FE-A487-DE6746CA8F13}"/>
                </a:ext>
              </a:extLst>
            </p:cNvPr>
            <p:cNvSpPr/>
            <p:nvPr/>
          </p:nvSpPr>
          <p:spPr>
            <a:xfrm>
              <a:off x="7478868" y="4950834"/>
              <a:ext cx="1212270" cy="215444"/>
            </a:xfrm>
            <a:prstGeom prst="rect">
              <a:avLst/>
            </a:prstGeom>
          </p:spPr>
          <p:txBody>
            <a:bodyPr wrap="square">
              <a:spAutoFit/>
            </a:bodyPr>
            <a:lstStyle/>
            <a:p>
              <a:r>
                <a:rPr lang="en-US" sz="800" b="1">
                  <a:solidFill>
                    <a:schemeClr val="tx1">
                      <a:lumMod val="65000"/>
                      <a:lumOff val="35000"/>
                    </a:schemeClr>
                  </a:solidFill>
                  <a:latin typeface="+mn-lt"/>
                </a:rPr>
                <a:t>Real-World Data</a:t>
              </a:r>
              <a:endParaRPr lang="en-US" sz="800" b="1" baseline="30000">
                <a:solidFill>
                  <a:schemeClr val="tx1">
                    <a:lumMod val="65000"/>
                    <a:lumOff val="35000"/>
                  </a:schemeClr>
                </a:solidFill>
                <a:latin typeface="+mn-lt"/>
              </a:endParaRPr>
            </a:p>
          </p:txBody>
        </p:sp>
      </p:grpSp>
      <p:grpSp>
        <p:nvGrpSpPr>
          <p:cNvPr id="153" name="Group 152">
            <a:extLst>
              <a:ext uri="{FF2B5EF4-FFF2-40B4-BE49-F238E27FC236}">
                <a16:creationId xmlns:a16="http://schemas.microsoft.com/office/drawing/2014/main" id="{E29FE144-3B9C-AA3F-E3AB-EC56D664DCF6}"/>
              </a:ext>
            </a:extLst>
          </p:cNvPr>
          <p:cNvGrpSpPr/>
          <p:nvPr/>
        </p:nvGrpSpPr>
        <p:grpSpPr>
          <a:xfrm>
            <a:off x="3701568" y="3140699"/>
            <a:ext cx="823059" cy="261610"/>
            <a:chOff x="3668951" y="3228885"/>
            <a:chExt cx="823059" cy="261610"/>
          </a:xfrm>
        </p:grpSpPr>
        <p:sp>
          <p:nvSpPr>
            <p:cNvPr id="154" name="Rectangle 153">
              <a:extLst>
                <a:ext uri="{FF2B5EF4-FFF2-40B4-BE49-F238E27FC236}">
                  <a16:creationId xmlns:a16="http://schemas.microsoft.com/office/drawing/2014/main" id="{91ECC95C-B12F-819D-1237-DB73BC9DFD88}"/>
                </a:ext>
              </a:extLst>
            </p:cNvPr>
            <p:cNvSpPr/>
            <p:nvPr/>
          </p:nvSpPr>
          <p:spPr>
            <a:xfrm>
              <a:off x="3668951" y="3228885"/>
              <a:ext cx="644680" cy="261610"/>
            </a:xfrm>
            <a:prstGeom prst="rect">
              <a:avLst/>
            </a:prstGeom>
          </p:spPr>
          <p:txBody>
            <a:bodyPr wrap="square">
              <a:spAutoFit/>
            </a:bodyPr>
            <a:lstStyle/>
            <a:p>
              <a:r>
                <a:rPr lang="en-US" sz="1050" spc="50">
                  <a:latin typeface="+mn-lt"/>
                </a:rPr>
                <a:t>20/40</a:t>
              </a:r>
              <a:endParaRPr lang="en-US" sz="1050" spc="50">
                <a:solidFill>
                  <a:srgbClr val="273038"/>
                </a:solidFill>
                <a:latin typeface="+mn-lt"/>
              </a:endParaRPr>
            </a:p>
          </p:txBody>
        </p:sp>
        <p:cxnSp>
          <p:nvCxnSpPr>
            <p:cNvPr id="155" name="Straight Connector 154">
              <a:extLst>
                <a:ext uri="{FF2B5EF4-FFF2-40B4-BE49-F238E27FC236}">
                  <a16:creationId xmlns:a16="http://schemas.microsoft.com/office/drawing/2014/main" id="{9925BD4B-6C4F-F397-92F8-8DFB6C79AE90}"/>
                </a:ext>
              </a:extLst>
            </p:cNvPr>
            <p:cNvCxnSpPr>
              <a:cxnSpLocks/>
            </p:cNvCxnSpPr>
            <p:nvPr/>
          </p:nvCxnSpPr>
          <p:spPr bwMode="auto">
            <a:xfrm>
              <a:off x="4228637" y="3343780"/>
              <a:ext cx="263373" cy="0"/>
            </a:xfrm>
            <a:prstGeom prst="line">
              <a:avLst/>
            </a:prstGeom>
            <a:noFill/>
            <a:ln w="9525" cap="rnd" cmpd="sng" algn="ctr">
              <a:solidFill>
                <a:schemeClr val="bg1">
                  <a:lumMod val="65000"/>
                </a:schemeClr>
              </a:solidFill>
              <a:prstDash val="solid"/>
              <a:round/>
              <a:headEnd type="none" w="med" len="med"/>
              <a:tailEnd type="none" w="med" len="med"/>
            </a:ln>
            <a:effectLst/>
          </p:spPr>
        </p:cxnSp>
      </p:grpSp>
    </p:spTree>
    <p:extLst>
      <p:ext uri="{BB962C8B-B14F-4D97-AF65-F5344CB8AC3E}">
        <p14:creationId xmlns:p14="http://schemas.microsoft.com/office/powerpoint/2010/main" val="3812858306"/>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153"/>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61"/>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5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68"/>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29"/>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25"/>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21"/>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2" name="Gruppieren 21">
            <a:extLst>
              <a:ext uri="{FF2B5EF4-FFF2-40B4-BE49-F238E27FC236}">
                <a16:creationId xmlns:a16="http://schemas.microsoft.com/office/drawing/2014/main" id="{992630E7-14FA-8F21-C1A1-6DC5F90780F5}"/>
              </a:ext>
            </a:extLst>
          </p:cNvPr>
          <p:cNvGrpSpPr/>
          <p:nvPr/>
        </p:nvGrpSpPr>
        <p:grpSpPr>
          <a:xfrm>
            <a:off x="3699966" y="1198741"/>
            <a:ext cx="5063412" cy="5082762"/>
            <a:chOff x="3699966" y="1198741"/>
            <a:chExt cx="5063412" cy="5082762"/>
          </a:xfrm>
        </p:grpSpPr>
        <p:grpSp>
          <p:nvGrpSpPr>
            <p:cNvPr id="20" name="Gruppieren 19">
              <a:extLst>
                <a:ext uri="{FF2B5EF4-FFF2-40B4-BE49-F238E27FC236}">
                  <a16:creationId xmlns:a16="http://schemas.microsoft.com/office/drawing/2014/main" id="{7488C872-8E95-9747-CD35-63A33EC447A3}"/>
                </a:ext>
              </a:extLst>
            </p:cNvPr>
            <p:cNvGrpSpPr/>
            <p:nvPr/>
          </p:nvGrpSpPr>
          <p:grpSpPr>
            <a:xfrm>
              <a:off x="3699966" y="1631265"/>
              <a:ext cx="5063412" cy="4650238"/>
              <a:chOff x="3699966" y="1670593"/>
              <a:chExt cx="5063412" cy="4650238"/>
            </a:xfrm>
          </p:grpSpPr>
          <p:grpSp>
            <p:nvGrpSpPr>
              <p:cNvPr id="18" name="Gruppieren 17">
                <a:extLst>
                  <a:ext uri="{FF2B5EF4-FFF2-40B4-BE49-F238E27FC236}">
                    <a16:creationId xmlns:a16="http://schemas.microsoft.com/office/drawing/2014/main" id="{5DEF1FF6-19C1-5516-7101-E5FBEECE7D6C}"/>
                  </a:ext>
                </a:extLst>
              </p:cNvPr>
              <p:cNvGrpSpPr/>
              <p:nvPr/>
            </p:nvGrpSpPr>
            <p:grpSpPr>
              <a:xfrm>
                <a:off x="3699966" y="1675356"/>
                <a:ext cx="1988712" cy="4645475"/>
                <a:chOff x="3400129" y="1675356"/>
                <a:chExt cx="1988712" cy="4645475"/>
              </a:xfrm>
            </p:grpSpPr>
            <p:pic>
              <p:nvPicPr>
                <p:cNvPr id="9" name="Picture 8">
                  <a:extLst>
                    <a:ext uri="{FF2B5EF4-FFF2-40B4-BE49-F238E27FC236}">
                      <a16:creationId xmlns:a16="http://schemas.microsoft.com/office/drawing/2014/main" id="{5726551B-7D51-CF4E-1ABC-5E2095B9611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412403" y="1675356"/>
                  <a:ext cx="1976438" cy="2143125"/>
                </a:xfrm>
                <a:prstGeom prst="rect">
                  <a:avLst/>
                </a:prstGeom>
              </p:spPr>
            </p:pic>
            <p:pic>
              <p:nvPicPr>
                <p:cNvPr id="12" name="Picture 11">
                  <a:extLst>
                    <a:ext uri="{FF2B5EF4-FFF2-40B4-BE49-F238E27FC236}">
                      <a16:creationId xmlns:a16="http://schemas.microsoft.com/office/drawing/2014/main" id="{DF5FA213-F2C7-B64F-CAD9-3B3823128CA3}"/>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400129" y="4168180"/>
                  <a:ext cx="1974501" cy="2152651"/>
                </a:xfrm>
                <a:prstGeom prst="rect">
                  <a:avLst/>
                </a:prstGeom>
              </p:spPr>
            </p:pic>
          </p:grpSp>
          <p:grpSp>
            <p:nvGrpSpPr>
              <p:cNvPr id="19" name="Gruppieren 18">
                <a:extLst>
                  <a:ext uri="{FF2B5EF4-FFF2-40B4-BE49-F238E27FC236}">
                    <a16:creationId xmlns:a16="http://schemas.microsoft.com/office/drawing/2014/main" id="{4057327E-E99D-5B2D-BC4C-AA99EBD974AD}"/>
                  </a:ext>
                </a:extLst>
              </p:cNvPr>
              <p:cNvGrpSpPr/>
              <p:nvPr/>
            </p:nvGrpSpPr>
            <p:grpSpPr>
              <a:xfrm>
                <a:off x="6782178" y="1670593"/>
                <a:ext cx="1981200" cy="4645475"/>
                <a:chOff x="6763394" y="1670593"/>
                <a:chExt cx="1981200" cy="4645475"/>
              </a:xfrm>
            </p:grpSpPr>
            <p:pic>
              <p:nvPicPr>
                <p:cNvPr id="11" name="Picture 10">
                  <a:extLst>
                    <a:ext uri="{FF2B5EF4-FFF2-40B4-BE49-F238E27FC236}">
                      <a16:creationId xmlns:a16="http://schemas.microsoft.com/office/drawing/2014/main" id="{78C7DBCC-5E2B-4360-EF01-1515EF91D1A0}"/>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6763394" y="1670593"/>
                  <a:ext cx="1981200" cy="2152650"/>
                </a:xfrm>
                <a:prstGeom prst="rect">
                  <a:avLst/>
                </a:prstGeom>
              </p:spPr>
            </p:pic>
            <p:pic>
              <p:nvPicPr>
                <p:cNvPr id="16" name="Picture 15">
                  <a:extLst>
                    <a:ext uri="{FF2B5EF4-FFF2-40B4-BE49-F238E27FC236}">
                      <a16:creationId xmlns:a16="http://schemas.microsoft.com/office/drawing/2014/main" id="{25501340-2DE0-DB15-0BDC-413DE4195DAA}"/>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6770264" y="4172943"/>
                  <a:ext cx="1967459" cy="2143125"/>
                </a:xfrm>
                <a:prstGeom prst="rect">
                  <a:avLst/>
                </a:prstGeom>
              </p:spPr>
            </p:pic>
          </p:grpSp>
        </p:grpSp>
        <p:sp>
          <p:nvSpPr>
            <p:cNvPr id="10" name="TextBox 9">
              <a:extLst>
                <a:ext uri="{FF2B5EF4-FFF2-40B4-BE49-F238E27FC236}">
                  <a16:creationId xmlns:a16="http://schemas.microsoft.com/office/drawing/2014/main" id="{B0FC6EC9-F722-5823-C434-434DFC1AE12C}"/>
                </a:ext>
              </a:extLst>
            </p:cNvPr>
            <p:cNvSpPr txBox="1"/>
            <p:nvPr/>
          </p:nvSpPr>
          <p:spPr>
            <a:xfrm>
              <a:off x="4459469" y="1198741"/>
              <a:ext cx="3544406" cy="357662"/>
            </a:xfrm>
            <a:prstGeom prst="rect">
              <a:avLst/>
            </a:prstGeom>
            <a:noFill/>
          </p:spPr>
          <p:txBody>
            <a:bodyPr wrap="square" rtlCol="0" anchor="t" anchorCtr="0">
              <a:spAutoFit/>
            </a:bodyPr>
            <a:lstStyle/>
            <a:p>
              <a:pPr>
                <a:lnSpc>
                  <a:spcPct val="95000"/>
                </a:lnSpc>
              </a:pPr>
              <a:r>
                <a:rPr lang="en-US" dirty="0">
                  <a:solidFill>
                    <a:schemeClr val="tx1"/>
                  </a:solidFill>
                  <a:latin typeface="Avenir" charset="0"/>
                  <a:ea typeface="Avenir" charset="0"/>
                  <a:cs typeface="Avenir" charset="0"/>
                </a:rPr>
                <a:t>IN-BETWEEN OFFICE VISITS</a:t>
              </a:r>
            </a:p>
          </p:txBody>
        </p:sp>
      </p:grpSp>
      <p:grpSp>
        <p:nvGrpSpPr>
          <p:cNvPr id="21" name="Gruppieren 20">
            <a:extLst>
              <a:ext uri="{FF2B5EF4-FFF2-40B4-BE49-F238E27FC236}">
                <a16:creationId xmlns:a16="http://schemas.microsoft.com/office/drawing/2014/main" id="{E43C4FB7-B07F-F7C6-5ACF-1D09CB8213E8}"/>
              </a:ext>
            </a:extLst>
          </p:cNvPr>
          <p:cNvGrpSpPr/>
          <p:nvPr/>
        </p:nvGrpSpPr>
        <p:grpSpPr>
          <a:xfrm>
            <a:off x="202169" y="1194191"/>
            <a:ext cx="11558618" cy="5104488"/>
            <a:chOff x="202169" y="1194191"/>
            <a:chExt cx="11558618" cy="5104488"/>
          </a:xfrm>
        </p:grpSpPr>
        <p:grpSp>
          <p:nvGrpSpPr>
            <p:cNvPr id="15" name="Gruppieren 14">
              <a:extLst>
                <a:ext uri="{FF2B5EF4-FFF2-40B4-BE49-F238E27FC236}">
                  <a16:creationId xmlns:a16="http://schemas.microsoft.com/office/drawing/2014/main" id="{18AE1279-44C3-A3E6-45F1-D21304C76515}"/>
                </a:ext>
              </a:extLst>
            </p:cNvPr>
            <p:cNvGrpSpPr/>
            <p:nvPr/>
          </p:nvGrpSpPr>
          <p:grpSpPr>
            <a:xfrm>
              <a:off x="734707" y="1194191"/>
              <a:ext cx="1871759" cy="5104488"/>
              <a:chOff x="734707" y="1233519"/>
              <a:chExt cx="1871759" cy="5104488"/>
            </a:xfrm>
          </p:grpSpPr>
          <p:pic>
            <p:nvPicPr>
              <p:cNvPr id="5" name="Picture 4">
                <a:extLst>
                  <a:ext uri="{FF2B5EF4-FFF2-40B4-BE49-F238E27FC236}">
                    <a16:creationId xmlns:a16="http://schemas.microsoft.com/office/drawing/2014/main" id="{A6D87227-F59B-964D-D031-9AFAE18FABF3}"/>
                  </a:ext>
                </a:extLst>
              </p:cNvPr>
              <p:cNvPicPr>
                <a:picLocks noChangeAspect="1"/>
              </p:cNvPicPr>
              <p:nvPr/>
            </p:nvPicPr>
            <p:blipFill rotWithShape="1">
              <a:blip r:embed="rId7" cstate="screen">
                <a:extLst>
                  <a:ext uri="{28A0092B-C50C-407E-A947-70E740481C1C}">
                    <a14:useLocalDpi xmlns:a14="http://schemas.microsoft.com/office/drawing/2010/main"/>
                  </a:ext>
                </a:extLst>
              </a:blip>
              <a:srcRect/>
              <a:stretch/>
            </p:blipFill>
            <p:spPr>
              <a:xfrm>
                <a:off x="734707" y="1672958"/>
                <a:ext cx="1871759" cy="2147920"/>
              </a:xfrm>
              <a:prstGeom prst="rect">
                <a:avLst/>
              </a:prstGeom>
            </p:spPr>
          </p:pic>
          <p:pic>
            <p:nvPicPr>
              <p:cNvPr id="4" name="Picture 3">
                <a:extLst>
                  <a:ext uri="{FF2B5EF4-FFF2-40B4-BE49-F238E27FC236}">
                    <a16:creationId xmlns:a16="http://schemas.microsoft.com/office/drawing/2014/main" id="{8F6D923A-ADC4-CE85-0C99-A5437208775B}"/>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740844" y="4151004"/>
                <a:ext cx="1859485" cy="2187003"/>
              </a:xfrm>
              <a:prstGeom prst="rect">
                <a:avLst/>
              </a:prstGeom>
            </p:spPr>
          </p:pic>
          <p:sp>
            <p:nvSpPr>
              <p:cNvPr id="3" name="TextBox 2">
                <a:extLst>
                  <a:ext uri="{FF2B5EF4-FFF2-40B4-BE49-F238E27FC236}">
                    <a16:creationId xmlns:a16="http://schemas.microsoft.com/office/drawing/2014/main" id="{70C0A4C7-6F75-A1DC-AE24-24F87C3EC9D0}"/>
                  </a:ext>
                </a:extLst>
              </p:cNvPr>
              <p:cNvSpPr txBox="1"/>
              <p:nvPr/>
            </p:nvSpPr>
            <p:spPr>
              <a:xfrm>
                <a:off x="1006051" y="1233519"/>
                <a:ext cx="1329070" cy="357662"/>
              </a:xfrm>
              <a:prstGeom prst="rect">
                <a:avLst/>
              </a:prstGeom>
              <a:noFill/>
            </p:spPr>
            <p:txBody>
              <a:bodyPr wrap="square" rtlCol="0" anchor="t" anchorCtr="0">
                <a:spAutoFit/>
              </a:bodyPr>
              <a:lstStyle/>
              <a:p>
                <a:pPr>
                  <a:lnSpc>
                    <a:spcPct val="95000"/>
                  </a:lnSpc>
                </a:pPr>
                <a:r>
                  <a:rPr lang="en-US" dirty="0">
                    <a:solidFill>
                      <a:schemeClr val="tx1"/>
                    </a:solidFill>
                    <a:latin typeface="Avenir" charset="0"/>
                    <a:ea typeface="Avenir" charset="0"/>
                    <a:cs typeface="Avenir" charset="0"/>
                  </a:rPr>
                  <a:t>VISIT 1</a:t>
                </a:r>
              </a:p>
            </p:txBody>
          </p:sp>
        </p:grpSp>
        <p:grpSp>
          <p:nvGrpSpPr>
            <p:cNvPr id="17" name="Gruppieren 16">
              <a:extLst>
                <a:ext uri="{FF2B5EF4-FFF2-40B4-BE49-F238E27FC236}">
                  <a16:creationId xmlns:a16="http://schemas.microsoft.com/office/drawing/2014/main" id="{5DD4FA03-3EB8-56AA-95F9-5E2361F2D463}"/>
                </a:ext>
              </a:extLst>
            </p:cNvPr>
            <p:cNvGrpSpPr/>
            <p:nvPr/>
          </p:nvGrpSpPr>
          <p:grpSpPr>
            <a:xfrm>
              <a:off x="9856879" y="1195405"/>
              <a:ext cx="1903908" cy="5081335"/>
              <a:chOff x="10016072" y="1234733"/>
              <a:chExt cx="1903908" cy="5081335"/>
            </a:xfrm>
          </p:grpSpPr>
          <p:pic>
            <p:nvPicPr>
              <p:cNvPr id="7" name="Picture 6">
                <a:extLst>
                  <a:ext uri="{FF2B5EF4-FFF2-40B4-BE49-F238E27FC236}">
                    <a16:creationId xmlns:a16="http://schemas.microsoft.com/office/drawing/2014/main" id="{8738B95C-0B37-8247-3C1F-BC9AB2EE7AA2}"/>
                  </a:ext>
                </a:extLst>
              </p:cNvPr>
              <p:cNvPicPr>
                <a:picLocks noChangeAspect="1"/>
              </p:cNvPicPr>
              <p:nvPr/>
            </p:nvPicPr>
            <p:blipFill rotWithShape="1">
              <a:blip r:embed="rId9" cstate="screen">
                <a:extLst>
                  <a:ext uri="{28A0092B-C50C-407E-A947-70E740481C1C}">
                    <a14:useLocalDpi xmlns:a14="http://schemas.microsoft.com/office/drawing/2010/main"/>
                  </a:ext>
                </a:extLst>
              </a:blip>
              <a:srcRect/>
              <a:stretch/>
            </p:blipFill>
            <p:spPr>
              <a:xfrm>
                <a:off x="10039993" y="1672958"/>
                <a:ext cx="1856067" cy="2147920"/>
              </a:xfrm>
              <a:prstGeom prst="rect">
                <a:avLst/>
              </a:prstGeom>
            </p:spPr>
          </p:pic>
          <p:pic>
            <p:nvPicPr>
              <p:cNvPr id="8" name="Picture 7">
                <a:extLst>
                  <a:ext uri="{FF2B5EF4-FFF2-40B4-BE49-F238E27FC236}">
                    <a16:creationId xmlns:a16="http://schemas.microsoft.com/office/drawing/2014/main" id="{BC1908A8-AC34-3669-5BD4-B6044915E09A}"/>
                  </a:ext>
                </a:extLst>
              </p:cNvPr>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10016072" y="4172943"/>
                <a:ext cx="1903908" cy="2143125"/>
              </a:xfrm>
              <a:prstGeom prst="rect">
                <a:avLst/>
              </a:prstGeom>
            </p:spPr>
          </p:pic>
          <p:sp>
            <p:nvSpPr>
              <p:cNvPr id="6" name="TextBox 5">
                <a:extLst>
                  <a:ext uri="{FF2B5EF4-FFF2-40B4-BE49-F238E27FC236}">
                    <a16:creationId xmlns:a16="http://schemas.microsoft.com/office/drawing/2014/main" id="{504A2E3F-9FDE-3610-DA8F-16183C298A8C}"/>
                  </a:ext>
                </a:extLst>
              </p:cNvPr>
              <p:cNvSpPr txBox="1"/>
              <p:nvPr/>
            </p:nvSpPr>
            <p:spPr>
              <a:xfrm>
                <a:off x="10303491" y="1234733"/>
                <a:ext cx="1329070" cy="357662"/>
              </a:xfrm>
              <a:prstGeom prst="rect">
                <a:avLst/>
              </a:prstGeom>
              <a:noFill/>
            </p:spPr>
            <p:txBody>
              <a:bodyPr wrap="square" rtlCol="0" anchor="t" anchorCtr="0">
                <a:spAutoFit/>
              </a:bodyPr>
              <a:lstStyle/>
              <a:p>
                <a:pPr>
                  <a:lnSpc>
                    <a:spcPct val="95000"/>
                  </a:lnSpc>
                </a:pPr>
                <a:r>
                  <a:rPr lang="en-US" dirty="0">
                    <a:solidFill>
                      <a:schemeClr val="tx1"/>
                    </a:solidFill>
                    <a:latin typeface="Avenir" charset="0"/>
                    <a:ea typeface="Avenir" charset="0"/>
                    <a:cs typeface="Avenir" charset="0"/>
                  </a:rPr>
                  <a:t>VISIT 2</a:t>
                </a:r>
              </a:p>
            </p:txBody>
          </p:sp>
        </p:grpSp>
        <p:sp>
          <p:nvSpPr>
            <p:cNvPr id="13" name="TextBox 2">
              <a:extLst>
                <a:ext uri="{FF2B5EF4-FFF2-40B4-BE49-F238E27FC236}">
                  <a16:creationId xmlns:a16="http://schemas.microsoft.com/office/drawing/2014/main" id="{50169032-E08E-1768-F883-C4E0281F664E}"/>
                </a:ext>
              </a:extLst>
            </p:cNvPr>
            <p:cNvSpPr txBox="1"/>
            <p:nvPr/>
          </p:nvSpPr>
          <p:spPr>
            <a:xfrm rot="16200000">
              <a:off x="-283535" y="2528759"/>
              <a:ext cx="1329070" cy="357662"/>
            </a:xfrm>
            <a:prstGeom prst="rect">
              <a:avLst/>
            </a:prstGeom>
            <a:noFill/>
          </p:spPr>
          <p:txBody>
            <a:bodyPr wrap="square" rtlCol="0" anchor="t" anchorCtr="0">
              <a:spAutoFit/>
            </a:bodyPr>
            <a:lstStyle/>
            <a:p>
              <a:pPr>
                <a:lnSpc>
                  <a:spcPct val="95000"/>
                </a:lnSpc>
              </a:pPr>
              <a:r>
                <a:rPr lang="en-US" dirty="0">
                  <a:solidFill>
                    <a:schemeClr val="tx1"/>
                  </a:solidFill>
                  <a:latin typeface="Avenir" charset="0"/>
                  <a:ea typeface="Avenir" charset="0"/>
                  <a:cs typeface="Avenir" charset="0"/>
                </a:rPr>
                <a:t>CASE 1</a:t>
              </a:r>
            </a:p>
          </p:txBody>
        </p:sp>
        <p:sp>
          <p:nvSpPr>
            <p:cNvPr id="14" name="TextBox 2">
              <a:extLst>
                <a:ext uri="{FF2B5EF4-FFF2-40B4-BE49-F238E27FC236}">
                  <a16:creationId xmlns:a16="http://schemas.microsoft.com/office/drawing/2014/main" id="{12A72C57-A12D-AE10-0436-E5EEC049A83C}"/>
                </a:ext>
              </a:extLst>
            </p:cNvPr>
            <p:cNvSpPr txBox="1"/>
            <p:nvPr/>
          </p:nvSpPr>
          <p:spPr>
            <a:xfrm rot="16200000">
              <a:off x="-283535" y="5026346"/>
              <a:ext cx="1329070" cy="357662"/>
            </a:xfrm>
            <a:prstGeom prst="rect">
              <a:avLst/>
            </a:prstGeom>
            <a:noFill/>
          </p:spPr>
          <p:txBody>
            <a:bodyPr wrap="square" rtlCol="0" anchor="t" anchorCtr="0">
              <a:spAutoFit/>
            </a:bodyPr>
            <a:lstStyle/>
            <a:p>
              <a:pPr>
                <a:lnSpc>
                  <a:spcPct val="95000"/>
                </a:lnSpc>
              </a:pPr>
              <a:r>
                <a:rPr lang="en-US" dirty="0">
                  <a:solidFill>
                    <a:schemeClr val="tx1"/>
                  </a:solidFill>
                  <a:latin typeface="Avenir" charset="0"/>
                  <a:ea typeface="Avenir" charset="0"/>
                  <a:cs typeface="Avenir" charset="0"/>
                </a:rPr>
                <a:t>CASE 2</a:t>
              </a:r>
            </a:p>
          </p:txBody>
        </p:sp>
      </p:grpSp>
      <p:sp>
        <p:nvSpPr>
          <p:cNvPr id="25" name="Title 1">
            <a:extLst>
              <a:ext uri="{FF2B5EF4-FFF2-40B4-BE49-F238E27FC236}">
                <a16:creationId xmlns:a16="http://schemas.microsoft.com/office/drawing/2014/main" id="{B0941F95-6624-1E7B-A11A-E83E0A1FA499}"/>
              </a:ext>
            </a:extLst>
          </p:cNvPr>
          <p:cNvSpPr txBox="1">
            <a:spLocks/>
          </p:cNvSpPr>
          <p:nvPr/>
        </p:nvSpPr>
        <p:spPr bwMode="black">
          <a:xfrm>
            <a:off x="516672" y="133050"/>
            <a:ext cx="11430000" cy="852541"/>
          </a:xfrm>
          <a:prstGeom prst="rect">
            <a:avLst/>
          </a:prstGeom>
          <a:noFill/>
          <a:ln w="9525">
            <a:noFill/>
            <a:miter lim="800000"/>
            <a:headEnd/>
            <a:tailEnd/>
          </a:ln>
        </p:spPr>
        <p:txBody>
          <a:bodyPr vert="horz" wrap="square" lIns="91440" tIns="45720" rIns="91440" bIns="45720" numCol="1" anchor="b" anchorCtr="1" compatLnSpc="1">
            <a:prstTxWarp prst="textNoShape">
              <a:avLst/>
            </a:prstTxWarp>
            <a:spAutoFit/>
          </a:bodyPr>
          <a:lstStyle>
            <a:lvl1pPr algn="ctr" rtl="0" eaLnBrk="1" fontAlgn="base" hangingPunct="1">
              <a:lnSpc>
                <a:spcPct val="95000"/>
              </a:lnSpc>
              <a:spcBef>
                <a:spcPct val="0"/>
              </a:spcBef>
              <a:spcAft>
                <a:spcPct val="0"/>
              </a:spcAft>
              <a:defRPr sz="2800" b="0" i="0" cap="none" spc="0" baseline="0">
                <a:solidFill>
                  <a:schemeClr val="tx2"/>
                </a:solidFill>
                <a:effectLst/>
                <a:latin typeface="Avenir" charset="0"/>
                <a:ea typeface="Avenir" charset="0"/>
                <a:cs typeface="Avenir" charset="0"/>
              </a:defRPr>
            </a:lvl1pPr>
            <a:lvl2pPr algn="l" rtl="0" eaLnBrk="1" fontAlgn="base" hangingPunct="1">
              <a:lnSpc>
                <a:spcPct val="95000"/>
              </a:lnSpc>
              <a:spcBef>
                <a:spcPct val="0"/>
              </a:spcBef>
              <a:spcAft>
                <a:spcPct val="0"/>
              </a:spcAft>
              <a:defRPr sz="2667">
                <a:solidFill>
                  <a:schemeClr val="tx1"/>
                </a:solidFill>
                <a:latin typeface="Arial" pitchFamily="23" charset="0"/>
                <a:ea typeface="ＭＳ Ｐゴシック" charset="-128"/>
              </a:defRPr>
            </a:lvl2pPr>
            <a:lvl3pPr algn="l" rtl="0" eaLnBrk="1" fontAlgn="base" hangingPunct="1">
              <a:lnSpc>
                <a:spcPct val="95000"/>
              </a:lnSpc>
              <a:spcBef>
                <a:spcPct val="0"/>
              </a:spcBef>
              <a:spcAft>
                <a:spcPct val="0"/>
              </a:spcAft>
              <a:defRPr sz="2667">
                <a:solidFill>
                  <a:schemeClr val="tx1"/>
                </a:solidFill>
                <a:latin typeface="Arial" pitchFamily="23" charset="0"/>
                <a:ea typeface="ＭＳ Ｐゴシック" charset="-128"/>
              </a:defRPr>
            </a:lvl3pPr>
            <a:lvl4pPr algn="l" rtl="0" eaLnBrk="1" fontAlgn="base" hangingPunct="1">
              <a:lnSpc>
                <a:spcPct val="95000"/>
              </a:lnSpc>
              <a:spcBef>
                <a:spcPct val="0"/>
              </a:spcBef>
              <a:spcAft>
                <a:spcPct val="0"/>
              </a:spcAft>
              <a:defRPr sz="2667">
                <a:solidFill>
                  <a:schemeClr val="tx1"/>
                </a:solidFill>
                <a:latin typeface="Arial" pitchFamily="23" charset="0"/>
                <a:ea typeface="ＭＳ Ｐゴシック" charset="-128"/>
              </a:defRPr>
            </a:lvl4pPr>
            <a:lvl5pPr algn="l" rtl="0" eaLnBrk="1" fontAlgn="base" hangingPunct="1">
              <a:lnSpc>
                <a:spcPct val="95000"/>
              </a:lnSpc>
              <a:spcBef>
                <a:spcPct val="0"/>
              </a:spcBef>
              <a:spcAft>
                <a:spcPct val="0"/>
              </a:spcAft>
              <a:defRPr sz="2667">
                <a:solidFill>
                  <a:schemeClr val="tx1"/>
                </a:solidFill>
                <a:latin typeface="Arial" pitchFamily="23" charset="0"/>
                <a:ea typeface="ＭＳ Ｐゴシック" charset="-128"/>
              </a:defRPr>
            </a:lvl5pPr>
            <a:lvl6pPr marL="609585" algn="l" rtl="0" eaLnBrk="1" fontAlgn="base" hangingPunct="1">
              <a:lnSpc>
                <a:spcPct val="95000"/>
              </a:lnSpc>
              <a:spcBef>
                <a:spcPct val="0"/>
              </a:spcBef>
              <a:spcAft>
                <a:spcPct val="0"/>
              </a:spcAft>
              <a:defRPr sz="2933">
                <a:solidFill>
                  <a:schemeClr val="bg1"/>
                </a:solidFill>
                <a:latin typeface="Arial" pitchFamily="23" charset="0"/>
              </a:defRPr>
            </a:lvl6pPr>
            <a:lvl7pPr marL="1219170" algn="l" rtl="0" eaLnBrk="1" fontAlgn="base" hangingPunct="1">
              <a:lnSpc>
                <a:spcPct val="95000"/>
              </a:lnSpc>
              <a:spcBef>
                <a:spcPct val="0"/>
              </a:spcBef>
              <a:spcAft>
                <a:spcPct val="0"/>
              </a:spcAft>
              <a:defRPr sz="2933">
                <a:solidFill>
                  <a:schemeClr val="bg1"/>
                </a:solidFill>
                <a:latin typeface="Arial" pitchFamily="23" charset="0"/>
              </a:defRPr>
            </a:lvl7pPr>
            <a:lvl8pPr marL="1828754" algn="l" rtl="0" eaLnBrk="1" fontAlgn="base" hangingPunct="1">
              <a:lnSpc>
                <a:spcPct val="95000"/>
              </a:lnSpc>
              <a:spcBef>
                <a:spcPct val="0"/>
              </a:spcBef>
              <a:spcAft>
                <a:spcPct val="0"/>
              </a:spcAft>
              <a:defRPr sz="2933">
                <a:solidFill>
                  <a:schemeClr val="bg1"/>
                </a:solidFill>
                <a:latin typeface="Arial" pitchFamily="23" charset="0"/>
              </a:defRPr>
            </a:lvl8pPr>
            <a:lvl9pPr marL="2438339" algn="l" rtl="0" eaLnBrk="1" fontAlgn="base" hangingPunct="1">
              <a:lnSpc>
                <a:spcPct val="95000"/>
              </a:lnSpc>
              <a:spcBef>
                <a:spcPct val="0"/>
              </a:spcBef>
              <a:spcAft>
                <a:spcPct val="0"/>
              </a:spcAft>
              <a:defRPr sz="2933">
                <a:solidFill>
                  <a:schemeClr val="bg1"/>
                </a:solidFill>
                <a:latin typeface="Arial" pitchFamily="23" charset="0"/>
              </a:defRPr>
            </a:lvl9pPr>
          </a:lstStyle>
          <a:p>
            <a:r>
              <a:rPr lang="en-US" kern="0" dirty="0">
                <a:latin typeface="+mn-lt"/>
              </a:rPr>
              <a:t>Home OCT Provides Physicians Actionable Insights Between Office Visits</a:t>
            </a:r>
            <a:br>
              <a:rPr lang="en-US" kern="0" dirty="0">
                <a:latin typeface="+mn-lt"/>
              </a:rPr>
            </a:br>
            <a:r>
              <a:rPr lang="en-US" sz="2200" kern="0" dirty="0">
                <a:solidFill>
                  <a:schemeClr val="accent1"/>
                </a:solidFill>
                <a:latin typeface="+mn-lt"/>
              </a:rPr>
              <a:t>Images with AI-based identification and estimation of disease biomarker</a:t>
            </a:r>
          </a:p>
        </p:txBody>
      </p:sp>
    </p:spTree>
    <p:extLst>
      <p:ext uri="{BB962C8B-B14F-4D97-AF65-F5344CB8AC3E}">
        <p14:creationId xmlns:p14="http://schemas.microsoft.com/office/powerpoint/2010/main" val="252501903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withEffect">
                                  <p:stCondLst>
                                    <p:cond delay="0"/>
                                  </p:stCondLst>
                                  <p:childTnLst>
                                    <p:set>
                                      <p:cBhvr>
                                        <p:cTn id="6" dur="1" fill="hold">
                                          <p:stCondLst>
                                            <p:cond delay="0"/>
                                          </p:stCondLst>
                                        </p:cTn>
                                        <p:tgtEl>
                                          <p:spTgt spid="21"/>
                                        </p:tgtEl>
                                        <p:attrNameLst>
                                          <p:attrName>style.visibility</p:attrName>
                                        </p:attrNameLst>
                                      </p:cBhvr>
                                      <p:to>
                                        <p:strVal val="visible"/>
                                      </p:to>
                                    </p:set>
                                    <p:animEffect transition="in" filter="wipe(left)">
                                      <p:cBhvr>
                                        <p:cTn id="7" dur="10"/>
                                        <p:tgtEl>
                                          <p:spTgt spid="21"/>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22"/>
                                        </p:tgtEl>
                                        <p:attrNameLst>
                                          <p:attrName>style.visibility</p:attrName>
                                        </p:attrNameLst>
                                      </p:cBhvr>
                                      <p:to>
                                        <p:strVal val="visible"/>
                                      </p:to>
                                    </p:set>
                                    <p:animEffect transition="in" filter="wipe(left)">
                                      <p:cBhvr>
                                        <p:cTn id="12"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05539FA-4429-92FC-1CD0-3D969BFED1DE}"/>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537516" y="1328587"/>
            <a:ext cx="5627549" cy="2438738"/>
          </a:xfrm>
          <a:prstGeom prst="rect">
            <a:avLst/>
          </a:prstGeom>
        </p:spPr>
      </p:pic>
      <p:pic>
        <p:nvPicPr>
          <p:cNvPr id="5" name="Picture 4">
            <a:extLst>
              <a:ext uri="{FF2B5EF4-FFF2-40B4-BE49-F238E27FC236}">
                <a16:creationId xmlns:a16="http://schemas.microsoft.com/office/drawing/2014/main" id="{A6D87227-F59B-964D-D031-9AFAE18FABF3}"/>
              </a:ext>
            </a:extLst>
          </p:cNvPr>
          <p:cNvPicPr preferRelativeResize="0">
            <a:picLocks/>
          </p:cNvPicPr>
          <p:nvPr/>
        </p:nvPicPr>
        <p:blipFill rotWithShape="1">
          <a:blip r:embed="rId4" cstate="screen">
            <a:extLst>
              <a:ext uri="{28A0092B-C50C-407E-A947-70E740481C1C}">
                <a14:useLocalDpi xmlns:a14="http://schemas.microsoft.com/office/drawing/2010/main"/>
              </a:ext>
            </a:extLst>
          </a:blip>
          <a:srcRect/>
          <a:stretch/>
        </p:blipFill>
        <p:spPr>
          <a:xfrm>
            <a:off x="2875667" y="1691640"/>
            <a:ext cx="457200" cy="548640"/>
          </a:xfrm>
          <a:prstGeom prst="rect">
            <a:avLst/>
          </a:prstGeom>
          <a:ln w="28575">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pic>
      <p:pic>
        <p:nvPicPr>
          <p:cNvPr id="7" name="Picture 6">
            <a:extLst>
              <a:ext uri="{FF2B5EF4-FFF2-40B4-BE49-F238E27FC236}">
                <a16:creationId xmlns:a16="http://schemas.microsoft.com/office/drawing/2014/main" id="{8738B95C-0B37-8247-3C1F-BC9AB2EE7AA2}"/>
              </a:ext>
            </a:extLst>
          </p:cNvPr>
          <p:cNvPicPr preferRelativeResize="0">
            <a:picLocks/>
          </p:cNvPicPr>
          <p:nvPr/>
        </p:nvPicPr>
        <p:blipFill rotWithShape="1">
          <a:blip r:embed="rId5" cstate="screen">
            <a:extLst>
              <a:ext uri="{28A0092B-C50C-407E-A947-70E740481C1C}">
                <a14:useLocalDpi xmlns:a14="http://schemas.microsoft.com/office/drawing/2010/main"/>
              </a:ext>
            </a:extLst>
          </a:blip>
          <a:srcRect/>
          <a:stretch/>
        </p:blipFill>
        <p:spPr>
          <a:xfrm>
            <a:off x="5640096" y="1691640"/>
            <a:ext cx="457200" cy="548640"/>
          </a:xfrm>
          <a:prstGeom prst="rect">
            <a:avLst/>
          </a:prstGeom>
          <a:ln w="28575">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pic>
      <p:pic>
        <p:nvPicPr>
          <p:cNvPr id="9" name="Picture 8">
            <a:extLst>
              <a:ext uri="{FF2B5EF4-FFF2-40B4-BE49-F238E27FC236}">
                <a16:creationId xmlns:a16="http://schemas.microsoft.com/office/drawing/2014/main" id="{5726551B-7D51-CF4E-1ABC-5E2095B96111}"/>
              </a:ext>
            </a:extLst>
          </p:cNvPr>
          <p:cNvPicPr preferRelativeResize="0">
            <a:picLocks/>
          </p:cNvPicPr>
          <p:nvPr/>
        </p:nvPicPr>
        <p:blipFill>
          <a:blip r:embed="rId6" cstate="screen">
            <a:extLst>
              <a:ext uri="{28A0092B-C50C-407E-A947-70E740481C1C}">
                <a14:useLocalDpi xmlns:a14="http://schemas.microsoft.com/office/drawing/2010/main"/>
              </a:ext>
            </a:extLst>
          </a:blip>
          <a:stretch>
            <a:fillRect/>
          </a:stretch>
        </p:blipFill>
        <p:spPr>
          <a:xfrm>
            <a:off x="3731502" y="1691640"/>
            <a:ext cx="457200" cy="548640"/>
          </a:xfrm>
          <a:prstGeom prst="rect">
            <a:avLst/>
          </a:prstGeom>
          <a:ln w="28575">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pic>
      <p:pic>
        <p:nvPicPr>
          <p:cNvPr id="11" name="Picture 10">
            <a:extLst>
              <a:ext uri="{FF2B5EF4-FFF2-40B4-BE49-F238E27FC236}">
                <a16:creationId xmlns:a16="http://schemas.microsoft.com/office/drawing/2014/main" id="{78C7DBCC-5E2B-4360-EF01-1515EF91D1A0}"/>
              </a:ext>
            </a:extLst>
          </p:cNvPr>
          <p:cNvPicPr preferRelativeResize="0">
            <a:picLocks/>
          </p:cNvPicPr>
          <p:nvPr/>
        </p:nvPicPr>
        <p:blipFill>
          <a:blip r:embed="rId7" cstate="screen">
            <a:extLst>
              <a:ext uri="{28A0092B-C50C-407E-A947-70E740481C1C}">
                <a14:useLocalDpi xmlns:a14="http://schemas.microsoft.com/office/drawing/2010/main"/>
              </a:ext>
            </a:extLst>
          </a:blip>
          <a:stretch>
            <a:fillRect/>
          </a:stretch>
        </p:blipFill>
        <p:spPr>
          <a:xfrm>
            <a:off x="4650659" y="1691640"/>
            <a:ext cx="457200" cy="548640"/>
          </a:xfrm>
          <a:prstGeom prst="rect">
            <a:avLst/>
          </a:prstGeom>
          <a:ln w="28575">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pic>
      <p:grpSp>
        <p:nvGrpSpPr>
          <p:cNvPr id="22" name="Group 21">
            <a:extLst>
              <a:ext uri="{FF2B5EF4-FFF2-40B4-BE49-F238E27FC236}">
                <a16:creationId xmlns:a16="http://schemas.microsoft.com/office/drawing/2014/main" id="{4861DB8F-0C69-1F1A-6DCA-2BF877DF4703}"/>
              </a:ext>
            </a:extLst>
          </p:cNvPr>
          <p:cNvGrpSpPr/>
          <p:nvPr/>
        </p:nvGrpSpPr>
        <p:grpSpPr>
          <a:xfrm>
            <a:off x="1537515" y="3806427"/>
            <a:ext cx="5627549" cy="2459696"/>
            <a:chOff x="3532569" y="3806427"/>
            <a:chExt cx="5627549" cy="2459696"/>
          </a:xfrm>
        </p:grpSpPr>
        <p:pic>
          <p:nvPicPr>
            <p:cNvPr id="18" name="Picture 17">
              <a:extLst>
                <a:ext uri="{FF2B5EF4-FFF2-40B4-BE49-F238E27FC236}">
                  <a16:creationId xmlns:a16="http://schemas.microsoft.com/office/drawing/2014/main" id="{F47F184E-E2CE-924D-BED0-34186011BC6D}"/>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3532569" y="3806427"/>
              <a:ext cx="5627549" cy="2459696"/>
            </a:xfrm>
            <a:prstGeom prst="rect">
              <a:avLst/>
            </a:prstGeom>
          </p:spPr>
        </p:pic>
        <p:pic>
          <p:nvPicPr>
            <p:cNvPr id="21" name="Picture 20">
              <a:extLst>
                <a:ext uri="{FF2B5EF4-FFF2-40B4-BE49-F238E27FC236}">
                  <a16:creationId xmlns:a16="http://schemas.microsoft.com/office/drawing/2014/main" id="{3FF0ABAA-D8AF-3331-2E3B-C0CA4200FAE9}"/>
                </a:ext>
              </a:extLst>
            </p:cNvPr>
            <p:cNvPicPr>
              <a:picLocks noChangeAspect="1"/>
            </p:cNvPicPr>
            <p:nvPr/>
          </p:nvPicPr>
          <p:blipFill>
            <a:blip r:embed="rId9"/>
            <a:stretch>
              <a:fillRect/>
            </a:stretch>
          </p:blipFill>
          <p:spPr>
            <a:xfrm>
              <a:off x="3978275" y="4297362"/>
              <a:ext cx="4552950" cy="104775"/>
            </a:xfrm>
            <a:prstGeom prst="rect">
              <a:avLst/>
            </a:prstGeom>
          </p:spPr>
        </p:pic>
      </p:grpSp>
      <p:pic>
        <p:nvPicPr>
          <p:cNvPr id="23" name="Picture 22">
            <a:extLst>
              <a:ext uri="{FF2B5EF4-FFF2-40B4-BE49-F238E27FC236}">
                <a16:creationId xmlns:a16="http://schemas.microsoft.com/office/drawing/2014/main" id="{99103AF6-5211-1340-E059-4B34B0DD3E19}"/>
              </a:ext>
            </a:extLst>
          </p:cNvPr>
          <p:cNvPicPr preferRelativeResize="0">
            <a:picLocks/>
          </p:cNvPicPr>
          <p:nvPr/>
        </p:nvPicPr>
        <p:blipFill>
          <a:blip r:embed="rId10" cstate="screen">
            <a:extLst>
              <a:ext uri="{28A0092B-C50C-407E-A947-70E740481C1C}">
                <a14:useLocalDpi xmlns:a14="http://schemas.microsoft.com/office/drawing/2010/main"/>
              </a:ext>
            </a:extLst>
          </a:blip>
          <a:stretch>
            <a:fillRect/>
          </a:stretch>
        </p:blipFill>
        <p:spPr>
          <a:xfrm>
            <a:off x="2878698" y="3950333"/>
            <a:ext cx="457200" cy="548640"/>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pic>
      <p:pic>
        <p:nvPicPr>
          <p:cNvPr id="24" name="Picture 23">
            <a:extLst>
              <a:ext uri="{FF2B5EF4-FFF2-40B4-BE49-F238E27FC236}">
                <a16:creationId xmlns:a16="http://schemas.microsoft.com/office/drawing/2014/main" id="{5B276DE4-9472-D059-9E21-E2D1DD250D27}"/>
              </a:ext>
            </a:extLst>
          </p:cNvPr>
          <p:cNvPicPr preferRelativeResize="0">
            <a:picLocks/>
          </p:cNvPicPr>
          <p:nvPr/>
        </p:nvPicPr>
        <p:blipFill>
          <a:blip r:embed="rId11" cstate="screen">
            <a:extLst>
              <a:ext uri="{28A0092B-C50C-407E-A947-70E740481C1C}">
                <a14:useLocalDpi xmlns:a14="http://schemas.microsoft.com/office/drawing/2010/main"/>
              </a:ext>
            </a:extLst>
          </a:blip>
          <a:stretch>
            <a:fillRect/>
          </a:stretch>
        </p:blipFill>
        <p:spPr>
          <a:xfrm>
            <a:off x="5640186" y="3950208"/>
            <a:ext cx="457200" cy="548640"/>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pic>
      <p:pic>
        <p:nvPicPr>
          <p:cNvPr id="25" name="Picture 24">
            <a:extLst>
              <a:ext uri="{FF2B5EF4-FFF2-40B4-BE49-F238E27FC236}">
                <a16:creationId xmlns:a16="http://schemas.microsoft.com/office/drawing/2014/main" id="{45DA0904-2BA2-EB0A-65E0-D3817D30AEFE}"/>
              </a:ext>
            </a:extLst>
          </p:cNvPr>
          <p:cNvPicPr preferRelativeResize="0">
            <a:picLocks/>
          </p:cNvPicPr>
          <p:nvPr/>
        </p:nvPicPr>
        <p:blipFill>
          <a:blip r:embed="rId12" cstate="screen">
            <a:extLst>
              <a:ext uri="{28A0092B-C50C-407E-A947-70E740481C1C}">
                <a14:useLocalDpi xmlns:a14="http://schemas.microsoft.com/office/drawing/2010/main"/>
              </a:ext>
            </a:extLst>
          </a:blip>
          <a:stretch>
            <a:fillRect/>
          </a:stretch>
        </p:blipFill>
        <p:spPr>
          <a:xfrm>
            <a:off x="3729090" y="3950333"/>
            <a:ext cx="457200" cy="548640"/>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pic>
      <p:pic>
        <p:nvPicPr>
          <p:cNvPr id="26" name="Picture 25">
            <a:extLst>
              <a:ext uri="{FF2B5EF4-FFF2-40B4-BE49-F238E27FC236}">
                <a16:creationId xmlns:a16="http://schemas.microsoft.com/office/drawing/2014/main" id="{553E1809-CA27-E22B-6C32-2F2077F31810}"/>
              </a:ext>
            </a:extLst>
          </p:cNvPr>
          <p:cNvPicPr preferRelativeResize="0">
            <a:picLocks/>
          </p:cNvPicPr>
          <p:nvPr/>
        </p:nvPicPr>
        <p:blipFill>
          <a:blip r:embed="rId13" cstate="screen">
            <a:extLst>
              <a:ext uri="{28A0092B-C50C-407E-A947-70E740481C1C}">
                <a14:useLocalDpi xmlns:a14="http://schemas.microsoft.com/office/drawing/2010/main"/>
              </a:ext>
            </a:extLst>
          </a:blip>
          <a:stretch>
            <a:fillRect/>
          </a:stretch>
        </p:blipFill>
        <p:spPr>
          <a:xfrm>
            <a:off x="4652634" y="3950333"/>
            <a:ext cx="457200" cy="548640"/>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pic>
      <p:sp>
        <p:nvSpPr>
          <p:cNvPr id="4" name="TextBox 3">
            <a:extLst>
              <a:ext uri="{FF2B5EF4-FFF2-40B4-BE49-F238E27FC236}">
                <a16:creationId xmlns:a16="http://schemas.microsoft.com/office/drawing/2014/main" id="{3155E43B-6137-B414-E9BE-49AD37FD0928}"/>
              </a:ext>
            </a:extLst>
          </p:cNvPr>
          <p:cNvSpPr txBox="1"/>
          <p:nvPr/>
        </p:nvSpPr>
        <p:spPr>
          <a:xfrm>
            <a:off x="7722496" y="3194860"/>
            <a:ext cx="3750459" cy="1144929"/>
          </a:xfrm>
          <a:prstGeom prst="rect">
            <a:avLst/>
          </a:prstGeom>
          <a:noFill/>
        </p:spPr>
        <p:txBody>
          <a:bodyPr wrap="square" rtlCol="0" anchor="t" anchorCtr="0">
            <a:spAutoFit/>
          </a:bodyPr>
          <a:lstStyle/>
          <a:p>
            <a:pPr algn="l">
              <a:lnSpc>
                <a:spcPct val="95000"/>
              </a:lnSpc>
            </a:pPr>
            <a:r>
              <a:rPr lang="en-US" sz="2400" dirty="0">
                <a:solidFill>
                  <a:schemeClr val="tx1"/>
                </a:solidFill>
                <a:latin typeface="Avenir" charset="0"/>
                <a:ea typeface="Avenir" charset="0"/>
                <a:cs typeface="Avenir" charset="0"/>
              </a:rPr>
              <a:t>Home OCT carries potential to personalize and optimize </a:t>
            </a:r>
            <a:r>
              <a:rPr lang="en-US" sz="2400" dirty="0" err="1">
                <a:solidFill>
                  <a:schemeClr val="tx1"/>
                </a:solidFill>
                <a:latin typeface="Avenir" charset="0"/>
                <a:ea typeface="Avenir" charset="0"/>
                <a:cs typeface="Avenir" charset="0"/>
              </a:rPr>
              <a:t>nAMD</a:t>
            </a:r>
            <a:r>
              <a:rPr lang="en-US" sz="2400" dirty="0">
                <a:solidFill>
                  <a:schemeClr val="tx1"/>
                </a:solidFill>
                <a:latin typeface="Avenir" charset="0"/>
                <a:ea typeface="Avenir" charset="0"/>
                <a:cs typeface="Avenir" charset="0"/>
              </a:rPr>
              <a:t> management</a:t>
            </a:r>
          </a:p>
        </p:txBody>
      </p:sp>
      <p:sp>
        <p:nvSpPr>
          <p:cNvPr id="8" name="TextBox 2">
            <a:extLst>
              <a:ext uri="{FF2B5EF4-FFF2-40B4-BE49-F238E27FC236}">
                <a16:creationId xmlns:a16="http://schemas.microsoft.com/office/drawing/2014/main" id="{C16CC161-7415-FCEF-C4BA-748B908E8293}"/>
              </a:ext>
            </a:extLst>
          </p:cNvPr>
          <p:cNvSpPr txBox="1"/>
          <p:nvPr/>
        </p:nvSpPr>
        <p:spPr>
          <a:xfrm rot="16200000">
            <a:off x="188690" y="2485829"/>
            <a:ext cx="1329070" cy="357662"/>
          </a:xfrm>
          <a:prstGeom prst="rect">
            <a:avLst/>
          </a:prstGeom>
          <a:noFill/>
        </p:spPr>
        <p:txBody>
          <a:bodyPr wrap="square" rtlCol="0" anchor="t" anchorCtr="0">
            <a:spAutoFit/>
          </a:bodyPr>
          <a:lstStyle/>
          <a:p>
            <a:pPr>
              <a:lnSpc>
                <a:spcPct val="95000"/>
              </a:lnSpc>
            </a:pPr>
            <a:r>
              <a:rPr lang="en-US">
                <a:solidFill>
                  <a:schemeClr val="tx1"/>
                </a:solidFill>
                <a:latin typeface="Avenir" charset="0"/>
                <a:ea typeface="Avenir" charset="0"/>
                <a:cs typeface="Avenir" charset="0"/>
              </a:rPr>
              <a:t>CASE 1</a:t>
            </a:r>
          </a:p>
        </p:txBody>
      </p:sp>
      <p:sp>
        <p:nvSpPr>
          <p:cNvPr id="12" name="TextBox 2">
            <a:extLst>
              <a:ext uri="{FF2B5EF4-FFF2-40B4-BE49-F238E27FC236}">
                <a16:creationId xmlns:a16="http://schemas.microsoft.com/office/drawing/2014/main" id="{50332438-ADDE-1FE8-A207-A680896B5FE7}"/>
              </a:ext>
            </a:extLst>
          </p:cNvPr>
          <p:cNvSpPr txBox="1"/>
          <p:nvPr/>
        </p:nvSpPr>
        <p:spPr>
          <a:xfrm rot="16200000">
            <a:off x="188690" y="4983416"/>
            <a:ext cx="1329070" cy="357662"/>
          </a:xfrm>
          <a:prstGeom prst="rect">
            <a:avLst/>
          </a:prstGeom>
          <a:noFill/>
        </p:spPr>
        <p:txBody>
          <a:bodyPr wrap="square" rtlCol="0" anchor="t" anchorCtr="0">
            <a:spAutoFit/>
          </a:bodyPr>
          <a:lstStyle/>
          <a:p>
            <a:pPr>
              <a:lnSpc>
                <a:spcPct val="95000"/>
              </a:lnSpc>
            </a:pPr>
            <a:r>
              <a:rPr lang="en-US">
                <a:solidFill>
                  <a:schemeClr val="tx1"/>
                </a:solidFill>
                <a:latin typeface="Avenir" charset="0"/>
                <a:ea typeface="Avenir" charset="0"/>
                <a:cs typeface="Avenir" charset="0"/>
              </a:rPr>
              <a:t>CASE 2</a:t>
            </a:r>
          </a:p>
        </p:txBody>
      </p:sp>
      <p:sp>
        <p:nvSpPr>
          <p:cNvPr id="16" name="Title 1">
            <a:extLst>
              <a:ext uri="{FF2B5EF4-FFF2-40B4-BE49-F238E27FC236}">
                <a16:creationId xmlns:a16="http://schemas.microsoft.com/office/drawing/2014/main" id="{6B824CD4-3391-E8E2-CD22-E95770C1015F}"/>
              </a:ext>
            </a:extLst>
          </p:cNvPr>
          <p:cNvSpPr txBox="1">
            <a:spLocks/>
          </p:cNvSpPr>
          <p:nvPr/>
        </p:nvSpPr>
        <p:spPr bwMode="black">
          <a:xfrm>
            <a:off x="254280" y="295632"/>
            <a:ext cx="11430000" cy="735586"/>
          </a:xfrm>
          <a:prstGeom prst="rect">
            <a:avLst/>
          </a:prstGeom>
          <a:noFill/>
          <a:ln w="9525">
            <a:noFill/>
            <a:miter lim="800000"/>
            <a:headEnd/>
            <a:tailEnd/>
          </a:ln>
        </p:spPr>
        <p:txBody>
          <a:bodyPr vert="horz" wrap="square" lIns="91440" tIns="45720" rIns="91440" bIns="45720" numCol="1" anchor="b" anchorCtr="1" compatLnSpc="1">
            <a:prstTxWarp prst="textNoShape">
              <a:avLst/>
            </a:prstTxWarp>
            <a:spAutoFit/>
          </a:bodyPr>
          <a:lstStyle>
            <a:lvl1pPr algn="ctr" rtl="0" eaLnBrk="1" fontAlgn="base" hangingPunct="1">
              <a:lnSpc>
                <a:spcPct val="95000"/>
              </a:lnSpc>
              <a:spcBef>
                <a:spcPct val="0"/>
              </a:spcBef>
              <a:spcAft>
                <a:spcPct val="0"/>
              </a:spcAft>
              <a:defRPr sz="2800" b="0" i="0" cap="none" spc="0" baseline="0">
                <a:solidFill>
                  <a:schemeClr val="tx2"/>
                </a:solidFill>
                <a:effectLst/>
                <a:latin typeface="Avenir" charset="0"/>
                <a:ea typeface="Avenir" charset="0"/>
                <a:cs typeface="Avenir" charset="0"/>
              </a:defRPr>
            </a:lvl1pPr>
            <a:lvl2pPr algn="l" rtl="0" eaLnBrk="1" fontAlgn="base" hangingPunct="1">
              <a:lnSpc>
                <a:spcPct val="95000"/>
              </a:lnSpc>
              <a:spcBef>
                <a:spcPct val="0"/>
              </a:spcBef>
              <a:spcAft>
                <a:spcPct val="0"/>
              </a:spcAft>
              <a:defRPr sz="2667">
                <a:solidFill>
                  <a:schemeClr val="tx1"/>
                </a:solidFill>
                <a:latin typeface="Arial" pitchFamily="23" charset="0"/>
                <a:ea typeface="ＭＳ Ｐゴシック" charset="-128"/>
              </a:defRPr>
            </a:lvl2pPr>
            <a:lvl3pPr algn="l" rtl="0" eaLnBrk="1" fontAlgn="base" hangingPunct="1">
              <a:lnSpc>
                <a:spcPct val="95000"/>
              </a:lnSpc>
              <a:spcBef>
                <a:spcPct val="0"/>
              </a:spcBef>
              <a:spcAft>
                <a:spcPct val="0"/>
              </a:spcAft>
              <a:defRPr sz="2667">
                <a:solidFill>
                  <a:schemeClr val="tx1"/>
                </a:solidFill>
                <a:latin typeface="Arial" pitchFamily="23" charset="0"/>
                <a:ea typeface="ＭＳ Ｐゴシック" charset="-128"/>
              </a:defRPr>
            </a:lvl3pPr>
            <a:lvl4pPr algn="l" rtl="0" eaLnBrk="1" fontAlgn="base" hangingPunct="1">
              <a:lnSpc>
                <a:spcPct val="95000"/>
              </a:lnSpc>
              <a:spcBef>
                <a:spcPct val="0"/>
              </a:spcBef>
              <a:spcAft>
                <a:spcPct val="0"/>
              </a:spcAft>
              <a:defRPr sz="2667">
                <a:solidFill>
                  <a:schemeClr val="tx1"/>
                </a:solidFill>
                <a:latin typeface="Arial" pitchFamily="23" charset="0"/>
                <a:ea typeface="ＭＳ Ｐゴシック" charset="-128"/>
              </a:defRPr>
            </a:lvl4pPr>
            <a:lvl5pPr algn="l" rtl="0" eaLnBrk="1" fontAlgn="base" hangingPunct="1">
              <a:lnSpc>
                <a:spcPct val="95000"/>
              </a:lnSpc>
              <a:spcBef>
                <a:spcPct val="0"/>
              </a:spcBef>
              <a:spcAft>
                <a:spcPct val="0"/>
              </a:spcAft>
              <a:defRPr sz="2667">
                <a:solidFill>
                  <a:schemeClr val="tx1"/>
                </a:solidFill>
                <a:latin typeface="Arial" pitchFamily="23" charset="0"/>
                <a:ea typeface="ＭＳ Ｐゴシック" charset="-128"/>
              </a:defRPr>
            </a:lvl5pPr>
            <a:lvl6pPr marL="609585" algn="l" rtl="0" eaLnBrk="1" fontAlgn="base" hangingPunct="1">
              <a:lnSpc>
                <a:spcPct val="95000"/>
              </a:lnSpc>
              <a:spcBef>
                <a:spcPct val="0"/>
              </a:spcBef>
              <a:spcAft>
                <a:spcPct val="0"/>
              </a:spcAft>
              <a:defRPr sz="2933">
                <a:solidFill>
                  <a:schemeClr val="bg1"/>
                </a:solidFill>
                <a:latin typeface="Arial" pitchFamily="23" charset="0"/>
              </a:defRPr>
            </a:lvl6pPr>
            <a:lvl7pPr marL="1219170" algn="l" rtl="0" eaLnBrk="1" fontAlgn="base" hangingPunct="1">
              <a:lnSpc>
                <a:spcPct val="95000"/>
              </a:lnSpc>
              <a:spcBef>
                <a:spcPct val="0"/>
              </a:spcBef>
              <a:spcAft>
                <a:spcPct val="0"/>
              </a:spcAft>
              <a:defRPr sz="2933">
                <a:solidFill>
                  <a:schemeClr val="bg1"/>
                </a:solidFill>
                <a:latin typeface="Arial" pitchFamily="23" charset="0"/>
              </a:defRPr>
            </a:lvl7pPr>
            <a:lvl8pPr marL="1828754" algn="l" rtl="0" eaLnBrk="1" fontAlgn="base" hangingPunct="1">
              <a:lnSpc>
                <a:spcPct val="95000"/>
              </a:lnSpc>
              <a:spcBef>
                <a:spcPct val="0"/>
              </a:spcBef>
              <a:spcAft>
                <a:spcPct val="0"/>
              </a:spcAft>
              <a:defRPr sz="2933">
                <a:solidFill>
                  <a:schemeClr val="bg1"/>
                </a:solidFill>
                <a:latin typeface="Arial" pitchFamily="23" charset="0"/>
              </a:defRPr>
            </a:lvl8pPr>
            <a:lvl9pPr marL="2438339" algn="l" rtl="0" eaLnBrk="1" fontAlgn="base" hangingPunct="1">
              <a:lnSpc>
                <a:spcPct val="95000"/>
              </a:lnSpc>
              <a:spcBef>
                <a:spcPct val="0"/>
              </a:spcBef>
              <a:spcAft>
                <a:spcPct val="0"/>
              </a:spcAft>
              <a:defRPr sz="2933">
                <a:solidFill>
                  <a:schemeClr val="bg1"/>
                </a:solidFill>
                <a:latin typeface="Arial" pitchFamily="23" charset="0"/>
              </a:defRPr>
            </a:lvl9pPr>
          </a:lstStyle>
          <a:p>
            <a:r>
              <a:rPr lang="en-US" sz="2400" kern="0" dirty="0">
                <a:latin typeface="+mn-lt"/>
              </a:rPr>
              <a:t>Home OCT Provides Physicians Actionable Insights Between Office Visits</a:t>
            </a:r>
            <a:br>
              <a:rPr lang="en-US" sz="2400" kern="0" dirty="0">
                <a:latin typeface="+mn-lt"/>
              </a:rPr>
            </a:br>
            <a:r>
              <a:rPr lang="en-US" sz="2000" kern="0" dirty="0">
                <a:solidFill>
                  <a:schemeClr val="accent1"/>
                </a:solidFill>
                <a:latin typeface="+mn-lt"/>
              </a:rPr>
              <a:t>Trajectories of imaging biomarker allow monitoring of disease activity and treatment response</a:t>
            </a:r>
            <a:endParaRPr lang="en-US" sz="2000" kern="0" dirty="0">
              <a:latin typeface="+mn-lt"/>
            </a:endParaRPr>
          </a:p>
        </p:txBody>
      </p:sp>
    </p:spTree>
    <p:extLst>
      <p:ext uri="{BB962C8B-B14F-4D97-AF65-F5344CB8AC3E}">
        <p14:creationId xmlns:p14="http://schemas.microsoft.com/office/powerpoint/2010/main" val="151168641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left)">
                                      <p:cBhvr>
                                        <p:cTn id="7" dur="500"/>
                                        <p:tgtEl>
                                          <p:spTgt spid="3"/>
                                        </p:tgtEl>
                                      </p:cBhvr>
                                    </p:animEffect>
                                  </p:childTnLst>
                                </p:cTn>
                              </p:par>
                            </p:childTnLst>
                          </p:cTn>
                        </p:par>
                        <p:par>
                          <p:cTn id="8" fill="hold">
                            <p:stCondLst>
                              <p:cond delay="500"/>
                            </p:stCondLst>
                            <p:childTnLst>
                              <p:par>
                                <p:cTn id="9" presetID="22" presetClass="entr" presetSubtype="8" fill="hold" nodeType="afterEffect">
                                  <p:stCondLst>
                                    <p:cond delay="0"/>
                                  </p:stCondLst>
                                  <p:childTnLst>
                                    <p:set>
                                      <p:cBhvr>
                                        <p:cTn id="10" dur="1" fill="hold">
                                          <p:stCondLst>
                                            <p:cond delay="0"/>
                                          </p:stCondLst>
                                        </p:cTn>
                                        <p:tgtEl>
                                          <p:spTgt spid="22"/>
                                        </p:tgtEl>
                                        <p:attrNameLst>
                                          <p:attrName>style.visibility</p:attrName>
                                        </p:attrNameLst>
                                      </p:cBhvr>
                                      <p:to>
                                        <p:strVal val="visible"/>
                                      </p:to>
                                    </p:set>
                                    <p:animEffect transition="in" filter="wipe(left)">
                                      <p:cBhvr>
                                        <p:cTn id="11" dur="500"/>
                                        <p:tgtEl>
                                          <p:spTgt spid="22"/>
                                        </p:tgtEl>
                                      </p:cBhvr>
                                    </p:animEffect>
                                  </p:childTnLst>
                                </p:cTn>
                              </p:par>
                            </p:childTnLst>
                          </p:cTn>
                        </p:par>
                        <p:par>
                          <p:cTn id="12" fill="hold">
                            <p:stCondLst>
                              <p:cond delay="1000"/>
                            </p:stCondLst>
                            <p:childTnLst>
                              <p:par>
                                <p:cTn id="13" presetID="1" presetClass="entr" presetSubtype="0" fill="hold" nodeType="after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F3C4A-B201-7E8B-42B2-DADD0EDA77DD}"/>
              </a:ext>
            </a:extLst>
          </p:cNvPr>
          <p:cNvSpPr>
            <a:spLocks noGrp="1"/>
          </p:cNvSpPr>
          <p:nvPr>
            <p:ph type="title"/>
          </p:nvPr>
        </p:nvSpPr>
        <p:spPr/>
        <p:txBody>
          <a:bodyPr/>
          <a:lstStyle/>
          <a:p>
            <a:r>
              <a:rPr lang="en-US"/>
              <a:t>BURDEN ON PATIENT AND CAREGIVERS</a:t>
            </a:r>
          </a:p>
        </p:txBody>
      </p:sp>
      <p:sp>
        <p:nvSpPr>
          <p:cNvPr id="3" name="Text Placeholder 2">
            <a:extLst>
              <a:ext uri="{FF2B5EF4-FFF2-40B4-BE49-F238E27FC236}">
                <a16:creationId xmlns:a16="http://schemas.microsoft.com/office/drawing/2014/main" id="{CD0705FA-BACF-C160-A846-5C136264D7B9}"/>
              </a:ext>
            </a:extLst>
          </p:cNvPr>
          <p:cNvSpPr>
            <a:spLocks noGrp="1"/>
          </p:cNvSpPr>
          <p:nvPr>
            <p:ph type="body" idx="10"/>
          </p:nvPr>
        </p:nvSpPr>
        <p:spPr/>
        <p:txBody>
          <a:bodyPr/>
          <a:lstStyle/>
          <a:p>
            <a:r>
              <a:rPr lang="en-US" dirty="0" err="1"/>
              <a:t>nAMD</a:t>
            </a:r>
            <a:r>
              <a:rPr lang="en-US" dirty="0"/>
              <a:t> poses severe burden on the patients and caregivers</a:t>
            </a:r>
          </a:p>
        </p:txBody>
      </p:sp>
      <p:pic>
        <p:nvPicPr>
          <p:cNvPr id="7" name="Graphic 6" descr="Office worker female with solid fill">
            <a:extLst>
              <a:ext uri="{FF2B5EF4-FFF2-40B4-BE49-F238E27FC236}">
                <a16:creationId xmlns:a16="http://schemas.microsoft.com/office/drawing/2014/main" id="{ADEB460F-BE50-0ABF-B8C8-A8B53E90D51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96850" y="3263900"/>
            <a:ext cx="914400" cy="914400"/>
          </a:xfrm>
          <a:prstGeom prst="rect">
            <a:avLst/>
          </a:prstGeom>
        </p:spPr>
      </p:pic>
      <p:pic>
        <p:nvPicPr>
          <p:cNvPr id="9" name="Graphic 8" descr="Sling with solid fill">
            <a:extLst>
              <a:ext uri="{FF2B5EF4-FFF2-40B4-BE49-F238E27FC236}">
                <a16:creationId xmlns:a16="http://schemas.microsoft.com/office/drawing/2014/main" id="{ECD82A09-9B65-CD9F-7642-6B75E43C9320}"/>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524650" y="2118385"/>
            <a:ext cx="914400" cy="914400"/>
          </a:xfrm>
          <a:prstGeom prst="rect">
            <a:avLst/>
          </a:prstGeom>
        </p:spPr>
      </p:pic>
      <p:pic>
        <p:nvPicPr>
          <p:cNvPr id="11" name="Graphic 10" descr="Car with solid fill">
            <a:extLst>
              <a:ext uri="{FF2B5EF4-FFF2-40B4-BE49-F238E27FC236}">
                <a16:creationId xmlns:a16="http://schemas.microsoft.com/office/drawing/2014/main" id="{49BBE8BA-5497-7F54-6DB4-F59980CC1113}"/>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079750" y="2474100"/>
            <a:ext cx="914400" cy="914400"/>
          </a:xfrm>
          <a:prstGeom prst="rect">
            <a:avLst/>
          </a:prstGeom>
        </p:spPr>
      </p:pic>
      <p:cxnSp>
        <p:nvCxnSpPr>
          <p:cNvPr id="15" name="Straight Arrow Connector 14">
            <a:extLst>
              <a:ext uri="{FF2B5EF4-FFF2-40B4-BE49-F238E27FC236}">
                <a16:creationId xmlns:a16="http://schemas.microsoft.com/office/drawing/2014/main" id="{DB80D41E-EE7C-8796-32AB-5CB49EB16676}"/>
              </a:ext>
            </a:extLst>
          </p:cNvPr>
          <p:cNvCxnSpPr/>
          <p:nvPr/>
        </p:nvCxnSpPr>
        <p:spPr bwMode="auto">
          <a:xfrm>
            <a:off x="2349500" y="3325000"/>
            <a:ext cx="2374900" cy="0"/>
          </a:xfrm>
          <a:prstGeom prst="straightConnector1">
            <a:avLst/>
          </a:prstGeom>
          <a:noFill/>
          <a:ln w="19050" cap="rnd" cmpd="sng" algn="ctr">
            <a:solidFill>
              <a:schemeClr val="accent2"/>
            </a:solidFill>
            <a:prstDash val="solid"/>
            <a:round/>
            <a:headEnd type="triangle"/>
            <a:tailEnd type="triangle"/>
          </a:ln>
          <a:effectLst/>
        </p:spPr>
      </p:cxnSp>
      <p:pic>
        <p:nvPicPr>
          <p:cNvPr id="17" name="Graphic 16" descr="Hospital with solid fill">
            <a:extLst>
              <a:ext uri="{FF2B5EF4-FFF2-40B4-BE49-F238E27FC236}">
                <a16:creationId xmlns:a16="http://schemas.microsoft.com/office/drawing/2014/main" id="{FEB0A0B1-F494-AD29-31B6-04F84EAFB7C0}"/>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5454650" y="2705100"/>
            <a:ext cx="914400" cy="914400"/>
          </a:xfrm>
          <a:prstGeom prst="rect">
            <a:avLst/>
          </a:prstGeom>
        </p:spPr>
      </p:pic>
      <p:sp>
        <p:nvSpPr>
          <p:cNvPr id="18" name="TextBox 17">
            <a:extLst>
              <a:ext uri="{FF2B5EF4-FFF2-40B4-BE49-F238E27FC236}">
                <a16:creationId xmlns:a16="http://schemas.microsoft.com/office/drawing/2014/main" id="{A089BA42-592A-3922-8DA6-803D71EF05E8}"/>
              </a:ext>
            </a:extLst>
          </p:cNvPr>
          <p:cNvSpPr txBox="1"/>
          <p:nvPr/>
        </p:nvSpPr>
        <p:spPr>
          <a:xfrm>
            <a:off x="7099300" y="1978595"/>
            <a:ext cx="3771900" cy="2199705"/>
          </a:xfrm>
          <a:prstGeom prst="rect">
            <a:avLst/>
          </a:prstGeom>
          <a:noFill/>
        </p:spPr>
        <p:txBody>
          <a:bodyPr wrap="square" rtlCol="0" anchor="t" anchorCtr="0">
            <a:spAutoFit/>
          </a:bodyPr>
          <a:lstStyle/>
          <a:p>
            <a:pPr algn="l">
              <a:lnSpc>
                <a:spcPct val="95000"/>
              </a:lnSpc>
            </a:pPr>
            <a:r>
              <a:rPr lang="en-US" dirty="0">
                <a:solidFill>
                  <a:schemeClr val="tx1"/>
                </a:solidFill>
                <a:latin typeface="Avenir" charset="0"/>
                <a:ea typeface="Avenir" charset="0"/>
                <a:cs typeface="Avenir" charset="0"/>
              </a:rPr>
              <a:t>Patient reported times:</a:t>
            </a:r>
          </a:p>
          <a:p>
            <a:pPr algn="l">
              <a:lnSpc>
                <a:spcPct val="95000"/>
              </a:lnSpc>
            </a:pPr>
            <a:endParaRPr lang="en-US" dirty="0">
              <a:solidFill>
                <a:schemeClr val="tx1"/>
              </a:solidFill>
              <a:latin typeface="Avenir" charset="0"/>
              <a:ea typeface="Avenir" charset="0"/>
              <a:cs typeface="Avenir" charset="0"/>
            </a:endParaRPr>
          </a:p>
          <a:p>
            <a:pPr algn="l">
              <a:lnSpc>
                <a:spcPct val="95000"/>
              </a:lnSpc>
            </a:pPr>
            <a:r>
              <a:rPr lang="en-US" u="sng" dirty="0">
                <a:solidFill>
                  <a:schemeClr val="tx1"/>
                </a:solidFill>
                <a:latin typeface="Avenir" charset="0"/>
                <a:ea typeface="Avenir" charset="0"/>
                <a:cs typeface="Avenir" charset="0"/>
              </a:rPr>
              <a:t>Total time: 12 hours</a:t>
            </a:r>
          </a:p>
          <a:p>
            <a:pPr marL="285750" indent="-285750" algn="l">
              <a:lnSpc>
                <a:spcPct val="95000"/>
              </a:lnSpc>
              <a:buFont typeface="Arial" panose="020B0604020202020204" pitchFamily="34" charset="0"/>
              <a:buChar char="•"/>
            </a:pPr>
            <a:r>
              <a:rPr lang="en-US" dirty="0">
                <a:solidFill>
                  <a:schemeClr val="tx1"/>
                </a:solidFill>
                <a:latin typeface="Avenir" charset="0"/>
                <a:ea typeface="Avenir" charset="0"/>
                <a:cs typeface="Avenir" charset="0"/>
              </a:rPr>
              <a:t>Preparation: 16 min</a:t>
            </a:r>
          </a:p>
          <a:p>
            <a:pPr marL="285750" indent="-285750" algn="l">
              <a:lnSpc>
                <a:spcPct val="95000"/>
              </a:lnSpc>
              <a:buFont typeface="Arial" panose="020B0604020202020204" pitchFamily="34" charset="0"/>
              <a:buChar char="•"/>
            </a:pPr>
            <a:r>
              <a:rPr lang="en-US" dirty="0">
                <a:solidFill>
                  <a:schemeClr val="tx1"/>
                </a:solidFill>
                <a:latin typeface="Avenir" charset="0"/>
                <a:ea typeface="Avenir" charset="0"/>
                <a:cs typeface="Avenir" charset="0"/>
              </a:rPr>
              <a:t>Travel: 66 min</a:t>
            </a:r>
          </a:p>
          <a:p>
            <a:pPr marL="285750" indent="-285750" algn="l">
              <a:lnSpc>
                <a:spcPct val="95000"/>
              </a:lnSpc>
              <a:buFont typeface="Arial" panose="020B0604020202020204" pitchFamily="34" charset="0"/>
              <a:buChar char="•"/>
            </a:pPr>
            <a:r>
              <a:rPr lang="en-US" dirty="0">
                <a:solidFill>
                  <a:schemeClr val="tx1"/>
                </a:solidFill>
                <a:latin typeface="Avenir" charset="0"/>
                <a:ea typeface="Avenir" charset="0"/>
                <a:cs typeface="Avenir" charset="0"/>
              </a:rPr>
              <a:t>Waiting: 37 min</a:t>
            </a:r>
          </a:p>
          <a:p>
            <a:pPr marL="285750" indent="-285750" algn="l">
              <a:lnSpc>
                <a:spcPct val="95000"/>
              </a:lnSpc>
              <a:buFont typeface="Arial" panose="020B0604020202020204" pitchFamily="34" charset="0"/>
              <a:buChar char="•"/>
            </a:pPr>
            <a:r>
              <a:rPr lang="en-US" dirty="0">
                <a:solidFill>
                  <a:schemeClr val="tx1"/>
                </a:solidFill>
                <a:latin typeface="Avenir" charset="0"/>
                <a:ea typeface="Avenir" charset="0"/>
                <a:cs typeface="Avenir" charset="0"/>
              </a:rPr>
              <a:t>Treatment: 43 min</a:t>
            </a:r>
          </a:p>
          <a:p>
            <a:pPr marL="285750" indent="-285750" algn="l">
              <a:lnSpc>
                <a:spcPct val="95000"/>
              </a:lnSpc>
              <a:buFont typeface="Arial" panose="020B0604020202020204" pitchFamily="34" charset="0"/>
              <a:buChar char="•"/>
            </a:pPr>
            <a:r>
              <a:rPr lang="en-US" dirty="0">
                <a:solidFill>
                  <a:schemeClr val="tx1"/>
                </a:solidFill>
                <a:latin typeface="Avenir" charset="0"/>
                <a:ea typeface="Avenir" charset="0"/>
                <a:cs typeface="Avenir" charset="0"/>
              </a:rPr>
              <a:t>Recovery: 9 hours</a:t>
            </a:r>
          </a:p>
        </p:txBody>
      </p:sp>
      <p:sp>
        <p:nvSpPr>
          <p:cNvPr id="19" name="TextBox 18">
            <a:extLst>
              <a:ext uri="{FF2B5EF4-FFF2-40B4-BE49-F238E27FC236}">
                <a16:creationId xmlns:a16="http://schemas.microsoft.com/office/drawing/2014/main" id="{0E50F276-EE72-2A6C-AA04-8DF055AC49D2}"/>
              </a:ext>
            </a:extLst>
          </p:cNvPr>
          <p:cNvSpPr txBox="1"/>
          <p:nvPr/>
        </p:nvSpPr>
        <p:spPr>
          <a:xfrm>
            <a:off x="7099300" y="4356100"/>
            <a:ext cx="3771900" cy="620811"/>
          </a:xfrm>
          <a:prstGeom prst="rect">
            <a:avLst/>
          </a:prstGeom>
          <a:noFill/>
        </p:spPr>
        <p:txBody>
          <a:bodyPr wrap="square" rtlCol="0" anchor="t" anchorCtr="0">
            <a:spAutoFit/>
          </a:bodyPr>
          <a:lstStyle/>
          <a:p>
            <a:pPr algn="l">
              <a:lnSpc>
                <a:spcPct val="95000"/>
              </a:lnSpc>
            </a:pPr>
            <a:r>
              <a:rPr lang="en-US" b="1" dirty="0">
                <a:solidFill>
                  <a:schemeClr val="tx1"/>
                </a:solidFill>
                <a:latin typeface="Avenir" charset="0"/>
                <a:ea typeface="Avenir" charset="0"/>
                <a:cs typeface="Avenir" charset="0"/>
              </a:rPr>
              <a:t>59% of patients report accompanied by caregiver </a:t>
            </a:r>
          </a:p>
        </p:txBody>
      </p:sp>
      <p:sp>
        <p:nvSpPr>
          <p:cNvPr id="20" name="TextBox 19">
            <a:extLst>
              <a:ext uri="{FF2B5EF4-FFF2-40B4-BE49-F238E27FC236}">
                <a16:creationId xmlns:a16="http://schemas.microsoft.com/office/drawing/2014/main" id="{689C7117-CE4F-B6C1-2D2B-B26BD0ECE005}"/>
              </a:ext>
            </a:extLst>
          </p:cNvPr>
          <p:cNvSpPr txBox="1"/>
          <p:nvPr/>
        </p:nvSpPr>
        <p:spPr>
          <a:xfrm>
            <a:off x="2241550" y="5278738"/>
            <a:ext cx="7937500" cy="620811"/>
          </a:xfrm>
          <a:prstGeom prst="rect">
            <a:avLst/>
          </a:prstGeom>
          <a:noFill/>
        </p:spPr>
        <p:txBody>
          <a:bodyPr wrap="square" rtlCol="0" anchor="t" anchorCtr="0">
            <a:spAutoFit/>
          </a:bodyPr>
          <a:lstStyle/>
          <a:p>
            <a:pPr>
              <a:lnSpc>
                <a:spcPct val="95000"/>
              </a:lnSpc>
            </a:pPr>
            <a:r>
              <a:rPr lang="en-US" b="1" dirty="0">
                <a:solidFill>
                  <a:schemeClr val="tx1"/>
                </a:solidFill>
                <a:latin typeface="Avenir" charset="0"/>
                <a:ea typeface="Avenir" charset="0"/>
                <a:cs typeface="Avenir" charset="0"/>
              </a:rPr>
              <a:t>WET AMD VISITS PRODUCTIVITY COSTS: </a:t>
            </a:r>
            <a:r>
              <a:rPr lang="en-US" b="1" u="sng" dirty="0">
                <a:solidFill>
                  <a:schemeClr val="tx1"/>
                </a:solidFill>
                <a:latin typeface="Avenir" charset="0"/>
                <a:ea typeface="Avenir" charset="0"/>
                <a:cs typeface="Avenir" charset="0"/>
              </a:rPr>
              <a:t>$116.82 per visit</a:t>
            </a:r>
          </a:p>
          <a:p>
            <a:pPr>
              <a:lnSpc>
                <a:spcPct val="95000"/>
              </a:lnSpc>
            </a:pPr>
            <a:r>
              <a:rPr lang="en-US" b="1" dirty="0">
                <a:solidFill>
                  <a:schemeClr val="tx1"/>
                </a:solidFill>
                <a:latin typeface="Avenir" charset="0"/>
                <a:ea typeface="Avenir" charset="0"/>
                <a:cs typeface="Avenir" charset="0"/>
              </a:rPr>
              <a:t>~$700 per patient/year or &gt;$1 billion per year</a:t>
            </a:r>
          </a:p>
        </p:txBody>
      </p:sp>
      <p:sp>
        <p:nvSpPr>
          <p:cNvPr id="21" name="TextBox 20">
            <a:extLst>
              <a:ext uri="{FF2B5EF4-FFF2-40B4-BE49-F238E27FC236}">
                <a16:creationId xmlns:a16="http://schemas.microsoft.com/office/drawing/2014/main" id="{E341EC8F-8E18-EDB1-BAE3-E1D5F3A3A015}"/>
              </a:ext>
            </a:extLst>
          </p:cNvPr>
          <p:cNvSpPr txBox="1"/>
          <p:nvPr/>
        </p:nvSpPr>
        <p:spPr>
          <a:xfrm>
            <a:off x="4181475" y="6426200"/>
            <a:ext cx="6242050" cy="298672"/>
          </a:xfrm>
          <a:prstGeom prst="rect">
            <a:avLst/>
          </a:prstGeom>
          <a:noFill/>
        </p:spPr>
        <p:txBody>
          <a:bodyPr wrap="square" rtlCol="0" anchor="t" anchorCtr="0">
            <a:spAutoFit/>
          </a:bodyPr>
          <a:lstStyle/>
          <a:p>
            <a:pPr>
              <a:lnSpc>
                <a:spcPct val="95000"/>
              </a:lnSpc>
            </a:pPr>
            <a:r>
              <a:rPr lang="en-US" sz="1400" dirty="0">
                <a:solidFill>
                  <a:schemeClr val="bg1"/>
                </a:solidFill>
                <a:latin typeface="Avenir" charset="0"/>
                <a:ea typeface="Avenir" charset="0"/>
                <a:cs typeface="Avenir" charset="0"/>
              </a:rPr>
              <a:t>Dang et. al. American Society of Retina Specialists (2023)</a:t>
            </a:r>
          </a:p>
        </p:txBody>
      </p:sp>
    </p:spTree>
    <p:extLst>
      <p:ext uri="{BB962C8B-B14F-4D97-AF65-F5344CB8AC3E}">
        <p14:creationId xmlns:p14="http://schemas.microsoft.com/office/powerpoint/2010/main" val="1687110495"/>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19" grpId="0"/>
      <p:bldP spid="20" grpId="0"/>
    </p:bldLst>
  </p:timing>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0ADD6F-7BA2-C493-45F1-A45EB43C0B2F}"/>
              </a:ext>
            </a:extLst>
          </p:cNvPr>
          <p:cNvSpPr>
            <a:spLocks noGrp="1"/>
          </p:cNvSpPr>
          <p:nvPr>
            <p:ph type="title"/>
          </p:nvPr>
        </p:nvSpPr>
        <p:spPr/>
        <p:txBody>
          <a:bodyPr/>
          <a:lstStyle/>
          <a:p>
            <a:r>
              <a:rPr lang="en-US">
                <a:latin typeface="+mn-lt"/>
              </a:rPr>
              <a:t>SOLUTIONS ON THERAPEUTIC FRONT</a:t>
            </a:r>
          </a:p>
        </p:txBody>
      </p:sp>
      <p:sp>
        <p:nvSpPr>
          <p:cNvPr id="3" name="Text Placeholder 2">
            <a:extLst>
              <a:ext uri="{FF2B5EF4-FFF2-40B4-BE49-F238E27FC236}">
                <a16:creationId xmlns:a16="http://schemas.microsoft.com/office/drawing/2014/main" id="{AAFE1DE5-5068-07E6-AAD2-82739DE25EAA}"/>
              </a:ext>
            </a:extLst>
          </p:cNvPr>
          <p:cNvSpPr>
            <a:spLocks noGrp="1"/>
          </p:cNvSpPr>
          <p:nvPr>
            <p:ph type="body" idx="10"/>
          </p:nvPr>
        </p:nvSpPr>
        <p:spPr/>
        <p:txBody>
          <a:bodyPr/>
          <a:lstStyle/>
          <a:p>
            <a:r>
              <a:rPr lang="en-US">
                <a:latin typeface="+mn-lt"/>
              </a:rPr>
              <a:t>THERAPIES TO SUPPORT EXTENDED TREATMENT AND LESS PATIENT BURDEN</a:t>
            </a:r>
          </a:p>
        </p:txBody>
      </p:sp>
      <p:sp>
        <p:nvSpPr>
          <p:cNvPr id="4" name="TextBox 3">
            <a:extLst>
              <a:ext uri="{FF2B5EF4-FFF2-40B4-BE49-F238E27FC236}">
                <a16:creationId xmlns:a16="http://schemas.microsoft.com/office/drawing/2014/main" id="{6072A55B-15F6-4ABF-E59C-51CEF2DA8E9B}"/>
              </a:ext>
            </a:extLst>
          </p:cNvPr>
          <p:cNvSpPr txBox="1"/>
          <p:nvPr/>
        </p:nvSpPr>
        <p:spPr>
          <a:xfrm>
            <a:off x="2011055" y="2293909"/>
            <a:ext cx="2451763" cy="618631"/>
          </a:xfrm>
          <a:prstGeom prst="rect">
            <a:avLst/>
          </a:prstGeom>
          <a:noFill/>
        </p:spPr>
        <p:txBody>
          <a:bodyPr wrap="square" rtlCol="0" anchor="t" anchorCtr="0">
            <a:spAutoFit/>
          </a:bodyPr>
          <a:lstStyle/>
          <a:p>
            <a:pPr>
              <a:lnSpc>
                <a:spcPct val="95000"/>
              </a:lnSpc>
            </a:pPr>
            <a:r>
              <a:rPr lang="en-US" b="1">
                <a:solidFill>
                  <a:schemeClr val="tx1"/>
                </a:solidFill>
                <a:latin typeface="+mn-lt"/>
                <a:ea typeface="Avenir" charset="0"/>
                <a:cs typeface="Avenir" charset="0"/>
              </a:rPr>
              <a:t>BI-SPECIFIC &amp; HIGH DOSE AGENTS</a:t>
            </a:r>
          </a:p>
        </p:txBody>
      </p:sp>
      <p:pic>
        <p:nvPicPr>
          <p:cNvPr id="3074" name="Picture 2" descr="Faricimab">
            <a:extLst>
              <a:ext uri="{FF2B5EF4-FFF2-40B4-BE49-F238E27FC236}">
                <a16:creationId xmlns:a16="http://schemas.microsoft.com/office/drawing/2014/main" id="{9762AA8A-07DE-1AFB-B8E1-B4F89C5684AC}"/>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381000" y="1954560"/>
            <a:ext cx="1341311" cy="115799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79EC848-A53F-C32C-CFED-1787459C377A}"/>
              </a:ext>
            </a:extLst>
          </p:cNvPr>
          <p:cNvSpPr txBox="1"/>
          <p:nvPr/>
        </p:nvSpPr>
        <p:spPr>
          <a:xfrm>
            <a:off x="4883079" y="2291580"/>
            <a:ext cx="3622681" cy="355482"/>
          </a:xfrm>
          <a:prstGeom prst="rect">
            <a:avLst/>
          </a:prstGeom>
          <a:noFill/>
        </p:spPr>
        <p:txBody>
          <a:bodyPr wrap="square" rtlCol="0" anchor="t" anchorCtr="0">
            <a:spAutoFit/>
          </a:bodyPr>
          <a:lstStyle/>
          <a:p>
            <a:pPr>
              <a:lnSpc>
                <a:spcPct val="95000"/>
              </a:lnSpc>
            </a:pPr>
            <a:r>
              <a:rPr lang="en-US" b="1" i="1" dirty="0">
                <a:solidFill>
                  <a:schemeClr val="tx1"/>
                </a:solidFill>
                <a:latin typeface="+mn-lt"/>
                <a:ea typeface="Avenir" charset="0"/>
                <a:cs typeface="Avenir" charset="0"/>
              </a:rPr>
              <a:t>FARICIMAB AND AFLIBERCEPT 8-mg</a:t>
            </a:r>
          </a:p>
        </p:txBody>
      </p:sp>
      <p:pic>
        <p:nvPicPr>
          <p:cNvPr id="3076" name="Picture 4" descr="Retinal Physician - The Port Delivery System With Ranibizumab">
            <a:extLst>
              <a:ext uri="{FF2B5EF4-FFF2-40B4-BE49-F238E27FC236}">
                <a16:creationId xmlns:a16="http://schemas.microsoft.com/office/drawing/2014/main" id="{0DD0489B-2FC2-F89D-90E4-7D4D04721790}"/>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627370" y="3336422"/>
            <a:ext cx="743377" cy="913292"/>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FCBB79DF-1CB1-499A-C015-44E7D15A6C30}"/>
              </a:ext>
            </a:extLst>
          </p:cNvPr>
          <p:cNvSpPr txBox="1"/>
          <p:nvPr/>
        </p:nvSpPr>
        <p:spPr>
          <a:xfrm>
            <a:off x="2011055" y="3520435"/>
            <a:ext cx="2315261" cy="618631"/>
          </a:xfrm>
          <a:prstGeom prst="rect">
            <a:avLst/>
          </a:prstGeom>
          <a:noFill/>
        </p:spPr>
        <p:txBody>
          <a:bodyPr wrap="square" rtlCol="0" anchor="t" anchorCtr="0">
            <a:spAutoFit/>
          </a:bodyPr>
          <a:lstStyle/>
          <a:p>
            <a:pPr>
              <a:lnSpc>
                <a:spcPct val="95000"/>
              </a:lnSpc>
            </a:pPr>
            <a:r>
              <a:rPr lang="en-US" dirty="0">
                <a:solidFill>
                  <a:schemeClr val="tx1"/>
                </a:solidFill>
                <a:latin typeface="+mn-lt"/>
                <a:ea typeface="Avenir" charset="0"/>
                <a:cs typeface="Avenir" charset="0"/>
              </a:rPr>
              <a:t>CONTINUOUS DELIVERY SYSTEM</a:t>
            </a:r>
          </a:p>
        </p:txBody>
      </p:sp>
      <p:sp>
        <p:nvSpPr>
          <p:cNvPr id="7" name="TextBox 6">
            <a:extLst>
              <a:ext uri="{FF2B5EF4-FFF2-40B4-BE49-F238E27FC236}">
                <a16:creationId xmlns:a16="http://schemas.microsoft.com/office/drawing/2014/main" id="{0B20EF3E-29B7-CCF5-2893-467EF796A3A6}"/>
              </a:ext>
            </a:extLst>
          </p:cNvPr>
          <p:cNvSpPr txBox="1"/>
          <p:nvPr/>
        </p:nvSpPr>
        <p:spPr>
          <a:xfrm>
            <a:off x="4844695" y="3336422"/>
            <a:ext cx="3391469" cy="618631"/>
          </a:xfrm>
          <a:prstGeom prst="rect">
            <a:avLst/>
          </a:prstGeom>
          <a:noFill/>
        </p:spPr>
        <p:txBody>
          <a:bodyPr wrap="square" rtlCol="0" anchor="t" anchorCtr="0">
            <a:spAutoFit/>
          </a:bodyPr>
          <a:lstStyle/>
          <a:p>
            <a:pPr>
              <a:lnSpc>
                <a:spcPct val="95000"/>
              </a:lnSpc>
            </a:pPr>
            <a:r>
              <a:rPr lang="en-US" i="1" dirty="0">
                <a:solidFill>
                  <a:schemeClr val="tx1"/>
                </a:solidFill>
                <a:latin typeface="+mn-lt"/>
                <a:ea typeface="Avenir" charset="0"/>
                <a:cs typeface="Avenir" charset="0"/>
              </a:rPr>
              <a:t>Gradual continuous delivery of the drug. Refills every 6 months</a:t>
            </a:r>
          </a:p>
        </p:txBody>
      </p:sp>
      <p:pic>
        <p:nvPicPr>
          <p:cNvPr id="3078" name="Picture 6" descr="Gene therapy in AMD: Promises and challenges">
            <a:extLst>
              <a:ext uri="{FF2B5EF4-FFF2-40B4-BE49-F238E27FC236}">
                <a16:creationId xmlns:a16="http://schemas.microsoft.com/office/drawing/2014/main" id="{93D5D268-F84E-069E-BC7A-358BFA0D4715}"/>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381000" y="4691866"/>
            <a:ext cx="1228460" cy="974109"/>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75E69812-F8CB-EEFA-B202-8C8FFE763525}"/>
              </a:ext>
            </a:extLst>
          </p:cNvPr>
          <p:cNvSpPr txBox="1"/>
          <p:nvPr/>
        </p:nvSpPr>
        <p:spPr>
          <a:xfrm>
            <a:off x="2079305" y="4922609"/>
            <a:ext cx="2315261" cy="355482"/>
          </a:xfrm>
          <a:prstGeom prst="rect">
            <a:avLst/>
          </a:prstGeom>
          <a:noFill/>
        </p:spPr>
        <p:txBody>
          <a:bodyPr wrap="square" rtlCol="0" anchor="t" anchorCtr="0">
            <a:spAutoFit/>
          </a:bodyPr>
          <a:lstStyle/>
          <a:p>
            <a:pPr>
              <a:lnSpc>
                <a:spcPct val="95000"/>
              </a:lnSpc>
            </a:pPr>
            <a:r>
              <a:rPr lang="en-US" dirty="0">
                <a:solidFill>
                  <a:schemeClr val="tx1"/>
                </a:solidFill>
                <a:latin typeface="+mn-lt"/>
                <a:ea typeface="Avenir" charset="0"/>
                <a:cs typeface="Avenir" charset="0"/>
              </a:rPr>
              <a:t>GENE THERAPY</a:t>
            </a:r>
          </a:p>
        </p:txBody>
      </p:sp>
      <p:sp>
        <p:nvSpPr>
          <p:cNvPr id="9" name="TextBox 8">
            <a:extLst>
              <a:ext uri="{FF2B5EF4-FFF2-40B4-BE49-F238E27FC236}">
                <a16:creationId xmlns:a16="http://schemas.microsoft.com/office/drawing/2014/main" id="{8AD526B4-6423-ED56-D57A-2DDA6F635266}"/>
              </a:ext>
            </a:extLst>
          </p:cNvPr>
          <p:cNvSpPr txBox="1"/>
          <p:nvPr/>
        </p:nvSpPr>
        <p:spPr>
          <a:xfrm>
            <a:off x="4930203" y="4647730"/>
            <a:ext cx="3391469" cy="618631"/>
          </a:xfrm>
          <a:prstGeom prst="rect">
            <a:avLst/>
          </a:prstGeom>
          <a:noFill/>
        </p:spPr>
        <p:txBody>
          <a:bodyPr wrap="square" rtlCol="0" anchor="t" anchorCtr="0">
            <a:spAutoFit/>
          </a:bodyPr>
          <a:lstStyle/>
          <a:p>
            <a:pPr>
              <a:lnSpc>
                <a:spcPct val="95000"/>
              </a:lnSpc>
            </a:pPr>
            <a:r>
              <a:rPr lang="en-US" i="1" dirty="0">
                <a:solidFill>
                  <a:schemeClr val="tx1"/>
                </a:solidFill>
                <a:latin typeface="+mn-lt"/>
                <a:ea typeface="Avenir" charset="0"/>
                <a:cs typeface="Avenir" charset="0"/>
              </a:rPr>
              <a:t>Using cellular mechanism to generate anti-VEGF protein</a:t>
            </a:r>
          </a:p>
        </p:txBody>
      </p:sp>
      <p:sp>
        <p:nvSpPr>
          <p:cNvPr id="10" name="TextBox 9">
            <a:extLst>
              <a:ext uri="{FF2B5EF4-FFF2-40B4-BE49-F238E27FC236}">
                <a16:creationId xmlns:a16="http://schemas.microsoft.com/office/drawing/2014/main" id="{A07E1723-2FD2-F862-3465-6748FB472316}"/>
              </a:ext>
            </a:extLst>
          </p:cNvPr>
          <p:cNvSpPr txBox="1"/>
          <p:nvPr/>
        </p:nvSpPr>
        <p:spPr>
          <a:xfrm>
            <a:off x="8621235" y="3071093"/>
            <a:ext cx="3314700" cy="1147109"/>
          </a:xfrm>
          <a:prstGeom prst="rect">
            <a:avLst/>
          </a:prstGeom>
          <a:noFill/>
        </p:spPr>
        <p:txBody>
          <a:bodyPr wrap="square" rtlCol="0" anchor="t" anchorCtr="0">
            <a:spAutoFit/>
          </a:bodyPr>
          <a:lstStyle/>
          <a:p>
            <a:pPr algn="l">
              <a:lnSpc>
                <a:spcPct val="95000"/>
              </a:lnSpc>
            </a:pPr>
            <a:r>
              <a:rPr lang="en-US" b="1" i="1" dirty="0">
                <a:solidFill>
                  <a:srgbClr val="00B0F0"/>
                </a:solidFill>
                <a:latin typeface="Avenir" panose="020B0503020203020204" pitchFamily="34" charset="0"/>
                <a:ea typeface="Avenir" charset="0"/>
                <a:cs typeface="Avenir" charset="0"/>
              </a:rPr>
              <a:t>Clinical trials demonstrate extension with monthly visits:</a:t>
            </a:r>
          </a:p>
          <a:p>
            <a:pPr marL="285750" indent="-285750" algn="l">
              <a:lnSpc>
                <a:spcPct val="95000"/>
              </a:lnSpc>
              <a:buFont typeface="Arial" panose="020B0604020202020204" pitchFamily="34" charset="0"/>
              <a:buChar char="•"/>
            </a:pPr>
            <a:r>
              <a:rPr lang="en-US" b="1" i="1" dirty="0">
                <a:solidFill>
                  <a:srgbClr val="00B0F0"/>
                </a:solidFill>
                <a:latin typeface="Avenir" panose="020B0503020203020204" pitchFamily="34" charset="0"/>
                <a:ea typeface="Avenir" charset="0"/>
                <a:cs typeface="Avenir" charset="0"/>
              </a:rPr>
              <a:t>~60% to 16 weeks</a:t>
            </a:r>
          </a:p>
          <a:p>
            <a:pPr marL="285750" indent="-285750" algn="l">
              <a:lnSpc>
                <a:spcPct val="95000"/>
              </a:lnSpc>
              <a:buFont typeface="Arial" panose="020B0604020202020204" pitchFamily="34" charset="0"/>
              <a:buChar char="•"/>
            </a:pPr>
            <a:r>
              <a:rPr lang="en-US" b="1" i="1" dirty="0">
                <a:solidFill>
                  <a:srgbClr val="00B0F0"/>
                </a:solidFill>
                <a:latin typeface="Avenir" panose="020B0503020203020204" pitchFamily="34" charset="0"/>
                <a:ea typeface="Avenir" charset="0"/>
                <a:cs typeface="Avenir" charset="0"/>
              </a:rPr>
              <a:t>~80% to 12 weeks</a:t>
            </a:r>
          </a:p>
        </p:txBody>
      </p:sp>
      <p:sp>
        <p:nvSpPr>
          <p:cNvPr id="11" name="TextBox 10">
            <a:extLst>
              <a:ext uri="{FF2B5EF4-FFF2-40B4-BE49-F238E27FC236}">
                <a16:creationId xmlns:a16="http://schemas.microsoft.com/office/drawing/2014/main" id="{59E6D7BE-61A7-135F-90F6-7D4DFEE86AB7}"/>
              </a:ext>
            </a:extLst>
          </p:cNvPr>
          <p:cNvSpPr txBox="1"/>
          <p:nvPr/>
        </p:nvSpPr>
        <p:spPr>
          <a:xfrm>
            <a:off x="4462818" y="6490802"/>
            <a:ext cx="4814866" cy="267766"/>
          </a:xfrm>
          <a:prstGeom prst="rect">
            <a:avLst/>
          </a:prstGeom>
          <a:noFill/>
        </p:spPr>
        <p:txBody>
          <a:bodyPr wrap="square" rtlCol="0" anchor="t" anchorCtr="0">
            <a:spAutoFit/>
          </a:bodyPr>
          <a:lstStyle/>
          <a:p>
            <a:pPr>
              <a:lnSpc>
                <a:spcPct val="95000"/>
              </a:lnSpc>
            </a:pPr>
            <a:r>
              <a:rPr lang="en-US" sz="1200" b="0" i="1" err="1">
                <a:solidFill>
                  <a:schemeClr val="bg1"/>
                </a:solidFill>
                <a:effectLst/>
                <a:latin typeface="+mn-lt"/>
              </a:rPr>
              <a:t>Khanani</a:t>
            </a:r>
            <a:r>
              <a:rPr lang="en-US" sz="1200" b="0" i="1">
                <a:solidFill>
                  <a:schemeClr val="bg1"/>
                </a:solidFill>
                <a:effectLst/>
                <a:latin typeface="+mn-lt"/>
              </a:rPr>
              <a:t> AM et. al. IOVS June 2021.</a:t>
            </a:r>
            <a:endParaRPr lang="en-US" sz="1200" i="1">
              <a:solidFill>
                <a:schemeClr val="bg1"/>
              </a:solidFill>
              <a:latin typeface="+mn-lt"/>
              <a:ea typeface="Avenir" charset="0"/>
              <a:cs typeface="Avenir" charset="0"/>
            </a:endParaRPr>
          </a:p>
        </p:txBody>
      </p:sp>
      <p:sp>
        <p:nvSpPr>
          <p:cNvPr id="12" name="TextBox 11">
            <a:extLst>
              <a:ext uri="{FF2B5EF4-FFF2-40B4-BE49-F238E27FC236}">
                <a16:creationId xmlns:a16="http://schemas.microsoft.com/office/drawing/2014/main" id="{60758431-98C9-1867-813B-99E90B07BCAC}"/>
              </a:ext>
            </a:extLst>
          </p:cNvPr>
          <p:cNvSpPr txBox="1"/>
          <p:nvPr/>
        </p:nvSpPr>
        <p:spPr>
          <a:xfrm>
            <a:off x="2577700" y="5839820"/>
            <a:ext cx="8096473" cy="357662"/>
          </a:xfrm>
          <a:prstGeom prst="rect">
            <a:avLst/>
          </a:prstGeom>
          <a:noFill/>
        </p:spPr>
        <p:txBody>
          <a:bodyPr wrap="square" rtlCol="0" anchor="t" anchorCtr="0">
            <a:spAutoFit/>
          </a:bodyPr>
          <a:lstStyle/>
          <a:p>
            <a:pPr>
              <a:lnSpc>
                <a:spcPct val="95000"/>
              </a:lnSpc>
            </a:pPr>
            <a:r>
              <a:rPr lang="en-US" b="1" dirty="0">
                <a:solidFill>
                  <a:schemeClr val="accent2"/>
                </a:solidFill>
                <a:latin typeface="Avenir" charset="0"/>
                <a:ea typeface="Avenir" charset="0"/>
                <a:cs typeface="Avenir" charset="0"/>
              </a:rPr>
              <a:t>We are in new era of AMD treatments, that points to new era of diagnostics!</a:t>
            </a:r>
          </a:p>
        </p:txBody>
      </p:sp>
    </p:spTree>
    <p:extLst>
      <p:ext uri="{BB962C8B-B14F-4D97-AF65-F5344CB8AC3E}">
        <p14:creationId xmlns:p14="http://schemas.microsoft.com/office/powerpoint/2010/main" val="661759715"/>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B015183-0854-F5A6-6BE1-9636878B60CE}"/>
              </a:ext>
            </a:extLst>
          </p:cNvPr>
          <p:cNvSpPr>
            <a:spLocks noGrp="1"/>
          </p:cNvSpPr>
          <p:nvPr>
            <p:ph type="ctrTitle"/>
          </p:nvPr>
        </p:nvSpPr>
        <p:spPr/>
        <p:txBody>
          <a:bodyPr/>
          <a:lstStyle/>
          <a:p>
            <a:r>
              <a:rPr lang="en-US"/>
              <a:t>ROLE OF ARTIFICIAL INTELLIGENCE</a:t>
            </a:r>
          </a:p>
        </p:txBody>
      </p:sp>
      <p:sp>
        <p:nvSpPr>
          <p:cNvPr id="5" name="Subtitle 4">
            <a:extLst>
              <a:ext uri="{FF2B5EF4-FFF2-40B4-BE49-F238E27FC236}">
                <a16:creationId xmlns:a16="http://schemas.microsoft.com/office/drawing/2014/main" id="{7A18DEFD-0C17-6A20-FBFC-371BA760C01B}"/>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763512951"/>
      </p:ext>
    </p:extLst>
  </p:cSld>
  <p:clrMapOvr>
    <a:masterClrMapping/>
  </p:clrMapOvr>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AD5609-6224-B97E-C704-ABE30B090077}"/>
              </a:ext>
            </a:extLst>
          </p:cNvPr>
          <p:cNvSpPr>
            <a:spLocks noGrp="1"/>
          </p:cNvSpPr>
          <p:nvPr>
            <p:ph type="title"/>
          </p:nvPr>
        </p:nvSpPr>
        <p:spPr>
          <a:xfrm>
            <a:off x="381000" y="602649"/>
            <a:ext cx="11430000" cy="480131"/>
          </a:xfrm>
        </p:spPr>
        <p:txBody>
          <a:bodyPr/>
          <a:lstStyle/>
          <a:p>
            <a:r>
              <a:rPr lang="en-US"/>
              <a:t>Role of Artificial Intelligence</a:t>
            </a:r>
          </a:p>
        </p:txBody>
      </p:sp>
      <p:sp>
        <p:nvSpPr>
          <p:cNvPr id="3" name="Text Placeholder 2">
            <a:extLst>
              <a:ext uri="{FF2B5EF4-FFF2-40B4-BE49-F238E27FC236}">
                <a16:creationId xmlns:a16="http://schemas.microsoft.com/office/drawing/2014/main" id="{EC451217-2B9F-4002-078E-F41874921400}"/>
              </a:ext>
            </a:extLst>
          </p:cNvPr>
          <p:cNvSpPr>
            <a:spLocks noGrp="1"/>
          </p:cNvSpPr>
          <p:nvPr>
            <p:ph type="body" idx="10"/>
          </p:nvPr>
        </p:nvSpPr>
        <p:spPr/>
        <p:txBody>
          <a:bodyPr/>
          <a:lstStyle/>
          <a:p>
            <a:r>
              <a:rPr lang="en-US" dirty="0"/>
              <a:t>Near daily remote monitoring is not feasible without AI</a:t>
            </a:r>
          </a:p>
        </p:txBody>
      </p:sp>
      <p:grpSp>
        <p:nvGrpSpPr>
          <p:cNvPr id="10" name="Group 9">
            <a:extLst>
              <a:ext uri="{FF2B5EF4-FFF2-40B4-BE49-F238E27FC236}">
                <a16:creationId xmlns:a16="http://schemas.microsoft.com/office/drawing/2014/main" id="{C9012263-CFF0-8BC7-8D15-30E3B0E66ECE}"/>
              </a:ext>
            </a:extLst>
          </p:cNvPr>
          <p:cNvGrpSpPr/>
          <p:nvPr/>
        </p:nvGrpSpPr>
        <p:grpSpPr>
          <a:xfrm>
            <a:off x="1313772" y="2430810"/>
            <a:ext cx="1466461" cy="914401"/>
            <a:chOff x="9774831" y="4555764"/>
            <a:chExt cx="1466461" cy="914401"/>
          </a:xfrm>
        </p:grpSpPr>
        <p:pic>
          <p:nvPicPr>
            <p:cNvPr id="4" name="Picture 16">
              <a:extLst>
                <a:ext uri="{FF2B5EF4-FFF2-40B4-BE49-F238E27FC236}">
                  <a16:creationId xmlns:a16="http://schemas.microsoft.com/office/drawing/2014/main" id="{E5B2CD94-924F-7CD0-1B8D-3467A6B6D137}"/>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10121618" y="4555764"/>
              <a:ext cx="1119674" cy="662472"/>
            </a:xfrm>
            <a:prstGeom prst="rect">
              <a:avLst/>
            </a:prstGeom>
          </p:spPr>
        </p:pic>
        <p:pic>
          <p:nvPicPr>
            <p:cNvPr id="5" name="Picture 16">
              <a:extLst>
                <a:ext uri="{FF2B5EF4-FFF2-40B4-BE49-F238E27FC236}">
                  <a16:creationId xmlns:a16="http://schemas.microsoft.com/office/drawing/2014/main" id="{149DE354-C52C-D7BA-60F3-B3B827E31AA5}"/>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10040753" y="4621079"/>
              <a:ext cx="1119674" cy="662472"/>
            </a:xfrm>
            <a:prstGeom prst="rect">
              <a:avLst/>
            </a:prstGeom>
          </p:spPr>
        </p:pic>
        <p:pic>
          <p:nvPicPr>
            <p:cNvPr id="6" name="Picture 5">
              <a:extLst>
                <a:ext uri="{FF2B5EF4-FFF2-40B4-BE49-F238E27FC236}">
                  <a16:creationId xmlns:a16="http://schemas.microsoft.com/office/drawing/2014/main" id="{6F972F2B-CF91-4D65-47ED-589172658224}"/>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9959888" y="4686394"/>
              <a:ext cx="1119674" cy="662472"/>
            </a:xfrm>
            <a:prstGeom prst="rect">
              <a:avLst/>
            </a:prstGeom>
          </p:spPr>
        </p:pic>
        <p:pic>
          <p:nvPicPr>
            <p:cNvPr id="7" name="Picture 16">
              <a:extLst>
                <a:ext uri="{FF2B5EF4-FFF2-40B4-BE49-F238E27FC236}">
                  <a16:creationId xmlns:a16="http://schemas.microsoft.com/office/drawing/2014/main" id="{CA779AB0-157F-B191-FB7A-8055737DA3E7}"/>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9879023" y="4751709"/>
              <a:ext cx="1119674" cy="662472"/>
            </a:xfrm>
            <a:prstGeom prst="rect">
              <a:avLst/>
            </a:prstGeom>
          </p:spPr>
        </p:pic>
        <p:pic>
          <p:nvPicPr>
            <p:cNvPr id="9" name="Picture 16">
              <a:extLst>
                <a:ext uri="{FF2B5EF4-FFF2-40B4-BE49-F238E27FC236}">
                  <a16:creationId xmlns:a16="http://schemas.microsoft.com/office/drawing/2014/main" id="{01DA3AD9-99E5-6308-D02E-929DC8FEAF90}"/>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9774831" y="4807693"/>
              <a:ext cx="1119674" cy="662472"/>
            </a:xfrm>
            <a:prstGeom prst="rect">
              <a:avLst/>
            </a:prstGeom>
          </p:spPr>
        </p:pic>
      </p:grpSp>
      <p:grpSp>
        <p:nvGrpSpPr>
          <p:cNvPr id="11" name="Group 10">
            <a:extLst>
              <a:ext uri="{FF2B5EF4-FFF2-40B4-BE49-F238E27FC236}">
                <a16:creationId xmlns:a16="http://schemas.microsoft.com/office/drawing/2014/main" id="{4FAD8D5C-BB29-6020-40CA-80CA259A2E90}"/>
              </a:ext>
            </a:extLst>
          </p:cNvPr>
          <p:cNvGrpSpPr/>
          <p:nvPr/>
        </p:nvGrpSpPr>
        <p:grpSpPr>
          <a:xfrm>
            <a:off x="3298801" y="2313485"/>
            <a:ext cx="1466461" cy="914401"/>
            <a:chOff x="9774831" y="4555764"/>
            <a:chExt cx="1466461" cy="914401"/>
          </a:xfrm>
        </p:grpSpPr>
        <p:pic>
          <p:nvPicPr>
            <p:cNvPr id="12" name="Picture 16">
              <a:extLst>
                <a:ext uri="{FF2B5EF4-FFF2-40B4-BE49-F238E27FC236}">
                  <a16:creationId xmlns:a16="http://schemas.microsoft.com/office/drawing/2014/main" id="{ED2A98AB-F75E-85FB-40C5-DE69D1A7122B}"/>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10121618" y="4555764"/>
              <a:ext cx="1119674" cy="662472"/>
            </a:xfrm>
            <a:prstGeom prst="rect">
              <a:avLst/>
            </a:prstGeom>
          </p:spPr>
        </p:pic>
        <p:pic>
          <p:nvPicPr>
            <p:cNvPr id="13" name="Picture 16">
              <a:extLst>
                <a:ext uri="{FF2B5EF4-FFF2-40B4-BE49-F238E27FC236}">
                  <a16:creationId xmlns:a16="http://schemas.microsoft.com/office/drawing/2014/main" id="{D6BB543D-EEDC-01F9-0F2A-018A7E4680F5}"/>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10040753" y="4621079"/>
              <a:ext cx="1119674" cy="662472"/>
            </a:xfrm>
            <a:prstGeom prst="rect">
              <a:avLst/>
            </a:prstGeom>
          </p:spPr>
        </p:pic>
        <p:pic>
          <p:nvPicPr>
            <p:cNvPr id="14" name="Picture 13">
              <a:extLst>
                <a:ext uri="{FF2B5EF4-FFF2-40B4-BE49-F238E27FC236}">
                  <a16:creationId xmlns:a16="http://schemas.microsoft.com/office/drawing/2014/main" id="{9A0F52A3-E514-AF66-C318-0246B99775A5}"/>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9959888" y="4686394"/>
              <a:ext cx="1119674" cy="662472"/>
            </a:xfrm>
            <a:prstGeom prst="rect">
              <a:avLst/>
            </a:prstGeom>
          </p:spPr>
        </p:pic>
        <p:pic>
          <p:nvPicPr>
            <p:cNvPr id="15" name="Picture 16">
              <a:extLst>
                <a:ext uri="{FF2B5EF4-FFF2-40B4-BE49-F238E27FC236}">
                  <a16:creationId xmlns:a16="http://schemas.microsoft.com/office/drawing/2014/main" id="{0F7B8EA6-3E03-D5E5-A68E-1C238B5EC552}"/>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9879023" y="4751709"/>
              <a:ext cx="1119674" cy="662472"/>
            </a:xfrm>
            <a:prstGeom prst="rect">
              <a:avLst/>
            </a:prstGeom>
          </p:spPr>
        </p:pic>
        <p:pic>
          <p:nvPicPr>
            <p:cNvPr id="16" name="Picture 16">
              <a:extLst>
                <a:ext uri="{FF2B5EF4-FFF2-40B4-BE49-F238E27FC236}">
                  <a16:creationId xmlns:a16="http://schemas.microsoft.com/office/drawing/2014/main" id="{2AA18C88-71FB-AD06-D068-A66D735828B2}"/>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9774831" y="4807693"/>
              <a:ext cx="1119674" cy="662472"/>
            </a:xfrm>
            <a:prstGeom prst="rect">
              <a:avLst/>
            </a:prstGeom>
          </p:spPr>
        </p:pic>
      </p:grpSp>
      <p:grpSp>
        <p:nvGrpSpPr>
          <p:cNvPr id="17" name="Group 16">
            <a:extLst>
              <a:ext uri="{FF2B5EF4-FFF2-40B4-BE49-F238E27FC236}">
                <a16:creationId xmlns:a16="http://schemas.microsoft.com/office/drawing/2014/main" id="{931161C2-0BA0-7432-37FB-3D3BE020F391}"/>
              </a:ext>
            </a:extLst>
          </p:cNvPr>
          <p:cNvGrpSpPr/>
          <p:nvPr/>
        </p:nvGrpSpPr>
        <p:grpSpPr>
          <a:xfrm>
            <a:off x="4869454" y="2286595"/>
            <a:ext cx="1466461" cy="914401"/>
            <a:chOff x="9774831" y="4555764"/>
            <a:chExt cx="1466461" cy="914401"/>
          </a:xfrm>
        </p:grpSpPr>
        <p:pic>
          <p:nvPicPr>
            <p:cNvPr id="18" name="Picture 16">
              <a:extLst>
                <a:ext uri="{FF2B5EF4-FFF2-40B4-BE49-F238E27FC236}">
                  <a16:creationId xmlns:a16="http://schemas.microsoft.com/office/drawing/2014/main" id="{CAC6EAA7-02A6-8CFB-459C-E77425491F04}"/>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10121618" y="4555764"/>
              <a:ext cx="1119674" cy="662472"/>
            </a:xfrm>
            <a:prstGeom prst="rect">
              <a:avLst/>
            </a:prstGeom>
          </p:spPr>
        </p:pic>
        <p:pic>
          <p:nvPicPr>
            <p:cNvPr id="19" name="Picture 16">
              <a:extLst>
                <a:ext uri="{FF2B5EF4-FFF2-40B4-BE49-F238E27FC236}">
                  <a16:creationId xmlns:a16="http://schemas.microsoft.com/office/drawing/2014/main" id="{416455B5-000E-063E-0265-6EDB21CE6D69}"/>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10040753" y="4621079"/>
              <a:ext cx="1119674" cy="662472"/>
            </a:xfrm>
            <a:prstGeom prst="rect">
              <a:avLst/>
            </a:prstGeom>
          </p:spPr>
        </p:pic>
        <p:pic>
          <p:nvPicPr>
            <p:cNvPr id="20" name="Picture 19">
              <a:extLst>
                <a:ext uri="{FF2B5EF4-FFF2-40B4-BE49-F238E27FC236}">
                  <a16:creationId xmlns:a16="http://schemas.microsoft.com/office/drawing/2014/main" id="{2688F597-0995-FB23-845D-66FCE19B8175}"/>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9959888" y="4686394"/>
              <a:ext cx="1119674" cy="662472"/>
            </a:xfrm>
            <a:prstGeom prst="rect">
              <a:avLst/>
            </a:prstGeom>
          </p:spPr>
        </p:pic>
        <p:pic>
          <p:nvPicPr>
            <p:cNvPr id="21" name="Picture 16">
              <a:extLst>
                <a:ext uri="{FF2B5EF4-FFF2-40B4-BE49-F238E27FC236}">
                  <a16:creationId xmlns:a16="http://schemas.microsoft.com/office/drawing/2014/main" id="{7E8C1534-C80F-6FDF-21FF-7E9EB10F1CF6}"/>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9879023" y="4751709"/>
              <a:ext cx="1119674" cy="662472"/>
            </a:xfrm>
            <a:prstGeom prst="rect">
              <a:avLst/>
            </a:prstGeom>
          </p:spPr>
        </p:pic>
        <p:pic>
          <p:nvPicPr>
            <p:cNvPr id="22" name="Picture 16">
              <a:extLst>
                <a:ext uri="{FF2B5EF4-FFF2-40B4-BE49-F238E27FC236}">
                  <a16:creationId xmlns:a16="http://schemas.microsoft.com/office/drawing/2014/main" id="{D0D8E01B-5E1F-9EB9-ACC3-2623B17F5BC8}"/>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9774831" y="4807693"/>
              <a:ext cx="1119674" cy="662472"/>
            </a:xfrm>
            <a:prstGeom prst="rect">
              <a:avLst/>
            </a:prstGeom>
          </p:spPr>
        </p:pic>
      </p:grpSp>
      <p:grpSp>
        <p:nvGrpSpPr>
          <p:cNvPr id="23" name="Group 22">
            <a:extLst>
              <a:ext uri="{FF2B5EF4-FFF2-40B4-BE49-F238E27FC236}">
                <a16:creationId xmlns:a16="http://schemas.microsoft.com/office/drawing/2014/main" id="{CCBD9E79-27CD-ECB5-EF60-A24B9742BE6B}"/>
              </a:ext>
            </a:extLst>
          </p:cNvPr>
          <p:cNvGrpSpPr/>
          <p:nvPr/>
        </p:nvGrpSpPr>
        <p:grpSpPr>
          <a:xfrm>
            <a:off x="6669788" y="2318150"/>
            <a:ext cx="1466461" cy="914401"/>
            <a:chOff x="9774831" y="4555764"/>
            <a:chExt cx="1466461" cy="914401"/>
          </a:xfrm>
        </p:grpSpPr>
        <p:pic>
          <p:nvPicPr>
            <p:cNvPr id="24" name="Picture 16">
              <a:extLst>
                <a:ext uri="{FF2B5EF4-FFF2-40B4-BE49-F238E27FC236}">
                  <a16:creationId xmlns:a16="http://schemas.microsoft.com/office/drawing/2014/main" id="{E3497839-3B89-C5DD-8E61-EA2B9C28298A}"/>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10121618" y="4555764"/>
              <a:ext cx="1119674" cy="662472"/>
            </a:xfrm>
            <a:prstGeom prst="rect">
              <a:avLst/>
            </a:prstGeom>
          </p:spPr>
        </p:pic>
        <p:pic>
          <p:nvPicPr>
            <p:cNvPr id="25" name="Picture 16">
              <a:extLst>
                <a:ext uri="{FF2B5EF4-FFF2-40B4-BE49-F238E27FC236}">
                  <a16:creationId xmlns:a16="http://schemas.microsoft.com/office/drawing/2014/main" id="{D7A6EF40-AAE5-8652-7AF6-45E8EAE2DA67}"/>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10040753" y="4621079"/>
              <a:ext cx="1119674" cy="662472"/>
            </a:xfrm>
            <a:prstGeom prst="rect">
              <a:avLst/>
            </a:prstGeom>
          </p:spPr>
        </p:pic>
        <p:pic>
          <p:nvPicPr>
            <p:cNvPr id="26" name="Picture 25">
              <a:extLst>
                <a:ext uri="{FF2B5EF4-FFF2-40B4-BE49-F238E27FC236}">
                  <a16:creationId xmlns:a16="http://schemas.microsoft.com/office/drawing/2014/main" id="{B4FF9121-1DE2-72CF-4429-A5C74CDF653E}"/>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9959888" y="4686394"/>
              <a:ext cx="1119674" cy="662472"/>
            </a:xfrm>
            <a:prstGeom prst="rect">
              <a:avLst/>
            </a:prstGeom>
          </p:spPr>
        </p:pic>
        <p:pic>
          <p:nvPicPr>
            <p:cNvPr id="27" name="Picture 16">
              <a:extLst>
                <a:ext uri="{FF2B5EF4-FFF2-40B4-BE49-F238E27FC236}">
                  <a16:creationId xmlns:a16="http://schemas.microsoft.com/office/drawing/2014/main" id="{29BF4341-3E22-E510-E9E4-013059C005BD}"/>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9879023" y="4751709"/>
              <a:ext cx="1119674" cy="662472"/>
            </a:xfrm>
            <a:prstGeom prst="rect">
              <a:avLst/>
            </a:prstGeom>
          </p:spPr>
        </p:pic>
        <p:pic>
          <p:nvPicPr>
            <p:cNvPr id="28" name="Picture 16">
              <a:extLst>
                <a:ext uri="{FF2B5EF4-FFF2-40B4-BE49-F238E27FC236}">
                  <a16:creationId xmlns:a16="http://schemas.microsoft.com/office/drawing/2014/main" id="{E3232B76-5EBA-1002-59EB-5FA065EF0CBF}"/>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9774831" y="4807693"/>
              <a:ext cx="1119674" cy="662472"/>
            </a:xfrm>
            <a:prstGeom prst="rect">
              <a:avLst/>
            </a:prstGeom>
          </p:spPr>
        </p:pic>
      </p:grpSp>
      <p:grpSp>
        <p:nvGrpSpPr>
          <p:cNvPr id="29" name="Group 28">
            <a:extLst>
              <a:ext uri="{FF2B5EF4-FFF2-40B4-BE49-F238E27FC236}">
                <a16:creationId xmlns:a16="http://schemas.microsoft.com/office/drawing/2014/main" id="{B047F320-B7D0-8470-2D68-EF4824E9A9F2}"/>
              </a:ext>
            </a:extLst>
          </p:cNvPr>
          <p:cNvGrpSpPr/>
          <p:nvPr/>
        </p:nvGrpSpPr>
        <p:grpSpPr>
          <a:xfrm>
            <a:off x="7931775" y="2879355"/>
            <a:ext cx="1466461" cy="914401"/>
            <a:chOff x="9774831" y="4555764"/>
            <a:chExt cx="1466461" cy="914401"/>
          </a:xfrm>
        </p:grpSpPr>
        <p:pic>
          <p:nvPicPr>
            <p:cNvPr id="30" name="Picture 16">
              <a:extLst>
                <a:ext uri="{FF2B5EF4-FFF2-40B4-BE49-F238E27FC236}">
                  <a16:creationId xmlns:a16="http://schemas.microsoft.com/office/drawing/2014/main" id="{8631050F-7CE9-5D80-EF99-A653BB0565E1}"/>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10121618" y="4555764"/>
              <a:ext cx="1119674" cy="662472"/>
            </a:xfrm>
            <a:prstGeom prst="rect">
              <a:avLst/>
            </a:prstGeom>
          </p:spPr>
        </p:pic>
        <p:pic>
          <p:nvPicPr>
            <p:cNvPr id="31" name="Picture 16">
              <a:extLst>
                <a:ext uri="{FF2B5EF4-FFF2-40B4-BE49-F238E27FC236}">
                  <a16:creationId xmlns:a16="http://schemas.microsoft.com/office/drawing/2014/main" id="{722BAE2D-B273-F8AB-A447-CDC7BE7FFDF5}"/>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10040753" y="4621079"/>
              <a:ext cx="1119674" cy="662472"/>
            </a:xfrm>
            <a:prstGeom prst="rect">
              <a:avLst/>
            </a:prstGeom>
          </p:spPr>
        </p:pic>
        <p:pic>
          <p:nvPicPr>
            <p:cNvPr id="32" name="Picture 31">
              <a:extLst>
                <a:ext uri="{FF2B5EF4-FFF2-40B4-BE49-F238E27FC236}">
                  <a16:creationId xmlns:a16="http://schemas.microsoft.com/office/drawing/2014/main" id="{A7A2E878-1453-5604-B7AD-5AD2037E643E}"/>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9959888" y="4686394"/>
              <a:ext cx="1119674" cy="662472"/>
            </a:xfrm>
            <a:prstGeom prst="rect">
              <a:avLst/>
            </a:prstGeom>
          </p:spPr>
        </p:pic>
        <p:pic>
          <p:nvPicPr>
            <p:cNvPr id="33" name="Picture 16">
              <a:extLst>
                <a:ext uri="{FF2B5EF4-FFF2-40B4-BE49-F238E27FC236}">
                  <a16:creationId xmlns:a16="http://schemas.microsoft.com/office/drawing/2014/main" id="{300A8E0E-2C0F-47FE-C51C-E64A5AEAA6CB}"/>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9879023" y="4751709"/>
              <a:ext cx="1119674" cy="662472"/>
            </a:xfrm>
            <a:prstGeom prst="rect">
              <a:avLst/>
            </a:prstGeom>
          </p:spPr>
        </p:pic>
        <p:pic>
          <p:nvPicPr>
            <p:cNvPr id="34" name="Picture 16">
              <a:extLst>
                <a:ext uri="{FF2B5EF4-FFF2-40B4-BE49-F238E27FC236}">
                  <a16:creationId xmlns:a16="http://schemas.microsoft.com/office/drawing/2014/main" id="{2CF7FFA6-F70D-B986-666B-CFC6AAD76395}"/>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9774831" y="4807693"/>
              <a:ext cx="1119674" cy="662472"/>
            </a:xfrm>
            <a:prstGeom prst="rect">
              <a:avLst/>
            </a:prstGeom>
          </p:spPr>
        </p:pic>
      </p:grpSp>
      <p:grpSp>
        <p:nvGrpSpPr>
          <p:cNvPr id="35" name="Group 34">
            <a:extLst>
              <a:ext uri="{FF2B5EF4-FFF2-40B4-BE49-F238E27FC236}">
                <a16:creationId xmlns:a16="http://schemas.microsoft.com/office/drawing/2014/main" id="{2E2227B5-ED10-7EA3-8194-16F9F1DFA0F7}"/>
              </a:ext>
            </a:extLst>
          </p:cNvPr>
          <p:cNvGrpSpPr/>
          <p:nvPr/>
        </p:nvGrpSpPr>
        <p:grpSpPr>
          <a:xfrm>
            <a:off x="1832340" y="3681798"/>
            <a:ext cx="1466461" cy="914401"/>
            <a:chOff x="9774831" y="4555764"/>
            <a:chExt cx="1466461" cy="914401"/>
          </a:xfrm>
        </p:grpSpPr>
        <p:pic>
          <p:nvPicPr>
            <p:cNvPr id="36" name="Picture 16">
              <a:extLst>
                <a:ext uri="{FF2B5EF4-FFF2-40B4-BE49-F238E27FC236}">
                  <a16:creationId xmlns:a16="http://schemas.microsoft.com/office/drawing/2014/main" id="{90E1B152-7806-AF0D-1621-267103CEDB46}"/>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10121618" y="4555764"/>
              <a:ext cx="1119674" cy="662472"/>
            </a:xfrm>
            <a:prstGeom prst="rect">
              <a:avLst/>
            </a:prstGeom>
          </p:spPr>
        </p:pic>
        <p:pic>
          <p:nvPicPr>
            <p:cNvPr id="37" name="Picture 16">
              <a:extLst>
                <a:ext uri="{FF2B5EF4-FFF2-40B4-BE49-F238E27FC236}">
                  <a16:creationId xmlns:a16="http://schemas.microsoft.com/office/drawing/2014/main" id="{DD94D231-28FD-F606-E51B-0B3E60130A80}"/>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10040753" y="4621079"/>
              <a:ext cx="1119674" cy="662472"/>
            </a:xfrm>
            <a:prstGeom prst="rect">
              <a:avLst/>
            </a:prstGeom>
          </p:spPr>
        </p:pic>
        <p:pic>
          <p:nvPicPr>
            <p:cNvPr id="38" name="Picture 37">
              <a:extLst>
                <a:ext uri="{FF2B5EF4-FFF2-40B4-BE49-F238E27FC236}">
                  <a16:creationId xmlns:a16="http://schemas.microsoft.com/office/drawing/2014/main" id="{57F88D33-142F-78D4-5C2A-460CCE7F85A6}"/>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9959888" y="4686394"/>
              <a:ext cx="1119674" cy="662472"/>
            </a:xfrm>
            <a:prstGeom prst="rect">
              <a:avLst/>
            </a:prstGeom>
          </p:spPr>
        </p:pic>
        <p:pic>
          <p:nvPicPr>
            <p:cNvPr id="39" name="Picture 16">
              <a:extLst>
                <a:ext uri="{FF2B5EF4-FFF2-40B4-BE49-F238E27FC236}">
                  <a16:creationId xmlns:a16="http://schemas.microsoft.com/office/drawing/2014/main" id="{23B0441E-72B5-68B0-A060-F513FD4E0CEB}"/>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9879023" y="4751709"/>
              <a:ext cx="1119674" cy="662472"/>
            </a:xfrm>
            <a:prstGeom prst="rect">
              <a:avLst/>
            </a:prstGeom>
          </p:spPr>
        </p:pic>
        <p:pic>
          <p:nvPicPr>
            <p:cNvPr id="40" name="Picture 16">
              <a:extLst>
                <a:ext uri="{FF2B5EF4-FFF2-40B4-BE49-F238E27FC236}">
                  <a16:creationId xmlns:a16="http://schemas.microsoft.com/office/drawing/2014/main" id="{A35BBF4B-350C-F7F8-E0F7-B932B7A6A2E1}"/>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9774831" y="4807693"/>
              <a:ext cx="1119674" cy="662472"/>
            </a:xfrm>
            <a:prstGeom prst="rect">
              <a:avLst/>
            </a:prstGeom>
          </p:spPr>
        </p:pic>
      </p:grpSp>
      <p:grpSp>
        <p:nvGrpSpPr>
          <p:cNvPr id="41" name="Group 40">
            <a:extLst>
              <a:ext uri="{FF2B5EF4-FFF2-40B4-BE49-F238E27FC236}">
                <a16:creationId xmlns:a16="http://schemas.microsoft.com/office/drawing/2014/main" id="{9FB72D2B-04AD-1D36-7CDE-EA206C23B714}"/>
              </a:ext>
            </a:extLst>
          </p:cNvPr>
          <p:cNvGrpSpPr/>
          <p:nvPr/>
        </p:nvGrpSpPr>
        <p:grpSpPr>
          <a:xfrm>
            <a:off x="9051449" y="4507859"/>
            <a:ext cx="1466461" cy="914401"/>
            <a:chOff x="9774831" y="4555764"/>
            <a:chExt cx="1466461" cy="914401"/>
          </a:xfrm>
        </p:grpSpPr>
        <p:pic>
          <p:nvPicPr>
            <p:cNvPr id="42" name="Picture 16">
              <a:extLst>
                <a:ext uri="{FF2B5EF4-FFF2-40B4-BE49-F238E27FC236}">
                  <a16:creationId xmlns:a16="http://schemas.microsoft.com/office/drawing/2014/main" id="{E5CDB689-D21E-BC89-B631-6F768CAE4D3D}"/>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10121618" y="4555764"/>
              <a:ext cx="1119674" cy="662472"/>
            </a:xfrm>
            <a:prstGeom prst="rect">
              <a:avLst/>
            </a:prstGeom>
          </p:spPr>
        </p:pic>
        <p:pic>
          <p:nvPicPr>
            <p:cNvPr id="43" name="Picture 16">
              <a:extLst>
                <a:ext uri="{FF2B5EF4-FFF2-40B4-BE49-F238E27FC236}">
                  <a16:creationId xmlns:a16="http://schemas.microsoft.com/office/drawing/2014/main" id="{4E6A0035-BDA1-31FE-0D76-FF2B30928903}"/>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10040753" y="4621079"/>
              <a:ext cx="1119674" cy="662472"/>
            </a:xfrm>
            <a:prstGeom prst="rect">
              <a:avLst/>
            </a:prstGeom>
          </p:spPr>
        </p:pic>
        <p:pic>
          <p:nvPicPr>
            <p:cNvPr id="44" name="Picture 43">
              <a:extLst>
                <a:ext uri="{FF2B5EF4-FFF2-40B4-BE49-F238E27FC236}">
                  <a16:creationId xmlns:a16="http://schemas.microsoft.com/office/drawing/2014/main" id="{6D8C8078-9FC2-0360-3CBF-2CC7982FEFD4}"/>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9959888" y="4686394"/>
              <a:ext cx="1119674" cy="662472"/>
            </a:xfrm>
            <a:prstGeom prst="rect">
              <a:avLst/>
            </a:prstGeom>
          </p:spPr>
        </p:pic>
        <p:pic>
          <p:nvPicPr>
            <p:cNvPr id="45" name="Picture 16">
              <a:extLst>
                <a:ext uri="{FF2B5EF4-FFF2-40B4-BE49-F238E27FC236}">
                  <a16:creationId xmlns:a16="http://schemas.microsoft.com/office/drawing/2014/main" id="{CAE14A53-B533-197E-E309-172229638E5E}"/>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9879023" y="4751709"/>
              <a:ext cx="1119674" cy="662472"/>
            </a:xfrm>
            <a:prstGeom prst="rect">
              <a:avLst/>
            </a:prstGeom>
          </p:spPr>
        </p:pic>
        <p:pic>
          <p:nvPicPr>
            <p:cNvPr id="46" name="Picture 16">
              <a:extLst>
                <a:ext uri="{FF2B5EF4-FFF2-40B4-BE49-F238E27FC236}">
                  <a16:creationId xmlns:a16="http://schemas.microsoft.com/office/drawing/2014/main" id="{AAD86C0D-2908-B15A-57CE-C1D8504B863F}"/>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9774831" y="4807693"/>
              <a:ext cx="1119674" cy="662472"/>
            </a:xfrm>
            <a:prstGeom prst="rect">
              <a:avLst/>
            </a:prstGeom>
          </p:spPr>
        </p:pic>
      </p:grpSp>
      <p:grpSp>
        <p:nvGrpSpPr>
          <p:cNvPr id="47" name="Group 46">
            <a:extLst>
              <a:ext uri="{FF2B5EF4-FFF2-40B4-BE49-F238E27FC236}">
                <a16:creationId xmlns:a16="http://schemas.microsoft.com/office/drawing/2014/main" id="{08DBC4CD-0259-6749-C720-240B5B7A1A37}"/>
              </a:ext>
            </a:extLst>
          </p:cNvPr>
          <p:cNvGrpSpPr/>
          <p:nvPr/>
        </p:nvGrpSpPr>
        <p:grpSpPr>
          <a:xfrm>
            <a:off x="3509455" y="4439391"/>
            <a:ext cx="1466461" cy="914401"/>
            <a:chOff x="9774831" y="4555764"/>
            <a:chExt cx="1466461" cy="914401"/>
          </a:xfrm>
        </p:grpSpPr>
        <p:pic>
          <p:nvPicPr>
            <p:cNvPr id="48" name="Picture 16">
              <a:extLst>
                <a:ext uri="{FF2B5EF4-FFF2-40B4-BE49-F238E27FC236}">
                  <a16:creationId xmlns:a16="http://schemas.microsoft.com/office/drawing/2014/main" id="{AEA0E939-3C33-A4BD-FC49-297FE84ADD20}"/>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10121618" y="4555764"/>
              <a:ext cx="1119674" cy="662472"/>
            </a:xfrm>
            <a:prstGeom prst="rect">
              <a:avLst/>
            </a:prstGeom>
          </p:spPr>
        </p:pic>
        <p:pic>
          <p:nvPicPr>
            <p:cNvPr id="49" name="Picture 16">
              <a:extLst>
                <a:ext uri="{FF2B5EF4-FFF2-40B4-BE49-F238E27FC236}">
                  <a16:creationId xmlns:a16="http://schemas.microsoft.com/office/drawing/2014/main" id="{7338BD86-CFC2-DC10-CA7F-2EA274B11701}"/>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10040753" y="4621079"/>
              <a:ext cx="1119674" cy="662472"/>
            </a:xfrm>
            <a:prstGeom prst="rect">
              <a:avLst/>
            </a:prstGeom>
          </p:spPr>
        </p:pic>
        <p:pic>
          <p:nvPicPr>
            <p:cNvPr id="50" name="Picture 49">
              <a:extLst>
                <a:ext uri="{FF2B5EF4-FFF2-40B4-BE49-F238E27FC236}">
                  <a16:creationId xmlns:a16="http://schemas.microsoft.com/office/drawing/2014/main" id="{D1F3EB74-6672-4875-A6EE-C7220DC2E5FD}"/>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9959888" y="4686394"/>
              <a:ext cx="1119674" cy="662472"/>
            </a:xfrm>
            <a:prstGeom prst="rect">
              <a:avLst/>
            </a:prstGeom>
          </p:spPr>
        </p:pic>
        <p:pic>
          <p:nvPicPr>
            <p:cNvPr id="51" name="Picture 16">
              <a:extLst>
                <a:ext uri="{FF2B5EF4-FFF2-40B4-BE49-F238E27FC236}">
                  <a16:creationId xmlns:a16="http://schemas.microsoft.com/office/drawing/2014/main" id="{CC65C949-18D0-61A7-0975-20391C7C77F1}"/>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9879023" y="4751709"/>
              <a:ext cx="1119674" cy="662472"/>
            </a:xfrm>
            <a:prstGeom prst="rect">
              <a:avLst/>
            </a:prstGeom>
          </p:spPr>
        </p:pic>
        <p:pic>
          <p:nvPicPr>
            <p:cNvPr id="52" name="Picture 16">
              <a:extLst>
                <a:ext uri="{FF2B5EF4-FFF2-40B4-BE49-F238E27FC236}">
                  <a16:creationId xmlns:a16="http://schemas.microsoft.com/office/drawing/2014/main" id="{62F16EA0-D758-C5F5-EEFF-6C36E3479FDB}"/>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9774831" y="4807693"/>
              <a:ext cx="1119674" cy="662472"/>
            </a:xfrm>
            <a:prstGeom prst="rect">
              <a:avLst/>
            </a:prstGeom>
          </p:spPr>
        </p:pic>
      </p:grpSp>
      <p:grpSp>
        <p:nvGrpSpPr>
          <p:cNvPr id="53" name="Group 52">
            <a:extLst>
              <a:ext uri="{FF2B5EF4-FFF2-40B4-BE49-F238E27FC236}">
                <a16:creationId xmlns:a16="http://schemas.microsoft.com/office/drawing/2014/main" id="{2E5647C0-995B-32C1-56F2-F429798FB610}"/>
              </a:ext>
            </a:extLst>
          </p:cNvPr>
          <p:cNvGrpSpPr/>
          <p:nvPr/>
        </p:nvGrpSpPr>
        <p:grpSpPr>
          <a:xfrm>
            <a:off x="7027657" y="4328409"/>
            <a:ext cx="1466461" cy="914401"/>
            <a:chOff x="9774831" y="4555764"/>
            <a:chExt cx="1466461" cy="914401"/>
          </a:xfrm>
        </p:grpSpPr>
        <p:pic>
          <p:nvPicPr>
            <p:cNvPr id="54" name="Picture 16">
              <a:extLst>
                <a:ext uri="{FF2B5EF4-FFF2-40B4-BE49-F238E27FC236}">
                  <a16:creationId xmlns:a16="http://schemas.microsoft.com/office/drawing/2014/main" id="{C02F297C-6599-C167-438C-088B78513521}"/>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10121618" y="4555764"/>
              <a:ext cx="1119674" cy="662472"/>
            </a:xfrm>
            <a:prstGeom prst="rect">
              <a:avLst/>
            </a:prstGeom>
          </p:spPr>
        </p:pic>
        <p:pic>
          <p:nvPicPr>
            <p:cNvPr id="55" name="Picture 16">
              <a:extLst>
                <a:ext uri="{FF2B5EF4-FFF2-40B4-BE49-F238E27FC236}">
                  <a16:creationId xmlns:a16="http://schemas.microsoft.com/office/drawing/2014/main" id="{C9AB82F2-3262-ACF6-DC34-1AF338105C8C}"/>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10040753" y="4621079"/>
              <a:ext cx="1119674" cy="662472"/>
            </a:xfrm>
            <a:prstGeom prst="rect">
              <a:avLst/>
            </a:prstGeom>
          </p:spPr>
        </p:pic>
        <p:pic>
          <p:nvPicPr>
            <p:cNvPr id="56" name="Picture 55">
              <a:extLst>
                <a:ext uri="{FF2B5EF4-FFF2-40B4-BE49-F238E27FC236}">
                  <a16:creationId xmlns:a16="http://schemas.microsoft.com/office/drawing/2014/main" id="{60B8A688-0248-E02F-1D39-0A3A758104F1}"/>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9959888" y="4686394"/>
              <a:ext cx="1119674" cy="662472"/>
            </a:xfrm>
            <a:prstGeom prst="rect">
              <a:avLst/>
            </a:prstGeom>
          </p:spPr>
        </p:pic>
        <p:pic>
          <p:nvPicPr>
            <p:cNvPr id="57" name="Picture 16">
              <a:extLst>
                <a:ext uri="{FF2B5EF4-FFF2-40B4-BE49-F238E27FC236}">
                  <a16:creationId xmlns:a16="http://schemas.microsoft.com/office/drawing/2014/main" id="{3CCD6D5F-78A6-975A-2EE4-16AE0830C871}"/>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9879023" y="4751709"/>
              <a:ext cx="1119674" cy="662472"/>
            </a:xfrm>
            <a:prstGeom prst="rect">
              <a:avLst/>
            </a:prstGeom>
          </p:spPr>
        </p:pic>
        <p:pic>
          <p:nvPicPr>
            <p:cNvPr id="58" name="Picture 16">
              <a:extLst>
                <a:ext uri="{FF2B5EF4-FFF2-40B4-BE49-F238E27FC236}">
                  <a16:creationId xmlns:a16="http://schemas.microsoft.com/office/drawing/2014/main" id="{ED2B1300-DF42-AF4C-99E7-DFD0D6925580}"/>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9774831" y="4807693"/>
              <a:ext cx="1119674" cy="662472"/>
            </a:xfrm>
            <a:prstGeom prst="rect">
              <a:avLst/>
            </a:prstGeom>
          </p:spPr>
        </p:pic>
      </p:grpSp>
      <p:pic>
        <p:nvPicPr>
          <p:cNvPr id="60" name="Picture 59" descr="Frustrated old businessman">
            <a:extLst>
              <a:ext uri="{FF2B5EF4-FFF2-40B4-BE49-F238E27FC236}">
                <a16:creationId xmlns:a16="http://schemas.microsoft.com/office/drawing/2014/main" id="{9B3B3480-4D43-6892-EE4B-325C3A819020}"/>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5114577" y="3512819"/>
            <a:ext cx="1776816" cy="1184544"/>
          </a:xfrm>
          <a:prstGeom prst="rect">
            <a:avLst/>
          </a:prstGeom>
        </p:spPr>
      </p:pic>
      <p:sp>
        <p:nvSpPr>
          <p:cNvPr id="61" name="TextBox 60">
            <a:extLst>
              <a:ext uri="{FF2B5EF4-FFF2-40B4-BE49-F238E27FC236}">
                <a16:creationId xmlns:a16="http://schemas.microsoft.com/office/drawing/2014/main" id="{EFA7C5C7-AAB9-CF22-27A4-D5267BC0F47A}"/>
              </a:ext>
            </a:extLst>
          </p:cNvPr>
          <p:cNvSpPr txBox="1"/>
          <p:nvPr/>
        </p:nvSpPr>
        <p:spPr>
          <a:xfrm>
            <a:off x="1132822" y="5874047"/>
            <a:ext cx="10198764" cy="400110"/>
          </a:xfrm>
          <a:prstGeom prst="rect">
            <a:avLst/>
          </a:prstGeom>
          <a:noFill/>
        </p:spPr>
        <p:txBody>
          <a:bodyPr wrap="square" lIns="91440" tIns="45720" rIns="91440" bIns="45720" rtlCol="0" anchor="t">
            <a:spAutoFit/>
          </a:bodyPr>
          <a:lstStyle/>
          <a:p>
            <a:pPr algn="ctr"/>
            <a:r>
              <a:rPr lang="en-US" sz="2000">
                <a:solidFill>
                  <a:schemeClr val="tx2"/>
                </a:solidFill>
                <a:latin typeface="Avenir"/>
                <a:ea typeface="ＭＳ Ｐゴシック"/>
              </a:rPr>
              <a:t>Physicians can’t practically review all the home OCT images acquired by their patients</a:t>
            </a:r>
          </a:p>
        </p:txBody>
      </p:sp>
    </p:spTree>
    <p:extLst>
      <p:ext uri="{BB962C8B-B14F-4D97-AF65-F5344CB8AC3E}">
        <p14:creationId xmlns:p14="http://schemas.microsoft.com/office/powerpoint/2010/main" val="50947454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AD5609-6224-B97E-C704-ABE30B090077}"/>
              </a:ext>
            </a:extLst>
          </p:cNvPr>
          <p:cNvSpPr>
            <a:spLocks noGrp="1"/>
          </p:cNvSpPr>
          <p:nvPr>
            <p:ph type="title"/>
          </p:nvPr>
        </p:nvSpPr>
        <p:spPr>
          <a:xfrm>
            <a:off x="381000" y="602649"/>
            <a:ext cx="11430000" cy="480131"/>
          </a:xfrm>
        </p:spPr>
        <p:txBody>
          <a:bodyPr/>
          <a:lstStyle/>
          <a:p>
            <a:pPr algn="ctr"/>
            <a:r>
              <a:rPr lang="en-US" dirty="0"/>
              <a:t>Role of Artificial Intelligence</a:t>
            </a:r>
          </a:p>
        </p:txBody>
      </p:sp>
      <p:sp>
        <p:nvSpPr>
          <p:cNvPr id="3" name="Text Placeholder 2">
            <a:extLst>
              <a:ext uri="{FF2B5EF4-FFF2-40B4-BE49-F238E27FC236}">
                <a16:creationId xmlns:a16="http://schemas.microsoft.com/office/drawing/2014/main" id="{EC451217-2B9F-4002-078E-F41874921400}"/>
              </a:ext>
            </a:extLst>
          </p:cNvPr>
          <p:cNvSpPr>
            <a:spLocks noGrp="1"/>
          </p:cNvSpPr>
          <p:nvPr>
            <p:ph type="body" idx="10"/>
          </p:nvPr>
        </p:nvSpPr>
        <p:spPr/>
        <p:txBody>
          <a:bodyPr/>
          <a:lstStyle/>
          <a:p>
            <a:r>
              <a:rPr lang="en-US" dirty="0"/>
              <a:t>AI Powered algorithm automatically quantifies relevant biomarkers</a:t>
            </a:r>
          </a:p>
        </p:txBody>
      </p:sp>
      <p:sp>
        <p:nvSpPr>
          <p:cNvPr id="77" name="TextBox 76">
            <a:extLst>
              <a:ext uri="{FF2B5EF4-FFF2-40B4-BE49-F238E27FC236}">
                <a16:creationId xmlns:a16="http://schemas.microsoft.com/office/drawing/2014/main" id="{42729038-1BA3-9581-A3AC-AA1B24AB4B15}"/>
              </a:ext>
            </a:extLst>
          </p:cNvPr>
          <p:cNvSpPr txBox="1"/>
          <p:nvPr/>
        </p:nvSpPr>
        <p:spPr>
          <a:xfrm>
            <a:off x="8561030" y="4757760"/>
            <a:ext cx="3487191" cy="1200329"/>
          </a:xfrm>
          <a:prstGeom prst="rect">
            <a:avLst/>
          </a:prstGeom>
          <a:noFill/>
        </p:spPr>
        <p:txBody>
          <a:bodyPr wrap="square" rtlCol="0">
            <a:spAutoFit/>
          </a:bodyPr>
          <a:lstStyle/>
          <a:p>
            <a:pPr algn="l"/>
            <a:r>
              <a:rPr lang="en-US" dirty="0">
                <a:latin typeface="Avenir" panose="020B0503020203020204" pitchFamily="34" charset="0"/>
              </a:rPr>
              <a:t>AI converts 3-dimensional volume scans to 1-dimensional biomarker trajectory, making physician reviews seamless</a:t>
            </a:r>
          </a:p>
        </p:txBody>
      </p:sp>
      <p:sp>
        <p:nvSpPr>
          <p:cNvPr id="8" name="Textfeld 7">
            <a:extLst>
              <a:ext uri="{FF2B5EF4-FFF2-40B4-BE49-F238E27FC236}">
                <a16:creationId xmlns:a16="http://schemas.microsoft.com/office/drawing/2014/main" id="{C0FEDA12-9925-C877-FCF2-82C6644CD791}"/>
              </a:ext>
            </a:extLst>
          </p:cNvPr>
          <p:cNvSpPr txBox="1"/>
          <p:nvPr/>
        </p:nvSpPr>
        <p:spPr>
          <a:xfrm>
            <a:off x="120973" y="2426681"/>
            <a:ext cx="1389739" cy="618631"/>
          </a:xfrm>
          <a:prstGeom prst="rect">
            <a:avLst/>
          </a:prstGeom>
          <a:noFill/>
        </p:spPr>
        <p:txBody>
          <a:bodyPr wrap="none" rtlCol="0" anchor="t" anchorCtr="0">
            <a:spAutoFit/>
          </a:bodyPr>
          <a:lstStyle/>
          <a:p>
            <a:pPr algn="l">
              <a:lnSpc>
                <a:spcPct val="95000"/>
              </a:lnSpc>
            </a:pPr>
            <a:r>
              <a:rPr lang="en-US" dirty="0">
                <a:solidFill>
                  <a:schemeClr val="tx1"/>
                </a:solidFill>
                <a:latin typeface="Avenir" charset="0"/>
                <a:ea typeface="Avenir" charset="0"/>
                <a:cs typeface="Avenir" charset="0"/>
              </a:rPr>
              <a:t>Volume Scan</a:t>
            </a:r>
            <a:br>
              <a:rPr lang="en-US" dirty="0">
                <a:solidFill>
                  <a:schemeClr val="tx1"/>
                </a:solidFill>
                <a:latin typeface="Avenir" charset="0"/>
                <a:ea typeface="Avenir" charset="0"/>
                <a:cs typeface="Avenir" charset="0"/>
              </a:rPr>
            </a:br>
            <a:r>
              <a:rPr lang="en-US" dirty="0">
                <a:solidFill>
                  <a:schemeClr val="tx1"/>
                </a:solidFill>
                <a:latin typeface="Avenir" charset="0"/>
                <a:ea typeface="Avenir" charset="0"/>
                <a:cs typeface="Avenir" charset="0"/>
              </a:rPr>
              <a:t>HRO Overlay</a:t>
            </a:r>
          </a:p>
        </p:txBody>
      </p:sp>
      <p:sp>
        <p:nvSpPr>
          <p:cNvPr id="53" name="Textfeld 52">
            <a:extLst>
              <a:ext uri="{FF2B5EF4-FFF2-40B4-BE49-F238E27FC236}">
                <a16:creationId xmlns:a16="http://schemas.microsoft.com/office/drawing/2014/main" id="{9219B583-75C5-632A-B017-CF9B630D66F8}"/>
              </a:ext>
            </a:extLst>
          </p:cNvPr>
          <p:cNvSpPr txBox="1"/>
          <p:nvPr/>
        </p:nvSpPr>
        <p:spPr>
          <a:xfrm>
            <a:off x="42658" y="3757266"/>
            <a:ext cx="1614994" cy="355482"/>
          </a:xfrm>
          <a:prstGeom prst="rect">
            <a:avLst/>
          </a:prstGeom>
          <a:noFill/>
        </p:spPr>
        <p:txBody>
          <a:bodyPr wrap="none" rtlCol="0" anchor="t" anchorCtr="0">
            <a:spAutoFit/>
          </a:bodyPr>
          <a:lstStyle/>
          <a:p>
            <a:pPr algn="l">
              <a:lnSpc>
                <a:spcPct val="95000"/>
              </a:lnSpc>
            </a:pPr>
            <a:r>
              <a:rPr lang="en-US" dirty="0">
                <a:solidFill>
                  <a:schemeClr val="tx1"/>
                </a:solidFill>
                <a:latin typeface="Avenir" charset="0"/>
                <a:ea typeface="Avenir" charset="0"/>
                <a:cs typeface="Avenir" charset="0"/>
              </a:rPr>
              <a:t>HRO Projection</a:t>
            </a:r>
          </a:p>
        </p:txBody>
      </p:sp>
      <p:sp>
        <p:nvSpPr>
          <p:cNvPr id="54" name="Textfeld 53">
            <a:extLst>
              <a:ext uri="{FF2B5EF4-FFF2-40B4-BE49-F238E27FC236}">
                <a16:creationId xmlns:a16="http://schemas.microsoft.com/office/drawing/2014/main" id="{F409F296-34B7-5292-9218-CDD5F581545B}"/>
              </a:ext>
            </a:extLst>
          </p:cNvPr>
          <p:cNvSpPr txBox="1"/>
          <p:nvPr/>
        </p:nvSpPr>
        <p:spPr>
          <a:xfrm>
            <a:off x="143779" y="5180184"/>
            <a:ext cx="1558504" cy="355482"/>
          </a:xfrm>
          <a:prstGeom prst="rect">
            <a:avLst/>
          </a:prstGeom>
          <a:noFill/>
        </p:spPr>
        <p:txBody>
          <a:bodyPr wrap="none" rtlCol="0" anchor="t" anchorCtr="0">
            <a:spAutoFit/>
          </a:bodyPr>
          <a:lstStyle/>
          <a:p>
            <a:pPr algn="l">
              <a:lnSpc>
                <a:spcPct val="95000"/>
              </a:lnSpc>
            </a:pPr>
            <a:r>
              <a:rPr lang="en-US" dirty="0">
                <a:solidFill>
                  <a:schemeClr val="tx1"/>
                </a:solidFill>
                <a:latin typeface="Avenir" charset="0"/>
                <a:ea typeface="Avenir" charset="0"/>
                <a:cs typeface="Avenir" charset="0"/>
              </a:rPr>
              <a:t>TRO Trajectory</a:t>
            </a:r>
          </a:p>
        </p:txBody>
      </p:sp>
      <p:sp>
        <p:nvSpPr>
          <p:cNvPr id="55" name="Textfeld 54">
            <a:extLst>
              <a:ext uri="{FF2B5EF4-FFF2-40B4-BE49-F238E27FC236}">
                <a16:creationId xmlns:a16="http://schemas.microsoft.com/office/drawing/2014/main" id="{19250105-BBFE-7C0E-9A5E-AD3E7D07DCA0}"/>
              </a:ext>
            </a:extLst>
          </p:cNvPr>
          <p:cNvSpPr txBox="1"/>
          <p:nvPr/>
        </p:nvSpPr>
        <p:spPr>
          <a:xfrm>
            <a:off x="2051779" y="6462079"/>
            <a:ext cx="8059630" cy="281567"/>
          </a:xfrm>
          <a:prstGeom prst="roundRect">
            <a:avLst/>
          </a:prstGeom>
          <a:solidFill>
            <a:schemeClr val="bg1">
              <a:lumMod val="95000"/>
              <a:alpha val="20000"/>
            </a:schemeClr>
          </a:solidFill>
        </p:spPr>
        <p:txBody>
          <a:bodyPr wrap="square" rtlCol="0" anchor="t" anchorCtr="0">
            <a:spAutoFit/>
          </a:bodyPr>
          <a:lstStyle/>
          <a:p>
            <a:pPr marL="0" marR="0" lvl="0" indent="0" algn="l" defTabSz="914400" rtl="0" eaLnBrk="1" fontAlgn="auto" latinLnBrk="0" hangingPunct="1">
              <a:lnSpc>
                <a:spcPct val="95000"/>
              </a:lnSpc>
              <a:spcBef>
                <a:spcPts val="0"/>
              </a:spcBef>
              <a:spcAft>
                <a:spcPts val="0"/>
              </a:spcAft>
              <a:buClrTx/>
              <a:buSzTx/>
              <a:buFontTx/>
              <a:buNone/>
              <a:tabLst/>
              <a:defRPr/>
            </a:pPr>
            <a:r>
              <a:rPr lang="en-US" sz="1100" b="1" dirty="0">
                <a:solidFill>
                  <a:srgbClr val="FFFFFF"/>
                </a:solidFill>
                <a:latin typeface="Avenir" charset="0"/>
                <a:ea typeface="Avenir" charset="0"/>
                <a:cs typeface="Avenir" charset="0"/>
              </a:rPr>
              <a:t>HRO: </a:t>
            </a:r>
            <a:r>
              <a:rPr lang="en-US" sz="1100" dirty="0">
                <a:solidFill>
                  <a:srgbClr val="FFFFFF"/>
                </a:solidFill>
                <a:latin typeface="Avenir" charset="0"/>
                <a:ea typeface="Avenir" charset="0"/>
                <a:cs typeface="Avenir" charset="0"/>
              </a:rPr>
              <a:t>Hypo-reflective spaces    |  </a:t>
            </a:r>
            <a:r>
              <a:rPr lang="en-US" sz="1100" b="1" baseline="0" dirty="0">
                <a:solidFill>
                  <a:srgbClr val="FFFFFF"/>
                </a:solidFill>
                <a:latin typeface="Avenir" charset="0"/>
                <a:ea typeface="Avenir" charset="0"/>
                <a:cs typeface="Avenir" charset="0"/>
              </a:rPr>
              <a:t>TRO</a:t>
            </a:r>
            <a:r>
              <a:rPr lang="en-US" sz="1100" baseline="0" dirty="0">
                <a:solidFill>
                  <a:srgbClr val="FFFFFF"/>
                </a:solidFill>
                <a:latin typeface="Avenir" charset="0"/>
                <a:ea typeface="Avenir" charset="0"/>
                <a:cs typeface="Avenir" charset="0"/>
              </a:rPr>
              <a:t>: Total retinal hypo-reflective spaces</a:t>
            </a:r>
            <a:endParaRPr kumimoji="0" lang="en-US" sz="1100" b="0" i="0" u="none" strike="noStrike" kern="1200" cap="none" spc="0" normalizeH="0" baseline="0" noProof="0" dirty="0">
              <a:ln>
                <a:noFill/>
              </a:ln>
              <a:solidFill>
                <a:srgbClr val="FFFFFF"/>
              </a:solidFill>
              <a:effectLst/>
              <a:uLnTx/>
              <a:uFillTx/>
              <a:latin typeface="Avenir" charset="0"/>
              <a:ea typeface="Avenir" charset="0"/>
              <a:cs typeface="Avenir" charset="0"/>
            </a:endParaRPr>
          </a:p>
        </p:txBody>
      </p:sp>
      <p:grpSp>
        <p:nvGrpSpPr>
          <p:cNvPr id="1033" name="Group 1032">
            <a:extLst>
              <a:ext uri="{FF2B5EF4-FFF2-40B4-BE49-F238E27FC236}">
                <a16:creationId xmlns:a16="http://schemas.microsoft.com/office/drawing/2014/main" id="{9B009880-3C62-FE9B-A312-DFE69C07FEE1}"/>
              </a:ext>
            </a:extLst>
          </p:cNvPr>
          <p:cNvGrpSpPr/>
          <p:nvPr/>
        </p:nvGrpSpPr>
        <p:grpSpPr>
          <a:xfrm>
            <a:off x="1915496" y="4485291"/>
            <a:ext cx="6341330" cy="1760854"/>
            <a:chOff x="1915496" y="4485291"/>
            <a:chExt cx="6341330" cy="1760854"/>
          </a:xfrm>
        </p:grpSpPr>
        <p:pic>
          <p:nvPicPr>
            <p:cNvPr id="5" name="Picture 4">
              <a:extLst>
                <a:ext uri="{FF2B5EF4-FFF2-40B4-BE49-F238E27FC236}">
                  <a16:creationId xmlns:a16="http://schemas.microsoft.com/office/drawing/2014/main" id="{5D918D1D-6D8E-91CD-0929-01685CA67B0A}"/>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915496" y="4485291"/>
              <a:ext cx="6341330" cy="1760854"/>
            </a:xfrm>
            <a:prstGeom prst="rect">
              <a:avLst/>
            </a:prstGeom>
          </p:spPr>
        </p:pic>
        <p:cxnSp>
          <p:nvCxnSpPr>
            <p:cNvPr id="7" name="Straight Connector 6">
              <a:extLst>
                <a:ext uri="{FF2B5EF4-FFF2-40B4-BE49-F238E27FC236}">
                  <a16:creationId xmlns:a16="http://schemas.microsoft.com/office/drawing/2014/main" id="{8C7ACFAC-50A4-106A-E22B-0ED696551200}"/>
                </a:ext>
              </a:extLst>
            </p:cNvPr>
            <p:cNvCxnSpPr/>
            <p:nvPr/>
          </p:nvCxnSpPr>
          <p:spPr bwMode="auto">
            <a:xfrm>
              <a:off x="2092657" y="5923128"/>
              <a:ext cx="2752298" cy="0"/>
            </a:xfrm>
            <a:prstGeom prst="line">
              <a:avLst/>
            </a:prstGeom>
            <a:noFill/>
            <a:ln w="12700" cap="rnd" cmpd="sng" algn="ctr">
              <a:solidFill>
                <a:srgbClr val="D87100"/>
              </a:solidFill>
              <a:prstDash val="sysDash"/>
              <a:round/>
              <a:headEnd type="none" w="med" len="med"/>
              <a:tailEnd type="none" w="med" len="med"/>
            </a:ln>
            <a:effectLst/>
          </p:spPr>
        </p:cxnSp>
        <p:cxnSp>
          <p:nvCxnSpPr>
            <p:cNvPr id="9" name="Straight Connector 8">
              <a:extLst>
                <a:ext uri="{FF2B5EF4-FFF2-40B4-BE49-F238E27FC236}">
                  <a16:creationId xmlns:a16="http://schemas.microsoft.com/office/drawing/2014/main" id="{E8866F5F-4FE4-458D-2A20-A7517C467C49}"/>
                </a:ext>
              </a:extLst>
            </p:cNvPr>
            <p:cNvCxnSpPr>
              <a:cxnSpLocks/>
            </p:cNvCxnSpPr>
            <p:nvPr/>
          </p:nvCxnSpPr>
          <p:spPr bwMode="auto">
            <a:xfrm flipV="1">
              <a:off x="4844955" y="4831307"/>
              <a:ext cx="0" cy="1091821"/>
            </a:xfrm>
            <a:prstGeom prst="line">
              <a:avLst/>
            </a:prstGeom>
            <a:noFill/>
            <a:ln w="12700" cap="rnd" cmpd="sng" algn="ctr">
              <a:solidFill>
                <a:srgbClr val="D87100"/>
              </a:solidFill>
              <a:prstDash val="sysDash"/>
              <a:round/>
              <a:headEnd type="none" w="med" len="med"/>
              <a:tailEnd type="none" w="med" len="med"/>
            </a:ln>
            <a:effectLst/>
          </p:spPr>
        </p:cxnSp>
        <p:pic>
          <p:nvPicPr>
            <p:cNvPr id="58" name="Graphic 57" descr="Ringer with solid fill">
              <a:extLst>
                <a:ext uri="{FF2B5EF4-FFF2-40B4-BE49-F238E27FC236}">
                  <a16:creationId xmlns:a16="http://schemas.microsoft.com/office/drawing/2014/main" id="{B5F85846-5187-25B7-7EBB-3E01CF58631D}"/>
                </a:ext>
              </a:extLst>
            </p:cNvPr>
            <p:cNvPicPr>
              <a:picLocks noChangeAspect="1"/>
            </p:cNvPicPr>
            <p:nvPr/>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4763663" y="4638279"/>
              <a:ext cx="180011" cy="180011"/>
            </a:xfrm>
            <a:prstGeom prst="rect">
              <a:avLst/>
            </a:prstGeom>
          </p:spPr>
        </p:pic>
        <p:pic>
          <p:nvPicPr>
            <p:cNvPr id="60" name="Graphic 59" descr="Needle with solid fill">
              <a:extLst>
                <a:ext uri="{FF2B5EF4-FFF2-40B4-BE49-F238E27FC236}">
                  <a16:creationId xmlns:a16="http://schemas.microsoft.com/office/drawing/2014/main" id="{71B1A541-CFDC-BD9F-5686-46F30F1A38B2}"/>
                </a:ext>
              </a:extLst>
            </p:cNvPr>
            <p:cNvPicPr>
              <a:picLocks noChangeAspect="1"/>
            </p:cNvPicPr>
            <p:nvPr/>
          </p:nvPicPr>
          <p:blipFill>
            <a:blip r:embed="rId6" cstate="screen">
              <a:extLst>
                <a:ext uri="{28A0092B-C50C-407E-A947-70E740481C1C}">
                  <a14:useLocalDpi xmlns:a14="http://schemas.microsoft.com/office/drawing/2010/main"/>
                </a:ext>
                <a:ext uri="{96DAC541-7B7A-43D3-8B79-37D633B846F1}">
                  <asvg:svgBlip xmlns:asvg="http://schemas.microsoft.com/office/drawing/2016/SVG/main" r:embed="rId7"/>
                </a:ext>
              </a:extLst>
            </a:blip>
            <a:stretch>
              <a:fillRect/>
            </a:stretch>
          </p:blipFill>
          <p:spPr>
            <a:xfrm>
              <a:off x="5163554" y="4624786"/>
              <a:ext cx="188884" cy="188884"/>
            </a:xfrm>
            <a:prstGeom prst="rect">
              <a:avLst/>
            </a:prstGeom>
          </p:spPr>
        </p:pic>
        <p:cxnSp>
          <p:nvCxnSpPr>
            <p:cNvPr id="61" name="Straight Connector 60">
              <a:extLst>
                <a:ext uri="{FF2B5EF4-FFF2-40B4-BE49-F238E27FC236}">
                  <a16:creationId xmlns:a16="http://schemas.microsoft.com/office/drawing/2014/main" id="{AF4E7515-B774-C0BA-118B-BE7AFF49287E}"/>
                </a:ext>
              </a:extLst>
            </p:cNvPr>
            <p:cNvCxnSpPr>
              <a:cxnSpLocks/>
            </p:cNvCxnSpPr>
            <p:nvPr/>
          </p:nvCxnSpPr>
          <p:spPr bwMode="auto">
            <a:xfrm flipV="1">
              <a:off x="5174776" y="4813670"/>
              <a:ext cx="0" cy="280219"/>
            </a:xfrm>
            <a:prstGeom prst="line">
              <a:avLst/>
            </a:prstGeom>
            <a:noFill/>
            <a:ln w="12700" cap="rnd" cmpd="sng" algn="ctr">
              <a:solidFill>
                <a:srgbClr val="D87100"/>
              </a:solidFill>
              <a:prstDash val="sysDash"/>
              <a:round/>
              <a:headEnd type="none" w="med" len="med"/>
              <a:tailEnd type="none" w="med" len="med"/>
            </a:ln>
            <a:effectLst/>
          </p:spPr>
        </p:cxnSp>
      </p:grpSp>
      <p:grpSp>
        <p:nvGrpSpPr>
          <p:cNvPr id="1032" name="Group 1031">
            <a:extLst>
              <a:ext uri="{FF2B5EF4-FFF2-40B4-BE49-F238E27FC236}">
                <a16:creationId xmlns:a16="http://schemas.microsoft.com/office/drawing/2014/main" id="{387817A2-1CFC-5EF3-5211-AB75B5F87A0B}"/>
              </a:ext>
            </a:extLst>
          </p:cNvPr>
          <p:cNvGrpSpPr/>
          <p:nvPr/>
        </p:nvGrpSpPr>
        <p:grpSpPr>
          <a:xfrm>
            <a:off x="1657652" y="2188725"/>
            <a:ext cx="1673555" cy="1082620"/>
            <a:chOff x="1711543" y="2068473"/>
            <a:chExt cx="1673555" cy="1082620"/>
          </a:xfrm>
        </p:grpSpPr>
        <p:pic>
          <p:nvPicPr>
            <p:cNvPr id="66" name="Picture 65">
              <a:extLst>
                <a:ext uri="{FF2B5EF4-FFF2-40B4-BE49-F238E27FC236}">
                  <a16:creationId xmlns:a16="http://schemas.microsoft.com/office/drawing/2014/main" id="{ED1C29D6-6A07-512A-BCE4-5B6DB5E424F6}"/>
                </a:ext>
              </a:extLst>
            </p:cNvPr>
            <p:cNvPicPr>
              <a:picLocks noChangeAspect="1"/>
            </p:cNvPicPr>
            <p:nvPr/>
          </p:nvPicPr>
          <p:blipFill rotWithShape="1">
            <a:blip r:embed="rId8" cstate="screen">
              <a:extLst>
                <a:ext uri="{28A0092B-C50C-407E-A947-70E740481C1C}">
                  <a14:useLocalDpi xmlns:a14="http://schemas.microsoft.com/office/drawing/2010/main"/>
                </a:ext>
              </a:extLst>
            </a:blip>
            <a:srcRect/>
            <a:stretch/>
          </p:blipFill>
          <p:spPr>
            <a:xfrm>
              <a:off x="2100671" y="2068473"/>
              <a:ext cx="1284427" cy="714724"/>
            </a:xfrm>
            <a:prstGeom prst="rect">
              <a:avLst/>
            </a:prstGeom>
          </p:spPr>
        </p:pic>
        <p:pic>
          <p:nvPicPr>
            <p:cNvPr id="67" name="Picture 66">
              <a:extLst>
                <a:ext uri="{FF2B5EF4-FFF2-40B4-BE49-F238E27FC236}">
                  <a16:creationId xmlns:a16="http://schemas.microsoft.com/office/drawing/2014/main" id="{DFE1B6A7-8179-BBA9-B988-4063BA5BD8C2}"/>
                </a:ext>
              </a:extLst>
            </p:cNvPr>
            <p:cNvPicPr>
              <a:picLocks noChangeAspect="1"/>
            </p:cNvPicPr>
            <p:nvPr/>
          </p:nvPicPr>
          <p:blipFill rotWithShape="1">
            <a:blip r:embed="rId8" cstate="screen">
              <a:extLst>
                <a:ext uri="{28A0092B-C50C-407E-A947-70E740481C1C}">
                  <a14:useLocalDpi xmlns:a14="http://schemas.microsoft.com/office/drawing/2010/main"/>
                </a:ext>
              </a:extLst>
            </a:blip>
            <a:srcRect/>
            <a:stretch/>
          </p:blipFill>
          <p:spPr>
            <a:xfrm>
              <a:off x="2003389" y="2156248"/>
              <a:ext cx="1284427" cy="714724"/>
            </a:xfrm>
            <a:prstGeom prst="rect">
              <a:avLst/>
            </a:prstGeom>
          </p:spPr>
        </p:pic>
        <p:pic>
          <p:nvPicPr>
            <p:cNvPr id="68" name="Picture 67">
              <a:extLst>
                <a:ext uri="{FF2B5EF4-FFF2-40B4-BE49-F238E27FC236}">
                  <a16:creationId xmlns:a16="http://schemas.microsoft.com/office/drawing/2014/main" id="{CE997373-01F6-5D4B-F423-9889D3DA5DF7}"/>
                </a:ext>
              </a:extLst>
            </p:cNvPr>
            <p:cNvPicPr>
              <a:picLocks noChangeAspect="1"/>
            </p:cNvPicPr>
            <p:nvPr/>
          </p:nvPicPr>
          <p:blipFill rotWithShape="1">
            <a:blip r:embed="rId8" cstate="screen">
              <a:extLst>
                <a:ext uri="{28A0092B-C50C-407E-A947-70E740481C1C}">
                  <a14:useLocalDpi xmlns:a14="http://schemas.microsoft.com/office/drawing/2010/main"/>
                </a:ext>
              </a:extLst>
            </a:blip>
            <a:srcRect/>
            <a:stretch/>
          </p:blipFill>
          <p:spPr>
            <a:xfrm>
              <a:off x="1906107" y="2244023"/>
              <a:ext cx="1284427" cy="714724"/>
            </a:xfrm>
            <a:prstGeom prst="rect">
              <a:avLst/>
            </a:prstGeom>
          </p:spPr>
        </p:pic>
        <p:pic>
          <p:nvPicPr>
            <p:cNvPr id="69" name="Picture 68">
              <a:extLst>
                <a:ext uri="{FF2B5EF4-FFF2-40B4-BE49-F238E27FC236}">
                  <a16:creationId xmlns:a16="http://schemas.microsoft.com/office/drawing/2014/main" id="{DE0F6D1B-20CC-6FD2-492F-585D8B438A03}"/>
                </a:ext>
              </a:extLst>
            </p:cNvPr>
            <p:cNvPicPr>
              <a:picLocks noChangeAspect="1"/>
            </p:cNvPicPr>
            <p:nvPr/>
          </p:nvPicPr>
          <p:blipFill rotWithShape="1">
            <a:blip r:embed="rId8" cstate="screen">
              <a:extLst>
                <a:ext uri="{28A0092B-C50C-407E-A947-70E740481C1C}">
                  <a14:useLocalDpi xmlns:a14="http://schemas.microsoft.com/office/drawing/2010/main"/>
                </a:ext>
              </a:extLst>
            </a:blip>
            <a:srcRect/>
            <a:stretch/>
          </p:blipFill>
          <p:spPr>
            <a:xfrm>
              <a:off x="1808825" y="2331798"/>
              <a:ext cx="1284427" cy="714724"/>
            </a:xfrm>
            <a:prstGeom prst="rect">
              <a:avLst/>
            </a:prstGeom>
          </p:spPr>
        </p:pic>
        <p:pic>
          <p:nvPicPr>
            <p:cNvPr id="70" name="Picture 69">
              <a:extLst>
                <a:ext uri="{FF2B5EF4-FFF2-40B4-BE49-F238E27FC236}">
                  <a16:creationId xmlns:a16="http://schemas.microsoft.com/office/drawing/2014/main" id="{7D5C6C0D-0E7C-8741-B97B-6D2251A9AEA4}"/>
                </a:ext>
              </a:extLst>
            </p:cNvPr>
            <p:cNvPicPr>
              <a:picLocks/>
            </p:cNvPicPr>
            <p:nvPr/>
          </p:nvPicPr>
          <p:blipFill rotWithShape="1">
            <a:blip r:embed="rId9" cstate="screen">
              <a:extLst>
                <a:ext uri="{28A0092B-C50C-407E-A947-70E740481C1C}">
                  <a14:useLocalDpi xmlns:a14="http://schemas.microsoft.com/office/drawing/2010/main"/>
                </a:ext>
              </a:extLst>
            </a:blip>
            <a:srcRect/>
            <a:stretch/>
          </p:blipFill>
          <p:spPr>
            <a:xfrm>
              <a:off x="1711543" y="2419573"/>
              <a:ext cx="1280160" cy="731520"/>
            </a:xfrm>
            <a:prstGeom prst="rect">
              <a:avLst/>
            </a:prstGeom>
          </p:spPr>
        </p:pic>
      </p:grpSp>
      <p:pic>
        <p:nvPicPr>
          <p:cNvPr id="81" name="Picture 80">
            <a:extLst>
              <a:ext uri="{FF2B5EF4-FFF2-40B4-BE49-F238E27FC236}">
                <a16:creationId xmlns:a16="http://schemas.microsoft.com/office/drawing/2014/main" id="{5B14D713-B0ED-66EE-F2F3-697CB46FF3AD}"/>
              </a:ext>
            </a:extLst>
          </p:cNvPr>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4019648" y="3611343"/>
            <a:ext cx="715516" cy="731927"/>
          </a:xfrm>
          <a:prstGeom prst="rect">
            <a:avLst/>
          </a:prstGeom>
        </p:spPr>
      </p:pic>
      <p:pic>
        <p:nvPicPr>
          <p:cNvPr id="92" name="Picture 91">
            <a:extLst>
              <a:ext uri="{FF2B5EF4-FFF2-40B4-BE49-F238E27FC236}">
                <a16:creationId xmlns:a16="http://schemas.microsoft.com/office/drawing/2014/main" id="{B9A00BE1-350A-50F8-F99F-2EC84D8DBE88}"/>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6025886" y="3616185"/>
            <a:ext cx="731915" cy="722242"/>
          </a:xfrm>
          <a:prstGeom prst="rect">
            <a:avLst/>
          </a:prstGeom>
        </p:spPr>
      </p:pic>
      <p:grpSp>
        <p:nvGrpSpPr>
          <p:cNvPr id="107" name="Group 106">
            <a:extLst>
              <a:ext uri="{FF2B5EF4-FFF2-40B4-BE49-F238E27FC236}">
                <a16:creationId xmlns:a16="http://schemas.microsoft.com/office/drawing/2014/main" id="{36B20A68-67C9-9B87-7F5C-1466DC502607}"/>
              </a:ext>
            </a:extLst>
          </p:cNvPr>
          <p:cNvGrpSpPr/>
          <p:nvPr/>
        </p:nvGrpSpPr>
        <p:grpSpPr>
          <a:xfrm>
            <a:off x="3664682" y="2103107"/>
            <a:ext cx="1687756" cy="1138708"/>
            <a:chOff x="3577697" y="2274682"/>
            <a:chExt cx="1687756" cy="1138708"/>
          </a:xfrm>
        </p:grpSpPr>
        <p:pic>
          <p:nvPicPr>
            <p:cNvPr id="74" name="Picture 73">
              <a:extLst>
                <a:ext uri="{FF2B5EF4-FFF2-40B4-BE49-F238E27FC236}">
                  <a16:creationId xmlns:a16="http://schemas.microsoft.com/office/drawing/2014/main" id="{E9D76D8C-B868-F97C-CCDF-01E9796EF436}"/>
                </a:ext>
              </a:extLst>
            </p:cNvPr>
            <p:cNvPicPr>
              <a:picLocks/>
            </p:cNvPicPr>
            <p:nvPr/>
          </p:nvPicPr>
          <p:blipFill rotWithShape="1">
            <a:blip r:embed="rId12" cstate="screen">
              <a:extLst>
                <a:ext uri="{28A0092B-C50C-407E-A947-70E740481C1C}">
                  <a14:useLocalDpi xmlns:a14="http://schemas.microsoft.com/office/drawing/2010/main"/>
                </a:ext>
              </a:extLst>
            </a:blip>
            <a:srcRect/>
            <a:stretch/>
          </p:blipFill>
          <p:spPr>
            <a:xfrm>
              <a:off x="3985293" y="2274682"/>
              <a:ext cx="1280160" cy="731520"/>
            </a:xfrm>
            <a:prstGeom prst="rect">
              <a:avLst/>
            </a:prstGeom>
          </p:spPr>
        </p:pic>
        <p:pic>
          <p:nvPicPr>
            <p:cNvPr id="103" name="Picture 102">
              <a:extLst>
                <a:ext uri="{FF2B5EF4-FFF2-40B4-BE49-F238E27FC236}">
                  <a16:creationId xmlns:a16="http://schemas.microsoft.com/office/drawing/2014/main" id="{8A4B5378-E884-60DA-AD32-2FB368A7E8E2}"/>
                </a:ext>
              </a:extLst>
            </p:cNvPr>
            <p:cNvPicPr>
              <a:picLocks/>
            </p:cNvPicPr>
            <p:nvPr/>
          </p:nvPicPr>
          <p:blipFill rotWithShape="1">
            <a:blip r:embed="rId12" cstate="screen">
              <a:extLst>
                <a:ext uri="{28A0092B-C50C-407E-A947-70E740481C1C}">
                  <a14:useLocalDpi xmlns:a14="http://schemas.microsoft.com/office/drawing/2010/main"/>
                </a:ext>
              </a:extLst>
            </a:blip>
            <a:srcRect/>
            <a:stretch/>
          </p:blipFill>
          <p:spPr>
            <a:xfrm>
              <a:off x="3883394" y="2376479"/>
              <a:ext cx="1280160" cy="731520"/>
            </a:xfrm>
            <a:prstGeom prst="rect">
              <a:avLst/>
            </a:prstGeom>
          </p:spPr>
        </p:pic>
        <p:pic>
          <p:nvPicPr>
            <p:cNvPr id="104" name="Picture 103">
              <a:extLst>
                <a:ext uri="{FF2B5EF4-FFF2-40B4-BE49-F238E27FC236}">
                  <a16:creationId xmlns:a16="http://schemas.microsoft.com/office/drawing/2014/main" id="{B9142AAC-8BAD-346C-6626-588BAAF44490}"/>
                </a:ext>
              </a:extLst>
            </p:cNvPr>
            <p:cNvPicPr>
              <a:picLocks/>
            </p:cNvPicPr>
            <p:nvPr/>
          </p:nvPicPr>
          <p:blipFill rotWithShape="1">
            <a:blip r:embed="rId12" cstate="screen">
              <a:extLst>
                <a:ext uri="{28A0092B-C50C-407E-A947-70E740481C1C}">
                  <a14:useLocalDpi xmlns:a14="http://schemas.microsoft.com/office/drawing/2010/main"/>
                </a:ext>
              </a:extLst>
            </a:blip>
            <a:srcRect/>
            <a:stretch/>
          </p:blipFill>
          <p:spPr>
            <a:xfrm>
              <a:off x="3781495" y="2478276"/>
              <a:ext cx="1280160" cy="731520"/>
            </a:xfrm>
            <a:prstGeom prst="rect">
              <a:avLst/>
            </a:prstGeom>
          </p:spPr>
        </p:pic>
        <p:pic>
          <p:nvPicPr>
            <p:cNvPr id="105" name="Picture 104">
              <a:extLst>
                <a:ext uri="{FF2B5EF4-FFF2-40B4-BE49-F238E27FC236}">
                  <a16:creationId xmlns:a16="http://schemas.microsoft.com/office/drawing/2014/main" id="{2E8D412A-638A-90E0-9A94-6E5679C09E29}"/>
                </a:ext>
              </a:extLst>
            </p:cNvPr>
            <p:cNvPicPr>
              <a:picLocks/>
            </p:cNvPicPr>
            <p:nvPr/>
          </p:nvPicPr>
          <p:blipFill rotWithShape="1">
            <a:blip r:embed="rId12" cstate="screen">
              <a:extLst>
                <a:ext uri="{28A0092B-C50C-407E-A947-70E740481C1C}">
                  <a14:useLocalDpi xmlns:a14="http://schemas.microsoft.com/office/drawing/2010/main"/>
                </a:ext>
              </a:extLst>
            </a:blip>
            <a:srcRect/>
            <a:stretch/>
          </p:blipFill>
          <p:spPr>
            <a:xfrm>
              <a:off x="3679596" y="2580073"/>
              <a:ext cx="1280160" cy="731520"/>
            </a:xfrm>
            <a:prstGeom prst="rect">
              <a:avLst/>
            </a:prstGeom>
          </p:spPr>
        </p:pic>
        <p:pic>
          <p:nvPicPr>
            <p:cNvPr id="106" name="Picture 105">
              <a:extLst>
                <a:ext uri="{FF2B5EF4-FFF2-40B4-BE49-F238E27FC236}">
                  <a16:creationId xmlns:a16="http://schemas.microsoft.com/office/drawing/2014/main" id="{06A9E606-662F-6548-1BDE-88110BA5A61E}"/>
                </a:ext>
              </a:extLst>
            </p:cNvPr>
            <p:cNvPicPr>
              <a:picLocks/>
            </p:cNvPicPr>
            <p:nvPr/>
          </p:nvPicPr>
          <p:blipFill rotWithShape="1">
            <a:blip r:embed="rId12" cstate="screen">
              <a:extLst>
                <a:ext uri="{28A0092B-C50C-407E-A947-70E740481C1C}">
                  <a14:useLocalDpi xmlns:a14="http://schemas.microsoft.com/office/drawing/2010/main"/>
                </a:ext>
              </a:extLst>
            </a:blip>
            <a:srcRect/>
            <a:stretch/>
          </p:blipFill>
          <p:spPr>
            <a:xfrm>
              <a:off x="3577697" y="2681870"/>
              <a:ext cx="1280160" cy="731520"/>
            </a:xfrm>
            <a:prstGeom prst="rect">
              <a:avLst/>
            </a:prstGeom>
          </p:spPr>
        </p:pic>
      </p:grpSp>
      <p:grpSp>
        <p:nvGrpSpPr>
          <p:cNvPr id="112" name="Group 111">
            <a:extLst>
              <a:ext uri="{FF2B5EF4-FFF2-40B4-BE49-F238E27FC236}">
                <a16:creationId xmlns:a16="http://schemas.microsoft.com/office/drawing/2014/main" id="{D4242046-0754-2AA6-4008-1D50E365DF30}"/>
              </a:ext>
            </a:extLst>
          </p:cNvPr>
          <p:cNvGrpSpPr/>
          <p:nvPr/>
        </p:nvGrpSpPr>
        <p:grpSpPr>
          <a:xfrm>
            <a:off x="5761891" y="2137100"/>
            <a:ext cx="1724192" cy="1118916"/>
            <a:chOff x="5536872" y="2315464"/>
            <a:chExt cx="1724192" cy="1118916"/>
          </a:xfrm>
        </p:grpSpPr>
        <p:pic>
          <p:nvPicPr>
            <p:cNvPr id="87" name="Picture 86">
              <a:extLst>
                <a:ext uri="{FF2B5EF4-FFF2-40B4-BE49-F238E27FC236}">
                  <a16:creationId xmlns:a16="http://schemas.microsoft.com/office/drawing/2014/main" id="{93A19B34-A35B-E232-80E1-F6651820A650}"/>
                </a:ext>
              </a:extLst>
            </p:cNvPr>
            <p:cNvPicPr>
              <a:picLocks/>
            </p:cNvPicPr>
            <p:nvPr/>
          </p:nvPicPr>
          <p:blipFill rotWithShape="1">
            <a:blip r:embed="rId13" cstate="screen">
              <a:extLst>
                <a:ext uri="{28A0092B-C50C-407E-A947-70E740481C1C}">
                  <a14:useLocalDpi xmlns:a14="http://schemas.microsoft.com/office/drawing/2010/main"/>
                </a:ext>
              </a:extLst>
            </a:blip>
            <a:srcRect/>
            <a:stretch/>
          </p:blipFill>
          <p:spPr>
            <a:xfrm>
              <a:off x="5980904" y="2315464"/>
              <a:ext cx="1280160" cy="731520"/>
            </a:xfrm>
            <a:prstGeom prst="rect">
              <a:avLst/>
            </a:prstGeom>
          </p:spPr>
        </p:pic>
        <p:pic>
          <p:nvPicPr>
            <p:cNvPr id="108" name="Picture 107">
              <a:extLst>
                <a:ext uri="{FF2B5EF4-FFF2-40B4-BE49-F238E27FC236}">
                  <a16:creationId xmlns:a16="http://schemas.microsoft.com/office/drawing/2014/main" id="{A62CCB59-FAD0-BD06-453D-298947B4DA6D}"/>
                </a:ext>
              </a:extLst>
            </p:cNvPr>
            <p:cNvPicPr>
              <a:picLocks/>
            </p:cNvPicPr>
            <p:nvPr/>
          </p:nvPicPr>
          <p:blipFill rotWithShape="1">
            <a:blip r:embed="rId13" cstate="screen">
              <a:extLst>
                <a:ext uri="{28A0092B-C50C-407E-A947-70E740481C1C}">
                  <a14:useLocalDpi xmlns:a14="http://schemas.microsoft.com/office/drawing/2010/main"/>
                </a:ext>
              </a:extLst>
            </a:blip>
            <a:srcRect/>
            <a:stretch/>
          </p:blipFill>
          <p:spPr>
            <a:xfrm>
              <a:off x="5869896" y="2412313"/>
              <a:ext cx="1280160" cy="731520"/>
            </a:xfrm>
            <a:prstGeom prst="rect">
              <a:avLst/>
            </a:prstGeom>
          </p:spPr>
        </p:pic>
        <p:pic>
          <p:nvPicPr>
            <p:cNvPr id="109" name="Picture 108">
              <a:extLst>
                <a:ext uri="{FF2B5EF4-FFF2-40B4-BE49-F238E27FC236}">
                  <a16:creationId xmlns:a16="http://schemas.microsoft.com/office/drawing/2014/main" id="{35C6B23F-876C-692D-256C-2776918EEBB8}"/>
                </a:ext>
              </a:extLst>
            </p:cNvPr>
            <p:cNvPicPr>
              <a:picLocks/>
            </p:cNvPicPr>
            <p:nvPr/>
          </p:nvPicPr>
          <p:blipFill rotWithShape="1">
            <a:blip r:embed="rId13" cstate="screen">
              <a:extLst>
                <a:ext uri="{28A0092B-C50C-407E-A947-70E740481C1C}">
                  <a14:useLocalDpi xmlns:a14="http://schemas.microsoft.com/office/drawing/2010/main"/>
                </a:ext>
              </a:extLst>
            </a:blip>
            <a:srcRect/>
            <a:stretch/>
          </p:blipFill>
          <p:spPr>
            <a:xfrm>
              <a:off x="5758888" y="2509162"/>
              <a:ext cx="1280160" cy="731520"/>
            </a:xfrm>
            <a:prstGeom prst="rect">
              <a:avLst/>
            </a:prstGeom>
          </p:spPr>
        </p:pic>
        <p:pic>
          <p:nvPicPr>
            <p:cNvPr id="110" name="Picture 109">
              <a:extLst>
                <a:ext uri="{FF2B5EF4-FFF2-40B4-BE49-F238E27FC236}">
                  <a16:creationId xmlns:a16="http://schemas.microsoft.com/office/drawing/2014/main" id="{1F24FD56-CC3F-36FC-B3A9-DF112D85D584}"/>
                </a:ext>
              </a:extLst>
            </p:cNvPr>
            <p:cNvPicPr>
              <a:picLocks/>
            </p:cNvPicPr>
            <p:nvPr/>
          </p:nvPicPr>
          <p:blipFill rotWithShape="1">
            <a:blip r:embed="rId13" cstate="screen">
              <a:extLst>
                <a:ext uri="{28A0092B-C50C-407E-A947-70E740481C1C}">
                  <a14:useLocalDpi xmlns:a14="http://schemas.microsoft.com/office/drawing/2010/main"/>
                </a:ext>
              </a:extLst>
            </a:blip>
            <a:srcRect/>
            <a:stretch/>
          </p:blipFill>
          <p:spPr>
            <a:xfrm>
              <a:off x="5647880" y="2606011"/>
              <a:ext cx="1280160" cy="731520"/>
            </a:xfrm>
            <a:prstGeom prst="rect">
              <a:avLst/>
            </a:prstGeom>
          </p:spPr>
        </p:pic>
        <p:pic>
          <p:nvPicPr>
            <p:cNvPr id="111" name="Picture 110">
              <a:extLst>
                <a:ext uri="{FF2B5EF4-FFF2-40B4-BE49-F238E27FC236}">
                  <a16:creationId xmlns:a16="http://schemas.microsoft.com/office/drawing/2014/main" id="{4CB51437-12E9-B6F1-7231-84099F0FFEDA}"/>
                </a:ext>
              </a:extLst>
            </p:cNvPr>
            <p:cNvPicPr>
              <a:picLocks/>
            </p:cNvPicPr>
            <p:nvPr/>
          </p:nvPicPr>
          <p:blipFill rotWithShape="1">
            <a:blip r:embed="rId13" cstate="screen">
              <a:extLst>
                <a:ext uri="{28A0092B-C50C-407E-A947-70E740481C1C}">
                  <a14:useLocalDpi xmlns:a14="http://schemas.microsoft.com/office/drawing/2010/main"/>
                </a:ext>
              </a:extLst>
            </a:blip>
            <a:srcRect/>
            <a:stretch/>
          </p:blipFill>
          <p:spPr>
            <a:xfrm>
              <a:off x="5536872" y="2702860"/>
              <a:ext cx="1280160" cy="731520"/>
            </a:xfrm>
            <a:prstGeom prst="rect">
              <a:avLst/>
            </a:prstGeom>
          </p:spPr>
        </p:pic>
      </p:grpSp>
      <p:pic>
        <p:nvPicPr>
          <p:cNvPr id="116" name="Picture 115">
            <a:extLst>
              <a:ext uri="{FF2B5EF4-FFF2-40B4-BE49-F238E27FC236}">
                <a16:creationId xmlns:a16="http://schemas.microsoft.com/office/drawing/2014/main" id="{84129461-49BE-AFE0-91AB-60029090671C}"/>
              </a:ext>
            </a:extLst>
          </p:cNvPr>
          <p:cNvPicPr>
            <a:picLocks noChangeAspect="1"/>
          </p:cNvPicPr>
          <p:nvPr/>
        </p:nvPicPr>
        <p:blipFill>
          <a:blip r:embed="rId14" cstate="screen">
            <a:extLst>
              <a:ext uri="{28A0092B-C50C-407E-A947-70E740481C1C}">
                <a14:useLocalDpi xmlns:a14="http://schemas.microsoft.com/office/drawing/2010/main"/>
              </a:ext>
            </a:extLst>
          </a:blip>
          <a:stretch>
            <a:fillRect/>
          </a:stretch>
        </p:blipFill>
        <p:spPr>
          <a:xfrm>
            <a:off x="8256826" y="3608355"/>
            <a:ext cx="718944" cy="722242"/>
          </a:xfrm>
          <a:prstGeom prst="rect">
            <a:avLst/>
          </a:prstGeom>
        </p:spPr>
      </p:pic>
      <p:grpSp>
        <p:nvGrpSpPr>
          <p:cNvPr id="123" name="Group 122">
            <a:extLst>
              <a:ext uri="{FF2B5EF4-FFF2-40B4-BE49-F238E27FC236}">
                <a16:creationId xmlns:a16="http://schemas.microsoft.com/office/drawing/2014/main" id="{0FBA10EC-4D6C-5E1F-6C1E-CFE0696F7FEC}"/>
              </a:ext>
            </a:extLst>
          </p:cNvPr>
          <p:cNvGrpSpPr/>
          <p:nvPr/>
        </p:nvGrpSpPr>
        <p:grpSpPr>
          <a:xfrm>
            <a:off x="7998861" y="2170776"/>
            <a:ext cx="1637864" cy="1163388"/>
            <a:chOff x="8021667" y="2341705"/>
            <a:chExt cx="1637864" cy="1163388"/>
          </a:xfrm>
        </p:grpSpPr>
        <p:pic>
          <p:nvPicPr>
            <p:cNvPr id="118" name="Picture 117">
              <a:extLst>
                <a:ext uri="{FF2B5EF4-FFF2-40B4-BE49-F238E27FC236}">
                  <a16:creationId xmlns:a16="http://schemas.microsoft.com/office/drawing/2014/main" id="{405A6FDD-F2C1-8B21-5D93-E1459B8BC6DF}"/>
                </a:ext>
              </a:extLst>
            </p:cNvPr>
            <p:cNvPicPr>
              <a:picLocks/>
            </p:cNvPicPr>
            <p:nvPr/>
          </p:nvPicPr>
          <p:blipFill rotWithShape="1">
            <a:blip r:embed="rId15" cstate="screen">
              <a:extLst>
                <a:ext uri="{28A0092B-C50C-407E-A947-70E740481C1C}">
                  <a14:useLocalDpi xmlns:a14="http://schemas.microsoft.com/office/drawing/2010/main"/>
                </a:ext>
              </a:extLst>
            </a:blip>
            <a:srcRect/>
            <a:stretch/>
          </p:blipFill>
          <p:spPr>
            <a:xfrm>
              <a:off x="8379371" y="2341705"/>
              <a:ext cx="1280160" cy="731520"/>
            </a:xfrm>
            <a:prstGeom prst="rect">
              <a:avLst/>
            </a:prstGeom>
          </p:spPr>
        </p:pic>
        <p:pic>
          <p:nvPicPr>
            <p:cNvPr id="119" name="Picture 118">
              <a:extLst>
                <a:ext uri="{FF2B5EF4-FFF2-40B4-BE49-F238E27FC236}">
                  <a16:creationId xmlns:a16="http://schemas.microsoft.com/office/drawing/2014/main" id="{024AAE73-C540-6E4C-13E0-D0671846353D}"/>
                </a:ext>
              </a:extLst>
            </p:cNvPr>
            <p:cNvPicPr>
              <a:picLocks/>
            </p:cNvPicPr>
            <p:nvPr/>
          </p:nvPicPr>
          <p:blipFill rotWithShape="1">
            <a:blip r:embed="rId15" cstate="screen">
              <a:extLst>
                <a:ext uri="{28A0092B-C50C-407E-A947-70E740481C1C}">
                  <a14:useLocalDpi xmlns:a14="http://schemas.microsoft.com/office/drawing/2010/main"/>
                </a:ext>
              </a:extLst>
            </a:blip>
            <a:srcRect/>
            <a:stretch/>
          </p:blipFill>
          <p:spPr>
            <a:xfrm>
              <a:off x="8289945" y="2449672"/>
              <a:ext cx="1280160" cy="731520"/>
            </a:xfrm>
            <a:prstGeom prst="rect">
              <a:avLst/>
            </a:prstGeom>
          </p:spPr>
        </p:pic>
        <p:pic>
          <p:nvPicPr>
            <p:cNvPr id="120" name="Picture 119">
              <a:extLst>
                <a:ext uri="{FF2B5EF4-FFF2-40B4-BE49-F238E27FC236}">
                  <a16:creationId xmlns:a16="http://schemas.microsoft.com/office/drawing/2014/main" id="{21BACEFE-9E76-B38F-6A57-BF83823C6292}"/>
                </a:ext>
              </a:extLst>
            </p:cNvPr>
            <p:cNvPicPr>
              <a:picLocks/>
            </p:cNvPicPr>
            <p:nvPr/>
          </p:nvPicPr>
          <p:blipFill rotWithShape="1">
            <a:blip r:embed="rId15" cstate="screen">
              <a:extLst>
                <a:ext uri="{28A0092B-C50C-407E-A947-70E740481C1C}">
                  <a14:useLocalDpi xmlns:a14="http://schemas.microsoft.com/office/drawing/2010/main"/>
                </a:ext>
              </a:extLst>
            </a:blip>
            <a:srcRect/>
            <a:stretch/>
          </p:blipFill>
          <p:spPr>
            <a:xfrm>
              <a:off x="8200519" y="2557639"/>
              <a:ext cx="1280160" cy="731520"/>
            </a:xfrm>
            <a:prstGeom prst="rect">
              <a:avLst/>
            </a:prstGeom>
          </p:spPr>
        </p:pic>
        <p:pic>
          <p:nvPicPr>
            <p:cNvPr id="121" name="Picture 120">
              <a:extLst>
                <a:ext uri="{FF2B5EF4-FFF2-40B4-BE49-F238E27FC236}">
                  <a16:creationId xmlns:a16="http://schemas.microsoft.com/office/drawing/2014/main" id="{D657621F-26DB-A615-ACF7-C85C3704F378}"/>
                </a:ext>
              </a:extLst>
            </p:cNvPr>
            <p:cNvPicPr>
              <a:picLocks/>
            </p:cNvPicPr>
            <p:nvPr/>
          </p:nvPicPr>
          <p:blipFill rotWithShape="1">
            <a:blip r:embed="rId15" cstate="screen">
              <a:extLst>
                <a:ext uri="{28A0092B-C50C-407E-A947-70E740481C1C}">
                  <a14:useLocalDpi xmlns:a14="http://schemas.microsoft.com/office/drawing/2010/main"/>
                </a:ext>
              </a:extLst>
            </a:blip>
            <a:srcRect/>
            <a:stretch/>
          </p:blipFill>
          <p:spPr>
            <a:xfrm>
              <a:off x="8111093" y="2665606"/>
              <a:ext cx="1280160" cy="731520"/>
            </a:xfrm>
            <a:prstGeom prst="rect">
              <a:avLst/>
            </a:prstGeom>
          </p:spPr>
        </p:pic>
        <p:pic>
          <p:nvPicPr>
            <p:cNvPr id="122" name="Picture 121">
              <a:extLst>
                <a:ext uri="{FF2B5EF4-FFF2-40B4-BE49-F238E27FC236}">
                  <a16:creationId xmlns:a16="http://schemas.microsoft.com/office/drawing/2014/main" id="{BA9D22F7-F37B-9C51-5CEC-7073D14F02E5}"/>
                </a:ext>
              </a:extLst>
            </p:cNvPr>
            <p:cNvPicPr>
              <a:picLocks/>
            </p:cNvPicPr>
            <p:nvPr/>
          </p:nvPicPr>
          <p:blipFill rotWithShape="1">
            <a:blip r:embed="rId15" cstate="screen">
              <a:extLst>
                <a:ext uri="{28A0092B-C50C-407E-A947-70E740481C1C}">
                  <a14:useLocalDpi xmlns:a14="http://schemas.microsoft.com/office/drawing/2010/main"/>
                </a:ext>
              </a:extLst>
            </a:blip>
            <a:srcRect/>
            <a:stretch/>
          </p:blipFill>
          <p:spPr>
            <a:xfrm>
              <a:off x="8021667" y="2773573"/>
              <a:ext cx="1280160" cy="731520"/>
            </a:xfrm>
            <a:prstGeom prst="rect">
              <a:avLst/>
            </a:prstGeom>
          </p:spPr>
        </p:pic>
      </p:grpSp>
      <p:pic>
        <p:nvPicPr>
          <p:cNvPr id="125" name="Picture 124">
            <a:extLst>
              <a:ext uri="{FF2B5EF4-FFF2-40B4-BE49-F238E27FC236}">
                <a16:creationId xmlns:a16="http://schemas.microsoft.com/office/drawing/2014/main" id="{9D4A05F0-1B79-9654-2AC2-1524FF676EE6}"/>
              </a:ext>
            </a:extLst>
          </p:cNvPr>
          <p:cNvPicPr>
            <a:picLocks noChangeAspect="1"/>
          </p:cNvPicPr>
          <p:nvPr/>
        </p:nvPicPr>
        <p:blipFill>
          <a:blip r:embed="rId16" cstate="screen">
            <a:extLst>
              <a:ext uri="{28A0092B-C50C-407E-A947-70E740481C1C}">
                <a14:useLocalDpi xmlns:a14="http://schemas.microsoft.com/office/drawing/2010/main"/>
              </a:ext>
            </a:extLst>
          </a:blip>
          <a:stretch>
            <a:fillRect/>
          </a:stretch>
        </p:blipFill>
        <p:spPr>
          <a:xfrm>
            <a:off x="2050174" y="3611343"/>
            <a:ext cx="715516" cy="731520"/>
          </a:xfrm>
          <a:prstGeom prst="rect">
            <a:avLst/>
          </a:prstGeom>
        </p:spPr>
      </p:pic>
      <p:grpSp>
        <p:nvGrpSpPr>
          <p:cNvPr id="1029" name="Group 1028">
            <a:extLst>
              <a:ext uri="{FF2B5EF4-FFF2-40B4-BE49-F238E27FC236}">
                <a16:creationId xmlns:a16="http://schemas.microsoft.com/office/drawing/2014/main" id="{CD476513-F7A8-A9E1-7C00-7E8A54FA234D}"/>
              </a:ext>
            </a:extLst>
          </p:cNvPr>
          <p:cNvGrpSpPr/>
          <p:nvPr/>
        </p:nvGrpSpPr>
        <p:grpSpPr>
          <a:xfrm>
            <a:off x="10176482" y="2133244"/>
            <a:ext cx="1601032" cy="1205504"/>
            <a:chOff x="10119715" y="2375833"/>
            <a:chExt cx="1601032" cy="1205504"/>
          </a:xfrm>
        </p:grpSpPr>
        <p:pic>
          <p:nvPicPr>
            <p:cNvPr id="127" name="Picture 126">
              <a:extLst>
                <a:ext uri="{FF2B5EF4-FFF2-40B4-BE49-F238E27FC236}">
                  <a16:creationId xmlns:a16="http://schemas.microsoft.com/office/drawing/2014/main" id="{29148437-BE8D-5BD9-7B5C-D899523E33CA}"/>
                </a:ext>
              </a:extLst>
            </p:cNvPr>
            <p:cNvPicPr>
              <a:picLocks/>
            </p:cNvPicPr>
            <p:nvPr/>
          </p:nvPicPr>
          <p:blipFill rotWithShape="1">
            <a:blip r:embed="rId17" cstate="screen">
              <a:extLst>
                <a:ext uri="{28A0092B-C50C-407E-A947-70E740481C1C}">
                  <a14:useLocalDpi xmlns:a14="http://schemas.microsoft.com/office/drawing/2010/main"/>
                </a:ext>
              </a:extLst>
            </a:blip>
            <a:srcRect/>
            <a:stretch/>
          </p:blipFill>
          <p:spPr>
            <a:xfrm>
              <a:off x="10440587" y="2375833"/>
              <a:ext cx="1280160" cy="731520"/>
            </a:xfrm>
            <a:prstGeom prst="rect">
              <a:avLst/>
            </a:prstGeom>
          </p:spPr>
        </p:pic>
        <p:pic>
          <p:nvPicPr>
            <p:cNvPr id="1024" name="Picture 1023">
              <a:extLst>
                <a:ext uri="{FF2B5EF4-FFF2-40B4-BE49-F238E27FC236}">
                  <a16:creationId xmlns:a16="http://schemas.microsoft.com/office/drawing/2014/main" id="{93D8FC5A-13C5-B651-DDC8-9F61CE2C0CA4}"/>
                </a:ext>
              </a:extLst>
            </p:cNvPr>
            <p:cNvPicPr>
              <a:picLocks/>
            </p:cNvPicPr>
            <p:nvPr/>
          </p:nvPicPr>
          <p:blipFill rotWithShape="1">
            <a:blip r:embed="rId17" cstate="screen">
              <a:extLst>
                <a:ext uri="{28A0092B-C50C-407E-A947-70E740481C1C}">
                  <a14:useLocalDpi xmlns:a14="http://schemas.microsoft.com/office/drawing/2010/main"/>
                </a:ext>
              </a:extLst>
            </a:blip>
            <a:srcRect/>
            <a:stretch/>
          </p:blipFill>
          <p:spPr>
            <a:xfrm>
              <a:off x="10360369" y="2494329"/>
              <a:ext cx="1280160" cy="731520"/>
            </a:xfrm>
            <a:prstGeom prst="rect">
              <a:avLst/>
            </a:prstGeom>
          </p:spPr>
        </p:pic>
        <p:pic>
          <p:nvPicPr>
            <p:cNvPr id="1025" name="Picture 1024">
              <a:extLst>
                <a:ext uri="{FF2B5EF4-FFF2-40B4-BE49-F238E27FC236}">
                  <a16:creationId xmlns:a16="http://schemas.microsoft.com/office/drawing/2014/main" id="{5352033C-D830-5A0A-BCB3-F36A0BD35395}"/>
                </a:ext>
              </a:extLst>
            </p:cNvPr>
            <p:cNvPicPr>
              <a:picLocks/>
            </p:cNvPicPr>
            <p:nvPr/>
          </p:nvPicPr>
          <p:blipFill rotWithShape="1">
            <a:blip r:embed="rId17" cstate="screen">
              <a:extLst>
                <a:ext uri="{28A0092B-C50C-407E-A947-70E740481C1C}">
                  <a14:useLocalDpi xmlns:a14="http://schemas.microsoft.com/office/drawing/2010/main"/>
                </a:ext>
              </a:extLst>
            </a:blip>
            <a:srcRect/>
            <a:stretch/>
          </p:blipFill>
          <p:spPr>
            <a:xfrm>
              <a:off x="10280151" y="2612825"/>
              <a:ext cx="1280160" cy="731520"/>
            </a:xfrm>
            <a:prstGeom prst="rect">
              <a:avLst/>
            </a:prstGeom>
          </p:spPr>
        </p:pic>
        <p:pic>
          <p:nvPicPr>
            <p:cNvPr id="1027" name="Picture 1026">
              <a:extLst>
                <a:ext uri="{FF2B5EF4-FFF2-40B4-BE49-F238E27FC236}">
                  <a16:creationId xmlns:a16="http://schemas.microsoft.com/office/drawing/2014/main" id="{78B1EFEE-4449-D10B-31BE-3346D35DE7C8}"/>
                </a:ext>
              </a:extLst>
            </p:cNvPr>
            <p:cNvPicPr>
              <a:picLocks/>
            </p:cNvPicPr>
            <p:nvPr/>
          </p:nvPicPr>
          <p:blipFill rotWithShape="1">
            <a:blip r:embed="rId17" cstate="screen">
              <a:extLst>
                <a:ext uri="{28A0092B-C50C-407E-A947-70E740481C1C}">
                  <a14:useLocalDpi xmlns:a14="http://schemas.microsoft.com/office/drawing/2010/main"/>
                </a:ext>
              </a:extLst>
            </a:blip>
            <a:srcRect/>
            <a:stretch/>
          </p:blipFill>
          <p:spPr>
            <a:xfrm>
              <a:off x="10199933" y="2731321"/>
              <a:ext cx="1280160" cy="731520"/>
            </a:xfrm>
            <a:prstGeom prst="rect">
              <a:avLst/>
            </a:prstGeom>
          </p:spPr>
        </p:pic>
        <p:pic>
          <p:nvPicPr>
            <p:cNvPr id="1028" name="Picture 1027">
              <a:extLst>
                <a:ext uri="{FF2B5EF4-FFF2-40B4-BE49-F238E27FC236}">
                  <a16:creationId xmlns:a16="http://schemas.microsoft.com/office/drawing/2014/main" id="{883DC9D5-605D-72B5-D833-5F57524F0E65}"/>
                </a:ext>
              </a:extLst>
            </p:cNvPr>
            <p:cNvPicPr>
              <a:picLocks/>
            </p:cNvPicPr>
            <p:nvPr/>
          </p:nvPicPr>
          <p:blipFill rotWithShape="1">
            <a:blip r:embed="rId17" cstate="screen">
              <a:extLst>
                <a:ext uri="{28A0092B-C50C-407E-A947-70E740481C1C}">
                  <a14:useLocalDpi xmlns:a14="http://schemas.microsoft.com/office/drawing/2010/main"/>
                </a:ext>
              </a:extLst>
            </a:blip>
            <a:srcRect/>
            <a:stretch/>
          </p:blipFill>
          <p:spPr>
            <a:xfrm>
              <a:off x="10119715" y="2849817"/>
              <a:ext cx="1280160" cy="731520"/>
            </a:xfrm>
            <a:prstGeom prst="rect">
              <a:avLst/>
            </a:prstGeom>
          </p:spPr>
        </p:pic>
      </p:grpSp>
      <p:pic>
        <p:nvPicPr>
          <p:cNvPr id="1031" name="Picture 1030">
            <a:extLst>
              <a:ext uri="{FF2B5EF4-FFF2-40B4-BE49-F238E27FC236}">
                <a16:creationId xmlns:a16="http://schemas.microsoft.com/office/drawing/2014/main" id="{C0F69396-34BE-2A24-E7A3-F592CCA9D478}"/>
              </a:ext>
            </a:extLst>
          </p:cNvPr>
          <p:cNvPicPr>
            <a:picLocks noChangeAspect="1"/>
          </p:cNvPicPr>
          <p:nvPr/>
        </p:nvPicPr>
        <p:blipFill>
          <a:blip r:embed="rId18" cstate="screen">
            <a:extLst>
              <a:ext uri="{28A0092B-C50C-407E-A947-70E740481C1C}">
                <a14:useLocalDpi xmlns:a14="http://schemas.microsoft.com/office/drawing/2010/main"/>
              </a:ext>
            </a:extLst>
          </a:blip>
          <a:stretch>
            <a:fillRect/>
          </a:stretch>
        </p:blipFill>
        <p:spPr>
          <a:xfrm>
            <a:off x="10474795" y="3608355"/>
            <a:ext cx="722242" cy="722242"/>
          </a:xfrm>
          <a:prstGeom prst="rect">
            <a:avLst/>
          </a:prstGeom>
        </p:spPr>
      </p:pic>
    </p:spTree>
    <p:extLst>
      <p:ext uri="{BB962C8B-B14F-4D97-AF65-F5344CB8AC3E}">
        <p14:creationId xmlns:p14="http://schemas.microsoft.com/office/powerpoint/2010/main" val="361013453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7"/>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3"/>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25"/>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81"/>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92"/>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16"/>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031"/>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033"/>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5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7" grpId="0"/>
      <p:bldP spid="53" grpId="0"/>
      <p:bldP spid="54" grpId="0"/>
    </p:bldLst>
  </p:timing>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6B09B5-698F-0096-F14D-8F969E8C37A5}"/>
              </a:ext>
            </a:extLst>
          </p:cNvPr>
          <p:cNvSpPr>
            <a:spLocks noGrp="1"/>
          </p:cNvSpPr>
          <p:nvPr>
            <p:ph type="title"/>
          </p:nvPr>
        </p:nvSpPr>
        <p:spPr/>
        <p:txBody>
          <a:bodyPr/>
          <a:lstStyle/>
          <a:p>
            <a:r>
              <a:rPr lang="en-US" dirty="0"/>
              <a:t>AI-based Identification of Imaging Biomarkers for </a:t>
            </a:r>
            <a:r>
              <a:rPr lang="en-US" dirty="0" err="1"/>
              <a:t>nAMD</a:t>
            </a:r>
            <a:r>
              <a:rPr lang="en-US" dirty="0"/>
              <a:t> Management</a:t>
            </a:r>
          </a:p>
        </p:txBody>
      </p:sp>
      <p:sp>
        <p:nvSpPr>
          <p:cNvPr id="3" name="Text Placeholder 2">
            <a:extLst>
              <a:ext uri="{FF2B5EF4-FFF2-40B4-BE49-F238E27FC236}">
                <a16:creationId xmlns:a16="http://schemas.microsoft.com/office/drawing/2014/main" id="{C9B5E837-4940-8BCB-B1A1-9F5EB4033268}"/>
              </a:ext>
            </a:extLst>
          </p:cNvPr>
          <p:cNvSpPr>
            <a:spLocks noGrp="1"/>
          </p:cNvSpPr>
          <p:nvPr>
            <p:ph type="body" idx="10"/>
          </p:nvPr>
        </p:nvSpPr>
        <p:spPr/>
        <p:txBody>
          <a:bodyPr/>
          <a:lstStyle/>
          <a:p>
            <a:r>
              <a:rPr lang="en-US" dirty="0"/>
              <a:t>Terminology to Understand Key Biomarkers</a:t>
            </a:r>
          </a:p>
        </p:txBody>
      </p:sp>
      <p:graphicFrame>
        <p:nvGraphicFramePr>
          <p:cNvPr id="4" name="Table 3">
            <a:extLst>
              <a:ext uri="{FF2B5EF4-FFF2-40B4-BE49-F238E27FC236}">
                <a16:creationId xmlns:a16="http://schemas.microsoft.com/office/drawing/2014/main" id="{64C47B92-42A6-CB45-CA78-19E9E8CDFBC5}"/>
              </a:ext>
            </a:extLst>
          </p:cNvPr>
          <p:cNvGraphicFramePr>
            <a:graphicFrameLocks noGrp="1"/>
          </p:cNvGraphicFramePr>
          <p:nvPr/>
        </p:nvGraphicFramePr>
        <p:xfrm>
          <a:off x="475726" y="1680121"/>
          <a:ext cx="11335274" cy="4446080"/>
        </p:xfrm>
        <a:graphic>
          <a:graphicData uri="http://schemas.openxmlformats.org/drawingml/2006/table">
            <a:tbl>
              <a:tblPr firstRow="1" bandRow="1">
                <a:tableStyleId>{5C22544A-7EE6-4342-B048-85BDC9FD1C3A}</a:tableStyleId>
              </a:tblPr>
              <a:tblGrid>
                <a:gridCol w="1918789">
                  <a:extLst>
                    <a:ext uri="{9D8B030D-6E8A-4147-A177-3AD203B41FA5}">
                      <a16:colId xmlns:a16="http://schemas.microsoft.com/office/drawing/2014/main" val="2551446005"/>
                    </a:ext>
                  </a:extLst>
                </a:gridCol>
                <a:gridCol w="3463477">
                  <a:extLst>
                    <a:ext uri="{9D8B030D-6E8A-4147-A177-3AD203B41FA5}">
                      <a16:colId xmlns:a16="http://schemas.microsoft.com/office/drawing/2014/main" val="844352707"/>
                    </a:ext>
                  </a:extLst>
                </a:gridCol>
                <a:gridCol w="5953008">
                  <a:extLst>
                    <a:ext uri="{9D8B030D-6E8A-4147-A177-3AD203B41FA5}">
                      <a16:colId xmlns:a16="http://schemas.microsoft.com/office/drawing/2014/main" val="2486723476"/>
                    </a:ext>
                  </a:extLst>
                </a:gridCol>
              </a:tblGrid>
              <a:tr h="376799">
                <a:tc>
                  <a:txBody>
                    <a:bodyPr/>
                    <a:lstStyle/>
                    <a:p>
                      <a:pPr algn="ctr">
                        <a:lnSpc>
                          <a:spcPct val="150000"/>
                        </a:lnSpc>
                      </a:pPr>
                      <a:r>
                        <a:rPr lang="en-US" dirty="0"/>
                        <a:t>Abbreviation</a:t>
                      </a:r>
                    </a:p>
                  </a:txBody>
                  <a:tcPr/>
                </a:tc>
                <a:tc>
                  <a:txBody>
                    <a:bodyPr/>
                    <a:lstStyle/>
                    <a:p>
                      <a:pPr algn="ctr">
                        <a:lnSpc>
                          <a:spcPct val="150000"/>
                        </a:lnSpc>
                      </a:pPr>
                      <a:r>
                        <a:rPr lang="en-US"/>
                        <a:t>Term</a:t>
                      </a:r>
                    </a:p>
                  </a:txBody>
                  <a:tcPr/>
                </a:tc>
                <a:tc>
                  <a:txBody>
                    <a:bodyPr/>
                    <a:lstStyle/>
                    <a:p>
                      <a:pPr algn="ctr">
                        <a:lnSpc>
                          <a:spcPct val="150000"/>
                        </a:lnSpc>
                      </a:pPr>
                      <a:r>
                        <a:rPr lang="en-US"/>
                        <a:t>Description</a:t>
                      </a:r>
                    </a:p>
                  </a:txBody>
                  <a:tcPr/>
                </a:tc>
                <a:extLst>
                  <a:ext uri="{0D108BD9-81ED-4DB2-BD59-A6C34878D82A}">
                    <a16:rowId xmlns:a16="http://schemas.microsoft.com/office/drawing/2014/main" val="2350292561"/>
                  </a:ext>
                </a:extLst>
              </a:tr>
              <a:tr h="376799">
                <a:tc>
                  <a:txBody>
                    <a:bodyPr/>
                    <a:lstStyle/>
                    <a:p>
                      <a:pPr algn="ctr">
                        <a:lnSpc>
                          <a:spcPct val="150000"/>
                        </a:lnSpc>
                      </a:pPr>
                      <a:r>
                        <a:rPr lang="en-US" sz="1800" b="1">
                          <a:latin typeface="Avenir" panose="020B0503020203020204" pitchFamily="34" charset="0"/>
                        </a:rPr>
                        <a:t>HRS</a:t>
                      </a:r>
                    </a:p>
                  </a:txBody>
                  <a:tcPr/>
                </a:tc>
                <a:tc>
                  <a:txBody>
                    <a:bodyPr/>
                    <a:lstStyle/>
                    <a:p>
                      <a:pPr>
                        <a:lnSpc>
                          <a:spcPct val="150000"/>
                        </a:lnSpc>
                      </a:pPr>
                      <a:r>
                        <a:rPr lang="en-US" sz="1800" b="1">
                          <a:latin typeface="Avenir"/>
                        </a:rPr>
                        <a:t>H</a:t>
                      </a:r>
                      <a:r>
                        <a:rPr lang="en-US" sz="1800" b="0">
                          <a:latin typeface="Avenir"/>
                        </a:rPr>
                        <a:t>ypo</a:t>
                      </a:r>
                      <a:r>
                        <a:rPr lang="en-US" sz="1800" b="1">
                          <a:latin typeface="Avenir"/>
                        </a:rPr>
                        <a:t>R</a:t>
                      </a:r>
                      <a:r>
                        <a:rPr lang="en-US" sz="1800" b="0">
                          <a:latin typeface="Avenir"/>
                        </a:rPr>
                        <a:t>eflective </a:t>
                      </a:r>
                      <a:r>
                        <a:rPr lang="en-US" sz="1800" b="1">
                          <a:latin typeface="Avenir"/>
                        </a:rPr>
                        <a:t>S</a:t>
                      </a:r>
                      <a:r>
                        <a:rPr lang="en-US" sz="1800" b="0">
                          <a:latin typeface="Avenir"/>
                        </a:rPr>
                        <a:t>paces</a:t>
                      </a:r>
                    </a:p>
                  </a:txBody>
                  <a:tcPr/>
                </a:tc>
                <a:tc>
                  <a:txBody>
                    <a:bodyPr/>
                    <a:lstStyle/>
                    <a:p>
                      <a:pPr>
                        <a:lnSpc>
                          <a:spcPct val="150000"/>
                        </a:lnSpc>
                      </a:pPr>
                      <a:r>
                        <a:rPr lang="en-US" sz="1800">
                          <a:solidFill>
                            <a:schemeClr val="tx1"/>
                          </a:solidFill>
                          <a:latin typeface="Avenir" panose="020B0503020203020204" pitchFamily="34" charset="0"/>
                          <a:ea typeface="Avenir" charset="0"/>
                          <a:cs typeface="Avenir" charset="0"/>
                        </a:rPr>
                        <a:t>Low reflectance abnormal spaces in the retinal OCT image</a:t>
                      </a:r>
                      <a:endParaRPr lang="en-US" sz="1800">
                        <a:latin typeface="Avenir" panose="020B0503020203020204" pitchFamily="34" charset="0"/>
                      </a:endParaRPr>
                    </a:p>
                  </a:txBody>
                  <a:tcPr/>
                </a:tc>
                <a:extLst>
                  <a:ext uri="{0D108BD9-81ED-4DB2-BD59-A6C34878D82A}">
                    <a16:rowId xmlns:a16="http://schemas.microsoft.com/office/drawing/2014/main" val="4129893186"/>
                  </a:ext>
                </a:extLst>
              </a:tr>
              <a:tr h="295329">
                <a:tc>
                  <a:txBody>
                    <a:bodyPr/>
                    <a:lstStyle/>
                    <a:p>
                      <a:pPr algn="ctr">
                        <a:lnSpc>
                          <a:spcPct val="150000"/>
                        </a:lnSpc>
                      </a:pPr>
                      <a:r>
                        <a:rPr lang="en-US" sz="1800" b="1">
                          <a:latin typeface="Avenir" panose="020B0503020203020204" pitchFamily="34" charset="0"/>
                        </a:rPr>
                        <a:t>IRO</a:t>
                      </a:r>
                    </a:p>
                  </a:txBody>
                  <a:tcPr/>
                </a:tc>
                <a:tc>
                  <a:txBody>
                    <a:bodyPr/>
                    <a:lstStyle/>
                    <a:p>
                      <a:pPr>
                        <a:lnSpc>
                          <a:spcPct val="150000"/>
                        </a:lnSpc>
                      </a:pPr>
                      <a:r>
                        <a:rPr lang="en-US" sz="1800" b="1">
                          <a:latin typeface="Avenir"/>
                        </a:rPr>
                        <a:t>I</a:t>
                      </a:r>
                      <a:r>
                        <a:rPr lang="en-US" sz="1800">
                          <a:latin typeface="Avenir"/>
                        </a:rPr>
                        <a:t>ntra</a:t>
                      </a:r>
                      <a:r>
                        <a:rPr lang="en-US" sz="1800" b="1">
                          <a:latin typeface="Avenir"/>
                        </a:rPr>
                        <a:t>R</a:t>
                      </a:r>
                      <a:r>
                        <a:rPr lang="en-US" sz="1800">
                          <a:latin typeface="Avenir"/>
                        </a:rPr>
                        <a:t>etinal Hyp</a:t>
                      </a:r>
                      <a:r>
                        <a:rPr lang="en-US" sz="1800" b="1">
                          <a:latin typeface="Avenir"/>
                        </a:rPr>
                        <a:t>O</a:t>
                      </a:r>
                      <a:r>
                        <a:rPr lang="en-US" sz="1800">
                          <a:latin typeface="Avenir"/>
                        </a:rPr>
                        <a:t>reflective Space</a:t>
                      </a:r>
                      <a:endParaRPr lang="en-US" sz="1800" b="1">
                        <a:latin typeface="Avenir"/>
                      </a:endParaRPr>
                    </a:p>
                  </a:txBody>
                  <a:tcPr/>
                </a:tc>
                <a:tc rowSpan="3">
                  <a:txBody>
                    <a:bodyPr/>
                    <a:lstStyle/>
                    <a:p>
                      <a:pPr>
                        <a:lnSpc>
                          <a:spcPct val="150000"/>
                        </a:lnSpc>
                      </a:pPr>
                      <a:r>
                        <a:rPr lang="en-US" sz="1800">
                          <a:latin typeface="Avenir"/>
                        </a:rPr>
                        <a:t>Description of HRS based on retinal compartments</a:t>
                      </a:r>
                      <a:endParaRPr lang="en-US" sz="1800">
                        <a:latin typeface="Avenir" panose="020B0503020203020204" pitchFamily="34" charset="0"/>
                      </a:endParaRPr>
                    </a:p>
                  </a:txBody>
                  <a:tcPr anchor="ctr"/>
                </a:tc>
                <a:extLst>
                  <a:ext uri="{0D108BD9-81ED-4DB2-BD59-A6C34878D82A}">
                    <a16:rowId xmlns:a16="http://schemas.microsoft.com/office/drawing/2014/main" val="3212124160"/>
                  </a:ext>
                </a:extLst>
              </a:tr>
              <a:tr h="295329">
                <a:tc>
                  <a:txBody>
                    <a:bodyPr/>
                    <a:lstStyle/>
                    <a:p>
                      <a:pPr marL="0" marR="0" lvl="0" indent="0" algn="ctr" defTabSz="609585" rtl="0" eaLnBrk="1" fontAlgn="auto" latinLnBrk="0" hangingPunct="1">
                        <a:lnSpc>
                          <a:spcPct val="150000"/>
                        </a:lnSpc>
                        <a:spcBef>
                          <a:spcPts val="0"/>
                        </a:spcBef>
                        <a:spcAft>
                          <a:spcPts val="0"/>
                        </a:spcAft>
                        <a:buClrTx/>
                        <a:buSzTx/>
                        <a:buFontTx/>
                        <a:buNone/>
                        <a:tabLst/>
                        <a:defRPr/>
                      </a:pPr>
                      <a:r>
                        <a:rPr lang="en-US" sz="1800" b="1">
                          <a:latin typeface="Avenir" panose="020B0503020203020204" pitchFamily="34" charset="0"/>
                        </a:rPr>
                        <a:t>SRO</a:t>
                      </a:r>
                    </a:p>
                  </a:txBody>
                  <a:tcPr/>
                </a:tc>
                <a:tc>
                  <a:txBody>
                    <a:bodyPr/>
                    <a:lstStyle/>
                    <a:p>
                      <a:pPr marL="0" marR="0" lvl="0" indent="0" algn="l" defTabSz="609585" rtl="0" eaLnBrk="1" fontAlgn="auto" latinLnBrk="0" hangingPunct="1">
                        <a:lnSpc>
                          <a:spcPct val="150000"/>
                        </a:lnSpc>
                        <a:spcBef>
                          <a:spcPts val="0"/>
                        </a:spcBef>
                        <a:spcAft>
                          <a:spcPts val="0"/>
                        </a:spcAft>
                        <a:buClrTx/>
                        <a:buSzTx/>
                        <a:buFontTx/>
                        <a:buNone/>
                        <a:tabLst/>
                        <a:defRPr/>
                      </a:pPr>
                      <a:r>
                        <a:rPr lang="en-US" sz="1800" b="1">
                          <a:latin typeface="Avenir"/>
                        </a:rPr>
                        <a:t>S</a:t>
                      </a:r>
                      <a:r>
                        <a:rPr lang="en-US" sz="1800" b="0">
                          <a:latin typeface="Avenir"/>
                        </a:rPr>
                        <a:t>ub</a:t>
                      </a:r>
                      <a:r>
                        <a:rPr lang="en-US" sz="1800" b="1">
                          <a:latin typeface="Avenir"/>
                        </a:rPr>
                        <a:t>R</a:t>
                      </a:r>
                      <a:r>
                        <a:rPr lang="en-US" sz="1800">
                          <a:latin typeface="Avenir"/>
                        </a:rPr>
                        <a:t>etinal Hyp</a:t>
                      </a:r>
                      <a:r>
                        <a:rPr lang="en-US" sz="1800" b="1">
                          <a:latin typeface="Avenir"/>
                        </a:rPr>
                        <a:t>O</a:t>
                      </a:r>
                      <a:r>
                        <a:rPr lang="en-US" sz="1800">
                          <a:latin typeface="Avenir"/>
                        </a:rPr>
                        <a:t>reflective Space</a:t>
                      </a:r>
                      <a:endParaRPr lang="en-US" sz="1800" b="1">
                        <a:latin typeface="Avenir"/>
                      </a:endParaRPr>
                    </a:p>
                  </a:txBody>
                  <a:tcPr/>
                </a:tc>
                <a:tc vMerge="1">
                  <a:txBody>
                    <a:bodyPr/>
                    <a:lstStyle/>
                    <a:p>
                      <a:endParaRPr lang="en-US"/>
                    </a:p>
                  </a:txBody>
                  <a:tcPr/>
                </a:tc>
                <a:extLst>
                  <a:ext uri="{0D108BD9-81ED-4DB2-BD59-A6C34878D82A}">
                    <a16:rowId xmlns:a16="http://schemas.microsoft.com/office/drawing/2014/main" val="1862625311"/>
                  </a:ext>
                </a:extLst>
              </a:tr>
              <a:tr h="295329">
                <a:tc>
                  <a:txBody>
                    <a:bodyPr/>
                    <a:lstStyle/>
                    <a:p>
                      <a:pPr marL="0" marR="0" lvl="0" indent="0" algn="ctr" defTabSz="609585" rtl="0" eaLnBrk="1" fontAlgn="auto" latinLnBrk="0" hangingPunct="1">
                        <a:lnSpc>
                          <a:spcPct val="150000"/>
                        </a:lnSpc>
                        <a:spcBef>
                          <a:spcPts val="0"/>
                        </a:spcBef>
                        <a:spcAft>
                          <a:spcPts val="0"/>
                        </a:spcAft>
                        <a:buClrTx/>
                        <a:buSzTx/>
                        <a:buFontTx/>
                        <a:buNone/>
                        <a:tabLst/>
                        <a:defRPr/>
                      </a:pPr>
                      <a:r>
                        <a:rPr lang="en-US" sz="1800" b="1">
                          <a:latin typeface="Avenir" panose="020B0503020203020204" pitchFamily="34" charset="0"/>
                        </a:rPr>
                        <a:t>TRO</a:t>
                      </a:r>
                    </a:p>
                  </a:txBody>
                  <a:tcPr/>
                </a:tc>
                <a:tc>
                  <a:txBody>
                    <a:bodyPr/>
                    <a:lstStyle/>
                    <a:p>
                      <a:pPr marL="0" marR="0" lvl="0" indent="0" algn="l" defTabSz="609585" rtl="0" eaLnBrk="1" fontAlgn="auto" latinLnBrk="0" hangingPunct="1">
                        <a:lnSpc>
                          <a:spcPct val="150000"/>
                        </a:lnSpc>
                        <a:spcBef>
                          <a:spcPts val="0"/>
                        </a:spcBef>
                        <a:spcAft>
                          <a:spcPts val="0"/>
                        </a:spcAft>
                        <a:buClrTx/>
                        <a:buSzTx/>
                        <a:buFontTx/>
                        <a:buNone/>
                        <a:tabLst/>
                        <a:defRPr/>
                      </a:pPr>
                      <a:r>
                        <a:rPr lang="en-US" sz="1800" b="1">
                          <a:latin typeface="Avenir"/>
                        </a:rPr>
                        <a:t>T</a:t>
                      </a:r>
                      <a:r>
                        <a:rPr lang="en-US" sz="1800" b="0">
                          <a:latin typeface="Avenir"/>
                        </a:rPr>
                        <a:t>otal</a:t>
                      </a:r>
                      <a:r>
                        <a:rPr lang="en-US" sz="1800" b="1">
                          <a:latin typeface="Avenir"/>
                        </a:rPr>
                        <a:t>R</a:t>
                      </a:r>
                      <a:r>
                        <a:rPr lang="en-US" sz="1800">
                          <a:latin typeface="Avenir"/>
                        </a:rPr>
                        <a:t>etinal Hyp</a:t>
                      </a:r>
                      <a:r>
                        <a:rPr lang="en-US" sz="1800" b="1">
                          <a:latin typeface="Avenir"/>
                        </a:rPr>
                        <a:t>O</a:t>
                      </a:r>
                      <a:r>
                        <a:rPr lang="en-US" sz="1800">
                          <a:latin typeface="Avenir"/>
                        </a:rPr>
                        <a:t>reflective Space</a:t>
                      </a:r>
                      <a:endParaRPr lang="en-US" sz="1800" b="1">
                        <a:latin typeface="Avenir"/>
                      </a:endParaRPr>
                    </a:p>
                  </a:txBody>
                  <a:tcPr/>
                </a:tc>
                <a:tc vMerge="1">
                  <a:txBody>
                    <a:bodyPr/>
                    <a:lstStyle/>
                    <a:p>
                      <a:endParaRPr lang="en-US"/>
                    </a:p>
                  </a:txBody>
                  <a:tcPr/>
                </a:tc>
                <a:extLst>
                  <a:ext uri="{0D108BD9-81ED-4DB2-BD59-A6C34878D82A}">
                    <a16:rowId xmlns:a16="http://schemas.microsoft.com/office/drawing/2014/main" val="1598931943"/>
                  </a:ext>
                </a:extLst>
              </a:tr>
              <a:tr h="305512">
                <a:tc>
                  <a:txBody>
                    <a:bodyPr/>
                    <a:lstStyle/>
                    <a:p>
                      <a:pPr algn="ctr">
                        <a:lnSpc>
                          <a:spcPct val="150000"/>
                        </a:lnSpc>
                      </a:pPr>
                      <a:r>
                        <a:rPr lang="en-US" sz="1800" b="1">
                          <a:latin typeface="Avenir" panose="020B0503020203020204" pitchFamily="34" charset="0"/>
                        </a:rPr>
                        <a:t>VU</a:t>
                      </a:r>
                    </a:p>
                  </a:txBody>
                  <a:tcPr/>
                </a:tc>
                <a:tc>
                  <a:txBody>
                    <a:bodyPr/>
                    <a:lstStyle/>
                    <a:p>
                      <a:pPr>
                        <a:lnSpc>
                          <a:spcPct val="150000"/>
                        </a:lnSpc>
                      </a:pPr>
                      <a:r>
                        <a:rPr lang="en-US" sz="1800">
                          <a:latin typeface="Avenir" panose="020B0503020203020204" pitchFamily="34" charset="0"/>
                        </a:rPr>
                        <a:t>Volume Units</a:t>
                      </a:r>
                    </a:p>
                  </a:txBody>
                  <a:tcPr/>
                </a:tc>
                <a:tc>
                  <a:txBody>
                    <a:bodyPr/>
                    <a:lstStyle/>
                    <a:p>
                      <a:pPr>
                        <a:lnSpc>
                          <a:spcPct val="150000"/>
                        </a:lnSpc>
                      </a:pPr>
                      <a:r>
                        <a:rPr lang="en-US" sz="1800" dirty="0">
                          <a:latin typeface="Avenir"/>
                        </a:rPr>
                        <a:t>The units for </a:t>
                      </a:r>
                      <a:r>
                        <a:rPr lang="en-US" sz="1800" dirty="0" err="1">
                          <a:latin typeface="Avenir"/>
                        </a:rPr>
                        <a:t>hyporeflective</a:t>
                      </a:r>
                      <a:r>
                        <a:rPr lang="en-US" sz="1800" dirty="0">
                          <a:latin typeface="Avenir"/>
                        </a:rPr>
                        <a:t> spaces</a:t>
                      </a:r>
                    </a:p>
                  </a:txBody>
                  <a:tcPr/>
                </a:tc>
                <a:extLst>
                  <a:ext uri="{0D108BD9-81ED-4DB2-BD59-A6C34878D82A}">
                    <a16:rowId xmlns:a16="http://schemas.microsoft.com/office/drawing/2014/main" val="3295838256"/>
                  </a:ext>
                </a:extLst>
              </a:tr>
            </a:tbl>
          </a:graphicData>
        </a:graphic>
      </p:graphicFrame>
    </p:spTree>
    <p:extLst>
      <p:ext uri="{BB962C8B-B14F-4D97-AF65-F5344CB8AC3E}">
        <p14:creationId xmlns:p14="http://schemas.microsoft.com/office/powerpoint/2010/main" val="156794560"/>
      </p:ext>
    </p:extLst>
  </p:cSld>
  <p:clrMapOvr>
    <a:masterClrMapping/>
  </p:clrMapOvr>
  <p:transition>
    <p:wipe dir="r"/>
  </p:transition>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6B09B5-698F-0096-F14D-8F969E8C37A5}"/>
              </a:ext>
            </a:extLst>
          </p:cNvPr>
          <p:cNvSpPr>
            <a:spLocks noGrp="1"/>
          </p:cNvSpPr>
          <p:nvPr>
            <p:ph type="title"/>
          </p:nvPr>
        </p:nvSpPr>
        <p:spPr/>
        <p:txBody>
          <a:bodyPr/>
          <a:lstStyle/>
          <a:p>
            <a:r>
              <a:rPr lang="en-US" dirty="0"/>
              <a:t>Use of Imaging vs Physical Biomarkers</a:t>
            </a:r>
          </a:p>
        </p:txBody>
      </p:sp>
      <p:sp>
        <p:nvSpPr>
          <p:cNvPr id="3" name="Text Placeholder 2">
            <a:extLst>
              <a:ext uri="{FF2B5EF4-FFF2-40B4-BE49-F238E27FC236}">
                <a16:creationId xmlns:a16="http://schemas.microsoft.com/office/drawing/2014/main" id="{C9B5E837-4940-8BCB-B1A1-9F5EB4033268}"/>
              </a:ext>
            </a:extLst>
          </p:cNvPr>
          <p:cNvSpPr>
            <a:spLocks noGrp="1"/>
          </p:cNvSpPr>
          <p:nvPr>
            <p:ph type="body" idx="10"/>
          </p:nvPr>
        </p:nvSpPr>
        <p:spPr/>
        <p:txBody>
          <a:bodyPr/>
          <a:lstStyle/>
          <a:p>
            <a:r>
              <a:rPr lang="en-US" dirty="0"/>
              <a:t>Imaging biomarkers are more precise description of structures seen in </a:t>
            </a:r>
            <a:r>
              <a:rPr lang="en-US" dirty="0" err="1"/>
              <a:t>nvAMD</a:t>
            </a:r>
            <a:endParaRPr lang="en-US" dirty="0"/>
          </a:p>
        </p:txBody>
      </p:sp>
      <p:pic>
        <p:nvPicPr>
          <p:cNvPr id="5" name="Picture 4">
            <a:extLst>
              <a:ext uri="{FF2B5EF4-FFF2-40B4-BE49-F238E27FC236}">
                <a16:creationId xmlns:a16="http://schemas.microsoft.com/office/drawing/2014/main" id="{EF8F5974-3781-A750-76A0-A06A2088BADD}"/>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625455" y="1881967"/>
            <a:ext cx="3054134" cy="2107025"/>
          </a:xfrm>
          <a:prstGeom prst="rect">
            <a:avLst/>
          </a:prstGeom>
        </p:spPr>
      </p:pic>
      <p:pic>
        <p:nvPicPr>
          <p:cNvPr id="7" name="Picture 6" descr="A screenshot of a medical device&#10;&#10;Description automatically generated">
            <a:extLst>
              <a:ext uri="{FF2B5EF4-FFF2-40B4-BE49-F238E27FC236}">
                <a16:creationId xmlns:a16="http://schemas.microsoft.com/office/drawing/2014/main" id="{D6032F05-CD2A-D759-F2AF-6352533131B4}"/>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620497" y="4145291"/>
            <a:ext cx="3064049" cy="2107024"/>
          </a:xfrm>
          <a:prstGeom prst="rect">
            <a:avLst/>
          </a:prstGeom>
        </p:spPr>
      </p:pic>
      <p:cxnSp>
        <p:nvCxnSpPr>
          <p:cNvPr id="9" name="Straight Arrow Connector 8">
            <a:extLst>
              <a:ext uri="{FF2B5EF4-FFF2-40B4-BE49-F238E27FC236}">
                <a16:creationId xmlns:a16="http://schemas.microsoft.com/office/drawing/2014/main" id="{7E56901D-A1CE-EFE9-4C57-8B03B9F5FDED}"/>
              </a:ext>
            </a:extLst>
          </p:cNvPr>
          <p:cNvCxnSpPr>
            <a:cxnSpLocks/>
          </p:cNvCxnSpPr>
          <p:nvPr/>
        </p:nvCxnSpPr>
        <p:spPr bwMode="auto">
          <a:xfrm flipH="1">
            <a:off x="2737064" y="2773884"/>
            <a:ext cx="2043591" cy="0"/>
          </a:xfrm>
          <a:prstGeom prst="straightConnector1">
            <a:avLst/>
          </a:prstGeom>
          <a:noFill/>
          <a:ln w="57150" cap="rnd" cmpd="sng" algn="ctr">
            <a:solidFill>
              <a:schemeClr val="accent1"/>
            </a:solidFill>
            <a:prstDash val="solid"/>
            <a:round/>
            <a:headEnd type="none" w="med" len="med"/>
            <a:tailEnd type="triangle"/>
          </a:ln>
          <a:effectLst/>
        </p:spPr>
      </p:cxnSp>
      <p:cxnSp>
        <p:nvCxnSpPr>
          <p:cNvPr id="11" name="Straight Arrow Connector 10">
            <a:extLst>
              <a:ext uri="{FF2B5EF4-FFF2-40B4-BE49-F238E27FC236}">
                <a16:creationId xmlns:a16="http://schemas.microsoft.com/office/drawing/2014/main" id="{03A84500-5890-89F3-7C75-0BBD8D2A36B0}"/>
              </a:ext>
            </a:extLst>
          </p:cNvPr>
          <p:cNvCxnSpPr>
            <a:cxnSpLocks/>
          </p:cNvCxnSpPr>
          <p:nvPr/>
        </p:nvCxnSpPr>
        <p:spPr bwMode="auto">
          <a:xfrm flipH="1">
            <a:off x="3331322" y="5080340"/>
            <a:ext cx="1534228" cy="0"/>
          </a:xfrm>
          <a:prstGeom prst="straightConnector1">
            <a:avLst/>
          </a:prstGeom>
          <a:noFill/>
          <a:ln w="57150" cap="rnd" cmpd="sng" algn="ctr">
            <a:solidFill>
              <a:schemeClr val="accent1"/>
            </a:solidFill>
            <a:prstDash val="solid"/>
            <a:round/>
            <a:headEnd type="none" w="med" len="med"/>
            <a:tailEnd type="triangle"/>
          </a:ln>
          <a:effectLst/>
        </p:spPr>
      </p:cxnSp>
      <p:sp>
        <p:nvSpPr>
          <p:cNvPr id="13" name="TextBox 12">
            <a:extLst>
              <a:ext uri="{FF2B5EF4-FFF2-40B4-BE49-F238E27FC236}">
                <a16:creationId xmlns:a16="http://schemas.microsoft.com/office/drawing/2014/main" id="{EFFCD8F1-2CC8-F2E1-5F7A-69267C1605EB}"/>
              </a:ext>
            </a:extLst>
          </p:cNvPr>
          <p:cNvSpPr txBox="1"/>
          <p:nvPr/>
        </p:nvSpPr>
        <p:spPr>
          <a:xfrm>
            <a:off x="4927941" y="2554380"/>
            <a:ext cx="1442174" cy="298672"/>
          </a:xfrm>
          <a:prstGeom prst="rect">
            <a:avLst/>
          </a:prstGeom>
          <a:noFill/>
        </p:spPr>
        <p:txBody>
          <a:bodyPr wrap="square" rtlCol="0" anchor="t" anchorCtr="0">
            <a:spAutoFit/>
          </a:bodyPr>
          <a:lstStyle/>
          <a:p>
            <a:pPr>
              <a:lnSpc>
                <a:spcPct val="95000"/>
              </a:lnSpc>
            </a:pPr>
            <a:r>
              <a:rPr lang="en-US" sz="1400" dirty="0">
                <a:solidFill>
                  <a:schemeClr val="tx1"/>
                </a:solidFill>
                <a:latin typeface="Avenir" charset="0"/>
                <a:ea typeface="Avenir" charset="0"/>
                <a:cs typeface="Avenir" charset="0"/>
              </a:rPr>
              <a:t>Pseudocysts</a:t>
            </a:r>
          </a:p>
        </p:txBody>
      </p:sp>
      <p:sp>
        <p:nvSpPr>
          <p:cNvPr id="14" name="TextBox 13">
            <a:extLst>
              <a:ext uri="{FF2B5EF4-FFF2-40B4-BE49-F238E27FC236}">
                <a16:creationId xmlns:a16="http://schemas.microsoft.com/office/drawing/2014/main" id="{2DFF9141-7419-CB13-A4DE-948405CDBF56}"/>
              </a:ext>
            </a:extLst>
          </p:cNvPr>
          <p:cNvSpPr txBox="1"/>
          <p:nvPr/>
        </p:nvSpPr>
        <p:spPr>
          <a:xfrm>
            <a:off x="4927941" y="4947131"/>
            <a:ext cx="1442174" cy="503343"/>
          </a:xfrm>
          <a:prstGeom prst="rect">
            <a:avLst/>
          </a:prstGeom>
          <a:noFill/>
        </p:spPr>
        <p:txBody>
          <a:bodyPr wrap="square" rtlCol="0" anchor="t" anchorCtr="0">
            <a:spAutoFit/>
          </a:bodyPr>
          <a:lstStyle/>
          <a:p>
            <a:pPr>
              <a:lnSpc>
                <a:spcPct val="95000"/>
              </a:lnSpc>
            </a:pPr>
            <a:r>
              <a:rPr lang="en-US" sz="1400" dirty="0">
                <a:solidFill>
                  <a:schemeClr val="tx1"/>
                </a:solidFill>
                <a:latin typeface="Avenir" charset="0"/>
                <a:ea typeface="Avenir" charset="0"/>
                <a:cs typeface="Avenir" charset="0"/>
              </a:rPr>
              <a:t>Outer Retinal Tubulation</a:t>
            </a:r>
          </a:p>
        </p:txBody>
      </p:sp>
      <p:sp>
        <p:nvSpPr>
          <p:cNvPr id="15" name="Rectangle 14">
            <a:extLst>
              <a:ext uri="{FF2B5EF4-FFF2-40B4-BE49-F238E27FC236}">
                <a16:creationId xmlns:a16="http://schemas.microsoft.com/office/drawing/2014/main" id="{8F50C3F2-BAC6-E3B1-C2A1-6DCE2A5CC28F}"/>
              </a:ext>
            </a:extLst>
          </p:cNvPr>
          <p:cNvSpPr/>
          <p:nvPr/>
        </p:nvSpPr>
        <p:spPr bwMode="gray">
          <a:xfrm>
            <a:off x="6370115" y="1961748"/>
            <a:ext cx="173348" cy="4187218"/>
          </a:xfrm>
          <a:prstGeom prst="rect">
            <a:avLst/>
          </a:prstGeom>
          <a:gradFill flip="none" rotWithShape="1">
            <a:gsLst>
              <a:gs pos="0">
                <a:schemeClr val="bg2">
                  <a:lumMod val="75000"/>
                  <a:shade val="30000"/>
                  <a:satMod val="115000"/>
                </a:schemeClr>
              </a:gs>
              <a:gs pos="50000">
                <a:schemeClr val="bg2">
                  <a:lumMod val="75000"/>
                  <a:shade val="67500"/>
                  <a:satMod val="115000"/>
                </a:schemeClr>
              </a:gs>
              <a:gs pos="100000">
                <a:schemeClr val="bg2">
                  <a:lumMod val="60000"/>
                  <a:lumOff val="40000"/>
                </a:schemeClr>
              </a:gs>
            </a:gsLst>
            <a:lin ang="5400000" scaled="1"/>
            <a:tileRect/>
          </a:gradFill>
          <a:ln w="38100" cap="flat" cmpd="sng" algn="ctr">
            <a:no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algn="ctr">
              <a:lnSpc>
                <a:spcPct val="95000"/>
              </a:lnSpc>
            </a:pPr>
            <a:endParaRPr lang="en-US" sz="2000">
              <a:solidFill>
                <a:schemeClr val="tx2"/>
              </a:solidFill>
              <a:latin typeface="Avenir" charset="0"/>
              <a:ea typeface="Avenir" charset="0"/>
              <a:cs typeface="Avenir" charset="0"/>
            </a:endParaRPr>
          </a:p>
        </p:txBody>
      </p:sp>
      <p:sp>
        <p:nvSpPr>
          <p:cNvPr id="16" name="TextBox 15">
            <a:extLst>
              <a:ext uri="{FF2B5EF4-FFF2-40B4-BE49-F238E27FC236}">
                <a16:creationId xmlns:a16="http://schemas.microsoft.com/office/drawing/2014/main" id="{96AA6B3D-B5E4-51A6-8847-C271C7BBF19D}"/>
              </a:ext>
            </a:extLst>
          </p:cNvPr>
          <p:cNvSpPr txBox="1"/>
          <p:nvPr/>
        </p:nvSpPr>
        <p:spPr>
          <a:xfrm>
            <a:off x="6824247" y="2231267"/>
            <a:ext cx="4897256" cy="3515450"/>
          </a:xfrm>
          <a:prstGeom prst="rect">
            <a:avLst/>
          </a:prstGeom>
          <a:noFill/>
        </p:spPr>
        <p:txBody>
          <a:bodyPr wrap="square" rtlCol="0" anchor="t" anchorCtr="0">
            <a:spAutoFit/>
          </a:bodyPr>
          <a:lstStyle/>
          <a:p>
            <a:pPr marL="285750" indent="-285750" algn="l">
              <a:lnSpc>
                <a:spcPct val="95000"/>
              </a:lnSpc>
              <a:buFont typeface="Arial" panose="020B0604020202020204" pitchFamily="34" charset="0"/>
              <a:buChar char="•"/>
            </a:pPr>
            <a:r>
              <a:rPr lang="en-US" dirty="0">
                <a:solidFill>
                  <a:schemeClr val="tx1"/>
                </a:solidFill>
                <a:latin typeface="Avenir" charset="0"/>
                <a:ea typeface="Avenir" charset="0"/>
                <a:cs typeface="Avenir" charset="0"/>
              </a:rPr>
              <a:t>Certain abnormal </a:t>
            </a:r>
            <a:r>
              <a:rPr lang="en-US" dirty="0" err="1">
                <a:solidFill>
                  <a:schemeClr val="tx1"/>
                </a:solidFill>
                <a:latin typeface="Avenir" charset="0"/>
                <a:ea typeface="Avenir" charset="0"/>
                <a:cs typeface="Avenir" charset="0"/>
              </a:rPr>
              <a:t>hyporeflective</a:t>
            </a:r>
            <a:r>
              <a:rPr lang="en-US" dirty="0">
                <a:solidFill>
                  <a:schemeClr val="tx1"/>
                </a:solidFill>
                <a:latin typeface="Avenir" charset="0"/>
                <a:ea typeface="Avenir" charset="0"/>
                <a:cs typeface="Avenir" charset="0"/>
              </a:rPr>
              <a:t> spaces may not represent treatable exudative fluid, but are characteristics of the disease</a:t>
            </a:r>
          </a:p>
          <a:p>
            <a:pPr marL="285750" indent="-285750" algn="l">
              <a:lnSpc>
                <a:spcPct val="95000"/>
              </a:lnSpc>
              <a:buFont typeface="Arial" panose="020B0604020202020204" pitchFamily="34" charset="0"/>
              <a:buChar char="•"/>
            </a:pPr>
            <a:endParaRPr lang="en-US" dirty="0">
              <a:solidFill>
                <a:schemeClr val="tx1"/>
              </a:solidFill>
              <a:latin typeface="Avenir" charset="0"/>
              <a:ea typeface="Avenir" charset="0"/>
              <a:cs typeface="Avenir" charset="0"/>
            </a:endParaRPr>
          </a:p>
          <a:p>
            <a:pPr marL="285750" indent="-285750" algn="l">
              <a:lnSpc>
                <a:spcPct val="95000"/>
              </a:lnSpc>
              <a:buFont typeface="Arial" panose="020B0604020202020204" pitchFamily="34" charset="0"/>
              <a:buChar char="•"/>
            </a:pPr>
            <a:r>
              <a:rPr lang="en-US" dirty="0">
                <a:solidFill>
                  <a:schemeClr val="tx1"/>
                </a:solidFill>
                <a:latin typeface="Avenir" charset="0"/>
                <a:ea typeface="Avenir" charset="0"/>
                <a:cs typeface="Avenir" charset="0"/>
              </a:rPr>
              <a:t>Hence it is important to use HRS terminology as an umbrella term to define such structures</a:t>
            </a:r>
          </a:p>
          <a:p>
            <a:pPr marL="285750" indent="-285750" algn="l">
              <a:lnSpc>
                <a:spcPct val="95000"/>
              </a:lnSpc>
              <a:buFont typeface="Arial" panose="020B0604020202020204" pitchFamily="34" charset="0"/>
              <a:buChar char="•"/>
            </a:pPr>
            <a:endParaRPr lang="en-US" dirty="0">
              <a:solidFill>
                <a:schemeClr val="tx1"/>
              </a:solidFill>
              <a:latin typeface="Avenir" charset="0"/>
              <a:ea typeface="Avenir" charset="0"/>
              <a:cs typeface="Avenir" charset="0"/>
            </a:endParaRPr>
          </a:p>
          <a:p>
            <a:pPr marL="285750" indent="-285750" algn="l">
              <a:lnSpc>
                <a:spcPct val="95000"/>
              </a:lnSpc>
              <a:buFont typeface="Arial" panose="020B0604020202020204" pitchFamily="34" charset="0"/>
              <a:buChar char="•"/>
            </a:pPr>
            <a:r>
              <a:rPr lang="en-US" dirty="0">
                <a:solidFill>
                  <a:schemeClr val="tx1"/>
                </a:solidFill>
                <a:latin typeface="Avenir" charset="0"/>
                <a:ea typeface="Avenir" charset="0"/>
                <a:cs typeface="Avenir" charset="0"/>
              </a:rPr>
              <a:t>IRO, SRO, TRO can represent IRF, SRF and TRF when fluid of interest is present in those areas</a:t>
            </a:r>
          </a:p>
          <a:p>
            <a:pPr marL="285750" indent="-285750" algn="l">
              <a:lnSpc>
                <a:spcPct val="95000"/>
              </a:lnSpc>
              <a:buFont typeface="Arial" panose="020B0604020202020204" pitchFamily="34" charset="0"/>
              <a:buChar char="•"/>
            </a:pPr>
            <a:endParaRPr lang="en-US" dirty="0">
              <a:solidFill>
                <a:schemeClr val="tx1"/>
              </a:solidFill>
              <a:latin typeface="Avenir" charset="0"/>
              <a:ea typeface="Avenir" charset="0"/>
              <a:cs typeface="Avenir" charset="0"/>
            </a:endParaRPr>
          </a:p>
          <a:p>
            <a:pPr marL="285750" indent="-285750" algn="l">
              <a:lnSpc>
                <a:spcPct val="95000"/>
              </a:lnSpc>
              <a:buFont typeface="Arial" panose="020B0604020202020204" pitchFamily="34" charset="0"/>
              <a:buChar char="•"/>
            </a:pPr>
            <a:r>
              <a:rPr lang="en-US" dirty="0">
                <a:solidFill>
                  <a:schemeClr val="tx1"/>
                </a:solidFill>
                <a:latin typeface="Avenir" charset="0"/>
                <a:ea typeface="Avenir" charset="0"/>
                <a:cs typeface="Avenir" charset="0"/>
              </a:rPr>
              <a:t>1-VU is numerically equal to 1-nL</a:t>
            </a:r>
          </a:p>
        </p:txBody>
      </p:sp>
    </p:spTree>
    <p:extLst>
      <p:ext uri="{BB962C8B-B14F-4D97-AF65-F5344CB8AC3E}">
        <p14:creationId xmlns:p14="http://schemas.microsoft.com/office/powerpoint/2010/main" val="2123009495"/>
      </p:ext>
    </p:extLst>
  </p:cSld>
  <p:clrMapOvr>
    <a:masterClrMapping/>
  </p:clrMapOvr>
  <p:transition>
    <p:wipe dir="r"/>
  </p:transition>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8CD059D-3707-B39A-F239-AE0573AA89B1}"/>
              </a:ext>
            </a:extLst>
          </p:cNvPr>
          <p:cNvSpPr>
            <a:spLocks noGrp="1"/>
          </p:cNvSpPr>
          <p:nvPr>
            <p:ph type="ctrTitle"/>
          </p:nvPr>
        </p:nvSpPr>
        <p:spPr/>
        <p:txBody>
          <a:bodyPr/>
          <a:lstStyle/>
          <a:p>
            <a:r>
              <a:rPr lang="en-US"/>
              <a:t>IMPLEMENTATION OF HOME OCT</a:t>
            </a:r>
          </a:p>
        </p:txBody>
      </p:sp>
      <p:sp>
        <p:nvSpPr>
          <p:cNvPr id="5" name="Subtitle 4">
            <a:extLst>
              <a:ext uri="{FF2B5EF4-FFF2-40B4-BE49-F238E27FC236}">
                <a16:creationId xmlns:a16="http://schemas.microsoft.com/office/drawing/2014/main" id="{982962D5-742C-379D-FE8B-6FB386537DB9}"/>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2491767721"/>
      </p:ext>
    </p:extLst>
  </p:cSld>
  <p:clrMapOvr>
    <a:masterClrMapping/>
  </p:clrMapOvr>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1CD98B-2625-074A-0602-7F2B0C42D97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1396A90-40FA-D918-B09A-CDC04EF09C0D}"/>
              </a:ext>
            </a:extLst>
          </p:cNvPr>
          <p:cNvSpPr>
            <a:spLocks noGrp="1"/>
          </p:cNvSpPr>
          <p:nvPr>
            <p:ph type="title"/>
          </p:nvPr>
        </p:nvSpPr>
        <p:spPr/>
        <p:txBody>
          <a:bodyPr/>
          <a:lstStyle/>
          <a:p>
            <a:r>
              <a:rPr lang="en-US" dirty="0"/>
              <a:t>Practical Challenges in Home Monitoring</a:t>
            </a:r>
          </a:p>
        </p:txBody>
      </p:sp>
      <p:sp>
        <p:nvSpPr>
          <p:cNvPr id="3" name="Content Placeholder 2">
            <a:extLst>
              <a:ext uri="{FF2B5EF4-FFF2-40B4-BE49-F238E27FC236}">
                <a16:creationId xmlns:a16="http://schemas.microsoft.com/office/drawing/2014/main" id="{132CFD58-D668-6790-082F-C6D389E830AD}"/>
              </a:ext>
            </a:extLst>
          </p:cNvPr>
          <p:cNvSpPr>
            <a:spLocks noGrp="1"/>
          </p:cNvSpPr>
          <p:nvPr>
            <p:ph idx="1"/>
          </p:nvPr>
        </p:nvSpPr>
        <p:spPr>
          <a:xfrm>
            <a:off x="381000" y="1745511"/>
            <a:ext cx="11430000" cy="3799823"/>
          </a:xfrm>
        </p:spPr>
        <p:txBody>
          <a:bodyPr/>
          <a:lstStyle/>
          <a:p>
            <a:pPr marL="457200" indent="-457200">
              <a:buSzPct val="100000"/>
              <a:buAutoNum type="arabicPeriod"/>
            </a:pPr>
            <a:r>
              <a:rPr lang="en-US" dirty="0"/>
              <a:t>Patient training</a:t>
            </a:r>
          </a:p>
          <a:p>
            <a:pPr marL="457200" indent="-457200">
              <a:buSzPct val="100000"/>
              <a:buAutoNum type="arabicPeriod"/>
            </a:pPr>
            <a:endParaRPr lang="en-US" dirty="0"/>
          </a:p>
          <a:p>
            <a:pPr marL="457200" indent="-457200">
              <a:buSzPct val="100000"/>
              <a:buAutoNum type="arabicPeriod"/>
            </a:pPr>
            <a:r>
              <a:rPr lang="en-US" dirty="0"/>
              <a:t>Adherent testing at home</a:t>
            </a:r>
          </a:p>
          <a:p>
            <a:pPr marL="457200" indent="-457200">
              <a:buSzPct val="100000"/>
              <a:buAutoNum type="arabicPeriod"/>
            </a:pPr>
            <a:endParaRPr lang="en-US" dirty="0"/>
          </a:p>
          <a:p>
            <a:pPr marL="457200" indent="-457200">
              <a:buSzPct val="100000"/>
              <a:buAutoNum type="arabicPeriod"/>
            </a:pPr>
            <a:r>
              <a:rPr lang="en-US" dirty="0"/>
              <a:t>Insurance benefit verifications and technical support</a:t>
            </a:r>
          </a:p>
          <a:p>
            <a:pPr marL="457200" indent="-457200">
              <a:buSzPct val="100000"/>
              <a:buAutoNum type="arabicPeriod"/>
            </a:pPr>
            <a:endParaRPr lang="en-US" dirty="0"/>
          </a:p>
          <a:p>
            <a:pPr marL="457200" indent="-457200">
              <a:buSzPct val="100000"/>
              <a:buAutoNum type="arabicPeriod"/>
            </a:pPr>
            <a:r>
              <a:rPr lang="en-US" dirty="0"/>
              <a:t>Responding to notifications based on testing</a:t>
            </a:r>
          </a:p>
          <a:p>
            <a:pPr marL="457200" indent="-457200">
              <a:buAutoNum type="arabicPeriod"/>
            </a:pPr>
            <a:endParaRPr lang="en-US" dirty="0"/>
          </a:p>
        </p:txBody>
      </p:sp>
    </p:spTree>
    <p:extLst>
      <p:ext uri="{BB962C8B-B14F-4D97-AF65-F5344CB8AC3E}">
        <p14:creationId xmlns:p14="http://schemas.microsoft.com/office/powerpoint/2010/main" val="3354940394"/>
      </p:ext>
    </p:extLst>
  </p:cSld>
  <p:clrMapOvr>
    <a:masterClrMapping/>
  </p:clrMapOvr>
  <p:transition>
    <p:wipe dir="r"/>
  </p:transition>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Arc 16">
            <a:extLst>
              <a:ext uri="{FF2B5EF4-FFF2-40B4-BE49-F238E27FC236}">
                <a16:creationId xmlns:a16="http://schemas.microsoft.com/office/drawing/2014/main" id="{E8783153-7A72-8D1B-0EBD-DBD19130D0DF}"/>
              </a:ext>
            </a:extLst>
          </p:cNvPr>
          <p:cNvSpPr/>
          <p:nvPr/>
        </p:nvSpPr>
        <p:spPr bwMode="auto">
          <a:xfrm rot="10800000">
            <a:off x="3734415" y="5014233"/>
            <a:ext cx="4400006" cy="1067923"/>
          </a:xfrm>
          <a:prstGeom prst="arc">
            <a:avLst>
              <a:gd name="adj1" fmla="val 11252412"/>
              <a:gd name="adj2" fmla="val 21113173"/>
            </a:avLst>
          </a:prstGeom>
          <a:noFill/>
          <a:ln w="19050" cap="rnd" cmpd="sng" algn="ctr">
            <a:solidFill>
              <a:schemeClr val="accent1"/>
            </a:solidFill>
            <a:prstDash val="solid"/>
            <a:round/>
            <a:headEnd type="none" w="med" len="med"/>
            <a:tailEnd type="triangle" w="med" len="med"/>
          </a:ln>
          <a:effectLst/>
        </p:spPr>
        <p:txBody>
          <a:bodyPr rtlCol="0" anchor="ctr"/>
          <a:lstStyle/>
          <a:p>
            <a:pPr algn="ctr"/>
            <a:endParaRPr lang="en-US"/>
          </a:p>
        </p:txBody>
      </p:sp>
      <p:sp>
        <p:nvSpPr>
          <p:cNvPr id="3" name="Title 3">
            <a:extLst>
              <a:ext uri="{FF2B5EF4-FFF2-40B4-BE49-F238E27FC236}">
                <a16:creationId xmlns:a16="http://schemas.microsoft.com/office/drawing/2014/main" id="{8CCEFD8F-C9E5-736A-C3DC-9B18767D3D4F}"/>
              </a:ext>
            </a:extLst>
          </p:cNvPr>
          <p:cNvSpPr txBox="1">
            <a:spLocks/>
          </p:cNvSpPr>
          <p:nvPr/>
        </p:nvSpPr>
        <p:spPr bwMode="black">
          <a:xfrm>
            <a:off x="304263" y="591877"/>
            <a:ext cx="11516949" cy="475488"/>
          </a:xfrm>
          <a:prstGeom prst="rect">
            <a:avLst/>
          </a:prstGeom>
          <a:noFill/>
          <a:ln w="9525">
            <a:noFill/>
            <a:miter lim="800000"/>
            <a:headEnd/>
            <a:tailEnd/>
          </a:ln>
        </p:spPr>
        <p:txBody>
          <a:bodyPr vert="horz" wrap="square" lIns="91440" tIns="45720" rIns="91440" bIns="45720" numCol="1" anchor="b" anchorCtr="0" compatLnSpc="1">
            <a:prstTxWarp prst="textNoShape">
              <a:avLst/>
            </a:prstTxWarp>
            <a:noAutofit/>
          </a:bodyPr>
          <a:lstStyle>
            <a:lvl1pPr algn="l" rtl="0" eaLnBrk="1" fontAlgn="base" hangingPunct="1">
              <a:lnSpc>
                <a:spcPct val="95000"/>
              </a:lnSpc>
              <a:spcBef>
                <a:spcPct val="0"/>
              </a:spcBef>
              <a:spcAft>
                <a:spcPct val="0"/>
              </a:spcAft>
              <a:defRPr sz="2800" b="0" i="0" cap="none" spc="0" baseline="0">
                <a:solidFill>
                  <a:schemeClr val="tx2"/>
                </a:solidFill>
                <a:effectLst/>
                <a:latin typeface="Avenir" charset="0"/>
                <a:ea typeface="Avenir" charset="0"/>
                <a:cs typeface="Avenir" charset="0"/>
              </a:defRPr>
            </a:lvl1pPr>
            <a:lvl2pPr algn="l" rtl="0" eaLnBrk="1" fontAlgn="base" hangingPunct="1">
              <a:lnSpc>
                <a:spcPct val="95000"/>
              </a:lnSpc>
              <a:spcBef>
                <a:spcPct val="0"/>
              </a:spcBef>
              <a:spcAft>
                <a:spcPct val="0"/>
              </a:spcAft>
              <a:defRPr sz="2667">
                <a:solidFill>
                  <a:schemeClr val="tx1"/>
                </a:solidFill>
                <a:latin typeface="Arial" pitchFamily="23" charset="0"/>
                <a:ea typeface="ＭＳ Ｐゴシック" charset="-128"/>
              </a:defRPr>
            </a:lvl2pPr>
            <a:lvl3pPr algn="l" rtl="0" eaLnBrk="1" fontAlgn="base" hangingPunct="1">
              <a:lnSpc>
                <a:spcPct val="95000"/>
              </a:lnSpc>
              <a:spcBef>
                <a:spcPct val="0"/>
              </a:spcBef>
              <a:spcAft>
                <a:spcPct val="0"/>
              </a:spcAft>
              <a:defRPr sz="2667">
                <a:solidFill>
                  <a:schemeClr val="tx1"/>
                </a:solidFill>
                <a:latin typeface="Arial" pitchFamily="23" charset="0"/>
                <a:ea typeface="ＭＳ Ｐゴシック" charset="-128"/>
              </a:defRPr>
            </a:lvl3pPr>
            <a:lvl4pPr algn="l" rtl="0" eaLnBrk="1" fontAlgn="base" hangingPunct="1">
              <a:lnSpc>
                <a:spcPct val="95000"/>
              </a:lnSpc>
              <a:spcBef>
                <a:spcPct val="0"/>
              </a:spcBef>
              <a:spcAft>
                <a:spcPct val="0"/>
              </a:spcAft>
              <a:defRPr sz="2667">
                <a:solidFill>
                  <a:schemeClr val="tx1"/>
                </a:solidFill>
                <a:latin typeface="Arial" pitchFamily="23" charset="0"/>
                <a:ea typeface="ＭＳ Ｐゴシック" charset="-128"/>
              </a:defRPr>
            </a:lvl4pPr>
            <a:lvl5pPr algn="l" rtl="0" eaLnBrk="1" fontAlgn="base" hangingPunct="1">
              <a:lnSpc>
                <a:spcPct val="95000"/>
              </a:lnSpc>
              <a:spcBef>
                <a:spcPct val="0"/>
              </a:spcBef>
              <a:spcAft>
                <a:spcPct val="0"/>
              </a:spcAft>
              <a:defRPr sz="2667">
                <a:solidFill>
                  <a:schemeClr val="tx1"/>
                </a:solidFill>
                <a:latin typeface="Arial" pitchFamily="23" charset="0"/>
                <a:ea typeface="ＭＳ Ｐゴシック" charset="-128"/>
              </a:defRPr>
            </a:lvl5pPr>
            <a:lvl6pPr marL="609585" algn="l" rtl="0" eaLnBrk="1" fontAlgn="base" hangingPunct="1">
              <a:lnSpc>
                <a:spcPct val="95000"/>
              </a:lnSpc>
              <a:spcBef>
                <a:spcPct val="0"/>
              </a:spcBef>
              <a:spcAft>
                <a:spcPct val="0"/>
              </a:spcAft>
              <a:defRPr sz="2933">
                <a:solidFill>
                  <a:schemeClr val="bg1"/>
                </a:solidFill>
                <a:latin typeface="Arial" pitchFamily="23" charset="0"/>
              </a:defRPr>
            </a:lvl6pPr>
            <a:lvl7pPr marL="1219170" algn="l" rtl="0" eaLnBrk="1" fontAlgn="base" hangingPunct="1">
              <a:lnSpc>
                <a:spcPct val="95000"/>
              </a:lnSpc>
              <a:spcBef>
                <a:spcPct val="0"/>
              </a:spcBef>
              <a:spcAft>
                <a:spcPct val="0"/>
              </a:spcAft>
              <a:defRPr sz="2933">
                <a:solidFill>
                  <a:schemeClr val="bg1"/>
                </a:solidFill>
                <a:latin typeface="Arial" pitchFamily="23" charset="0"/>
              </a:defRPr>
            </a:lvl7pPr>
            <a:lvl8pPr marL="1828754" algn="l" rtl="0" eaLnBrk="1" fontAlgn="base" hangingPunct="1">
              <a:lnSpc>
                <a:spcPct val="95000"/>
              </a:lnSpc>
              <a:spcBef>
                <a:spcPct val="0"/>
              </a:spcBef>
              <a:spcAft>
                <a:spcPct val="0"/>
              </a:spcAft>
              <a:defRPr sz="2933">
                <a:solidFill>
                  <a:schemeClr val="bg1"/>
                </a:solidFill>
                <a:latin typeface="Arial" pitchFamily="23" charset="0"/>
              </a:defRPr>
            </a:lvl8pPr>
            <a:lvl9pPr marL="2438339" algn="l" rtl="0" eaLnBrk="1" fontAlgn="base" hangingPunct="1">
              <a:lnSpc>
                <a:spcPct val="95000"/>
              </a:lnSpc>
              <a:spcBef>
                <a:spcPct val="0"/>
              </a:spcBef>
              <a:spcAft>
                <a:spcPct val="0"/>
              </a:spcAft>
              <a:defRPr sz="2933">
                <a:solidFill>
                  <a:schemeClr val="bg1"/>
                </a:solidFill>
                <a:latin typeface="Arial" pitchFamily="23" charset="0"/>
              </a:defRPr>
            </a:lvl9pPr>
          </a:lstStyle>
          <a:p>
            <a:pPr marL="0" marR="0" lvl="0" indent="0" algn="ctr" defTabSz="914400" rtl="0" eaLnBrk="1" fontAlgn="base" latinLnBrk="0" hangingPunct="1">
              <a:lnSpc>
                <a:spcPct val="95000"/>
              </a:lnSpc>
              <a:spcBef>
                <a:spcPct val="0"/>
              </a:spcBef>
              <a:spcAft>
                <a:spcPct val="0"/>
              </a:spcAft>
              <a:buClrTx/>
              <a:buSzTx/>
              <a:buFontTx/>
              <a:buNone/>
              <a:tabLst/>
              <a:defRPr/>
            </a:pPr>
            <a:r>
              <a:rPr kumimoji="0" lang="en-US" sz="2800" b="0" i="0" u="none" strike="noStrike" kern="1200" cap="none" spc="0" normalizeH="0" baseline="0" noProof="0" dirty="0">
                <a:ln>
                  <a:noFill/>
                </a:ln>
                <a:solidFill>
                  <a:srgbClr val="414141"/>
                </a:solidFill>
                <a:effectLst/>
                <a:uLnTx/>
                <a:uFillTx/>
                <a:latin typeface="Avenir" charset="0"/>
              </a:rPr>
              <a:t>Home OCT Monitoring Program Workflow</a:t>
            </a:r>
          </a:p>
        </p:txBody>
      </p:sp>
      <p:sp>
        <p:nvSpPr>
          <p:cNvPr id="12" name="Arc 11">
            <a:extLst>
              <a:ext uri="{FF2B5EF4-FFF2-40B4-BE49-F238E27FC236}">
                <a16:creationId xmlns:a16="http://schemas.microsoft.com/office/drawing/2014/main" id="{974DEDFC-83EB-8FC8-4645-1C4D16815A7C}"/>
              </a:ext>
            </a:extLst>
          </p:cNvPr>
          <p:cNvSpPr/>
          <p:nvPr/>
        </p:nvSpPr>
        <p:spPr bwMode="auto">
          <a:xfrm>
            <a:off x="3758488" y="1493636"/>
            <a:ext cx="4400006" cy="1067923"/>
          </a:xfrm>
          <a:prstGeom prst="arc">
            <a:avLst>
              <a:gd name="adj1" fmla="val 11252412"/>
              <a:gd name="adj2" fmla="val 21113173"/>
            </a:avLst>
          </a:prstGeom>
          <a:noFill/>
          <a:ln w="19050" cap="rnd" cmpd="sng" algn="ctr">
            <a:solidFill>
              <a:schemeClr val="accent1"/>
            </a:solidFill>
            <a:prstDash val="solid"/>
            <a:round/>
            <a:headEnd type="none" w="med" len="med"/>
            <a:tailEnd type="triangle" w="med" len="med"/>
          </a:ln>
          <a:effectLst/>
        </p:spPr>
        <p:txBody>
          <a:bodyPr rtlCol="0" anchor="ctr"/>
          <a:lstStyle/>
          <a:p>
            <a:pPr algn="ctr"/>
            <a:endParaRPr lang="en-US"/>
          </a:p>
        </p:txBody>
      </p:sp>
      <p:grpSp>
        <p:nvGrpSpPr>
          <p:cNvPr id="10" name="Group 9">
            <a:extLst>
              <a:ext uri="{FF2B5EF4-FFF2-40B4-BE49-F238E27FC236}">
                <a16:creationId xmlns:a16="http://schemas.microsoft.com/office/drawing/2014/main" id="{5EDE1408-F719-97AE-02A7-5B7E84DA6CB1}"/>
              </a:ext>
            </a:extLst>
          </p:cNvPr>
          <p:cNvGrpSpPr/>
          <p:nvPr/>
        </p:nvGrpSpPr>
        <p:grpSpPr>
          <a:xfrm>
            <a:off x="2002991" y="1620716"/>
            <a:ext cx="2190496" cy="1489435"/>
            <a:chOff x="2259250" y="1574276"/>
            <a:chExt cx="2190496" cy="1489435"/>
          </a:xfrm>
        </p:grpSpPr>
        <p:sp>
          <p:nvSpPr>
            <p:cNvPr id="9" name="Rounded Rectangle 8">
              <a:extLst>
                <a:ext uri="{FF2B5EF4-FFF2-40B4-BE49-F238E27FC236}">
                  <a16:creationId xmlns:a16="http://schemas.microsoft.com/office/drawing/2014/main" id="{8144FDBA-92BC-C27B-BA24-AB9A19FFEDDF}"/>
                </a:ext>
              </a:extLst>
            </p:cNvPr>
            <p:cNvSpPr/>
            <p:nvPr/>
          </p:nvSpPr>
          <p:spPr bwMode="gray">
            <a:xfrm>
              <a:off x="2460394" y="1574276"/>
              <a:ext cx="1809947" cy="1489435"/>
            </a:xfrm>
            <a:prstGeom prst="roundRect">
              <a:avLst/>
            </a:prstGeom>
            <a:solidFill>
              <a:schemeClr val="bg1"/>
            </a:solidFill>
            <a:ln w="19050" cap="flat" cmpd="sng" algn="ctr">
              <a:solidFill>
                <a:schemeClr val="bg2"/>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algn="ctr">
                <a:lnSpc>
                  <a:spcPct val="95000"/>
                </a:lnSpc>
              </a:pPr>
              <a:endParaRPr lang="en-US" sz="2000">
                <a:solidFill>
                  <a:schemeClr val="tx2"/>
                </a:solidFill>
                <a:latin typeface="Avenir" charset="0"/>
                <a:ea typeface="Avenir" charset="0"/>
                <a:cs typeface="Avenir" charset="0"/>
              </a:endParaRPr>
            </a:p>
          </p:txBody>
        </p:sp>
        <p:grpSp>
          <p:nvGrpSpPr>
            <p:cNvPr id="8" name="Group 7">
              <a:extLst>
                <a:ext uri="{FF2B5EF4-FFF2-40B4-BE49-F238E27FC236}">
                  <a16:creationId xmlns:a16="http://schemas.microsoft.com/office/drawing/2014/main" id="{CB00491F-3B63-67FE-CA7D-49CBD94128F3}"/>
                </a:ext>
              </a:extLst>
            </p:cNvPr>
            <p:cNvGrpSpPr/>
            <p:nvPr/>
          </p:nvGrpSpPr>
          <p:grpSpPr>
            <a:xfrm>
              <a:off x="2259250" y="1716848"/>
              <a:ext cx="2190496" cy="1194257"/>
              <a:chOff x="1769056" y="1452897"/>
              <a:chExt cx="2190496" cy="1194257"/>
            </a:xfrm>
            <a:solidFill>
              <a:schemeClr val="bg1"/>
            </a:solidFill>
          </p:grpSpPr>
          <p:sp>
            <p:nvSpPr>
              <p:cNvPr id="7" name="TextBox 6">
                <a:extLst>
                  <a:ext uri="{FF2B5EF4-FFF2-40B4-BE49-F238E27FC236}">
                    <a16:creationId xmlns:a16="http://schemas.microsoft.com/office/drawing/2014/main" id="{A9DD16DB-8058-F9AD-BEB5-6B268DC0295F}"/>
                  </a:ext>
                </a:extLst>
              </p:cNvPr>
              <p:cNvSpPr txBox="1"/>
              <p:nvPr/>
            </p:nvSpPr>
            <p:spPr>
              <a:xfrm>
                <a:off x="1769056" y="1452897"/>
                <a:ext cx="2190496" cy="338554"/>
              </a:xfrm>
              <a:prstGeom prst="rect">
                <a:avLst/>
              </a:prstGeom>
              <a:noFill/>
              <a:ln w="12700">
                <a:no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1" u="none" strike="noStrike" kern="1200" cap="none" spc="0" normalizeH="0" baseline="0" noProof="0">
                    <a:ln>
                      <a:noFill/>
                    </a:ln>
                    <a:solidFill>
                      <a:srgbClr val="BD166E"/>
                    </a:solidFill>
                    <a:effectLst/>
                    <a:uLnTx/>
                    <a:uFillTx/>
                    <a:latin typeface="Avenir"/>
                    <a:ea typeface="+mn-ea"/>
                    <a:cs typeface="+mn-cs"/>
                  </a:rPr>
                  <a:t>Ophthalmologist</a:t>
                </a:r>
              </a:p>
            </p:txBody>
          </p:sp>
          <p:pic>
            <p:nvPicPr>
              <p:cNvPr id="6" name="Graphic 5" descr="Doctor female outline">
                <a:extLst>
                  <a:ext uri="{FF2B5EF4-FFF2-40B4-BE49-F238E27FC236}">
                    <a16:creationId xmlns:a16="http://schemas.microsoft.com/office/drawing/2014/main" id="{B9139072-87C8-95FD-025D-7A28812DBE05}"/>
                  </a:ext>
                </a:extLst>
              </p:cNvPr>
              <p:cNvPicPr>
                <a:picLocks noChangeAspect="1"/>
              </p:cNvPicPr>
              <p:nvPr/>
            </p:nvPicPr>
            <p:blipFill>
              <a:blip r:embed="rId3">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2405065" y="1732754"/>
                <a:ext cx="914400" cy="914400"/>
              </a:xfrm>
              <a:prstGeom prst="rect">
                <a:avLst/>
              </a:prstGeom>
            </p:spPr>
          </p:pic>
        </p:grpSp>
      </p:grpSp>
      <p:sp>
        <p:nvSpPr>
          <p:cNvPr id="29" name="Arc 28">
            <a:extLst>
              <a:ext uri="{FF2B5EF4-FFF2-40B4-BE49-F238E27FC236}">
                <a16:creationId xmlns:a16="http://schemas.microsoft.com/office/drawing/2014/main" id="{52DD92DA-0C81-0530-1026-1D9C07E4F323}"/>
              </a:ext>
            </a:extLst>
          </p:cNvPr>
          <p:cNvSpPr/>
          <p:nvPr/>
        </p:nvSpPr>
        <p:spPr bwMode="auto">
          <a:xfrm rot="5575162">
            <a:off x="8680400" y="3309326"/>
            <a:ext cx="1803124" cy="1067923"/>
          </a:xfrm>
          <a:prstGeom prst="arc">
            <a:avLst>
              <a:gd name="adj1" fmla="val 11252412"/>
              <a:gd name="adj2" fmla="val 20480042"/>
            </a:avLst>
          </a:prstGeom>
          <a:noFill/>
          <a:ln w="19050" cap="rnd" cmpd="sng" algn="ctr">
            <a:solidFill>
              <a:schemeClr val="accent1"/>
            </a:solidFill>
            <a:prstDash val="solid"/>
            <a:round/>
            <a:headEnd type="none" w="med" len="med"/>
            <a:tailEnd type="triangle" w="med" len="med"/>
          </a:ln>
          <a:effectLst/>
        </p:spPr>
        <p:txBody>
          <a:bodyPr rtlCol="0" anchor="ctr"/>
          <a:lstStyle/>
          <a:p>
            <a:pPr algn="ctr"/>
            <a:endParaRPr lang="en-US"/>
          </a:p>
        </p:txBody>
      </p:sp>
      <p:grpSp>
        <p:nvGrpSpPr>
          <p:cNvPr id="24" name="Group 23">
            <a:extLst>
              <a:ext uri="{FF2B5EF4-FFF2-40B4-BE49-F238E27FC236}">
                <a16:creationId xmlns:a16="http://schemas.microsoft.com/office/drawing/2014/main" id="{4B681B21-2871-DF54-CDEF-22883A4C7254}"/>
              </a:ext>
            </a:extLst>
          </p:cNvPr>
          <p:cNvGrpSpPr/>
          <p:nvPr/>
        </p:nvGrpSpPr>
        <p:grpSpPr>
          <a:xfrm>
            <a:off x="7859594" y="1639940"/>
            <a:ext cx="1922374" cy="1489435"/>
            <a:chOff x="8144133" y="1485092"/>
            <a:chExt cx="1922374" cy="1489435"/>
          </a:xfrm>
        </p:grpSpPr>
        <p:sp>
          <p:nvSpPr>
            <p:cNvPr id="14" name="Rounded Rectangle 13">
              <a:extLst>
                <a:ext uri="{FF2B5EF4-FFF2-40B4-BE49-F238E27FC236}">
                  <a16:creationId xmlns:a16="http://schemas.microsoft.com/office/drawing/2014/main" id="{C8C9136F-CE62-058C-9E00-5B2485790ED6}"/>
                </a:ext>
              </a:extLst>
            </p:cNvPr>
            <p:cNvSpPr/>
            <p:nvPr/>
          </p:nvSpPr>
          <p:spPr bwMode="gray">
            <a:xfrm>
              <a:off x="8148975" y="1485092"/>
              <a:ext cx="1912691" cy="1489435"/>
            </a:xfrm>
            <a:prstGeom prst="roundRect">
              <a:avLst/>
            </a:prstGeom>
            <a:solidFill>
              <a:schemeClr val="bg1"/>
            </a:solidFill>
            <a:ln w="19050" cap="flat" cmpd="sng" algn="ctr">
              <a:solidFill>
                <a:schemeClr val="bg2"/>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algn="ctr">
                <a:lnSpc>
                  <a:spcPct val="95000"/>
                </a:lnSpc>
              </a:pPr>
              <a:endParaRPr lang="en-US" sz="2000">
                <a:solidFill>
                  <a:schemeClr val="tx2"/>
                </a:solidFill>
                <a:latin typeface="Avenir" charset="0"/>
                <a:ea typeface="Avenir" charset="0"/>
                <a:cs typeface="Avenir" charset="0"/>
              </a:endParaRPr>
            </a:p>
          </p:txBody>
        </p:sp>
        <p:pic>
          <p:nvPicPr>
            <p:cNvPr id="18" name="Graphic 17" descr="Warehouse outline">
              <a:extLst>
                <a:ext uri="{FF2B5EF4-FFF2-40B4-BE49-F238E27FC236}">
                  <a16:creationId xmlns:a16="http://schemas.microsoft.com/office/drawing/2014/main" id="{AA4687B0-7B2C-D598-3060-1987914E6B28}"/>
                </a:ext>
              </a:extLst>
            </p:cNvPr>
            <p:cNvPicPr>
              <a:picLocks noChangeAspect="1"/>
            </p:cNvPicPr>
            <p:nvPr/>
          </p:nvPicPr>
          <p:blipFill>
            <a:blip r:embed="rId5">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8648121" y="1872750"/>
              <a:ext cx="914400" cy="914400"/>
            </a:xfrm>
            <a:prstGeom prst="rect">
              <a:avLst/>
            </a:prstGeom>
          </p:spPr>
        </p:pic>
        <p:sp>
          <p:nvSpPr>
            <p:cNvPr id="19" name="TextBox 18">
              <a:extLst>
                <a:ext uri="{FF2B5EF4-FFF2-40B4-BE49-F238E27FC236}">
                  <a16:creationId xmlns:a16="http://schemas.microsoft.com/office/drawing/2014/main" id="{7A3345F3-96A7-E8FC-2A04-9D4A797E0531}"/>
                </a:ext>
              </a:extLst>
            </p:cNvPr>
            <p:cNvSpPr txBox="1"/>
            <p:nvPr/>
          </p:nvSpPr>
          <p:spPr>
            <a:xfrm>
              <a:off x="8144133" y="1586999"/>
              <a:ext cx="1922374"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1" u="none" strike="noStrike" kern="1200" cap="none" spc="0" normalizeH="0" baseline="0" noProof="0">
                  <a:ln>
                    <a:noFill/>
                  </a:ln>
                  <a:solidFill>
                    <a:srgbClr val="BD166E"/>
                  </a:solidFill>
                  <a:effectLst/>
                  <a:uLnTx/>
                  <a:uFillTx/>
                  <a:latin typeface="Avenir"/>
                  <a:ea typeface="+mn-ea"/>
                  <a:cs typeface="+mn-cs"/>
                </a:rPr>
                <a:t>Monitoring Center</a:t>
              </a:r>
            </a:p>
          </p:txBody>
        </p:sp>
      </p:grpSp>
      <p:grpSp>
        <p:nvGrpSpPr>
          <p:cNvPr id="13" name="Group 12">
            <a:extLst>
              <a:ext uri="{FF2B5EF4-FFF2-40B4-BE49-F238E27FC236}">
                <a16:creationId xmlns:a16="http://schemas.microsoft.com/office/drawing/2014/main" id="{68C84851-16B0-A9AD-D3B4-24C620A6A86F}"/>
              </a:ext>
            </a:extLst>
          </p:cNvPr>
          <p:cNvGrpSpPr/>
          <p:nvPr/>
        </p:nvGrpSpPr>
        <p:grpSpPr>
          <a:xfrm>
            <a:off x="7854753" y="4499690"/>
            <a:ext cx="1922374" cy="1489435"/>
            <a:chOff x="8129865" y="4476817"/>
            <a:chExt cx="1922374" cy="1489435"/>
          </a:xfrm>
        </p:grpSpPr>
        <p:sp>
          <p:nvSpPr>
            <p:cNvPr id="26" name="Rounded Rectangle 25">
              <a:extLst>
                <a:ext uri="{FF2B5EF4-FFF2-40B4-BE49-F238E27FC236}">
                  <a16:creationId xmlns:a16="http://schemas.microsoft.com/office/drawing/2014/main" id="{DA6CEAF0-5671-02E4-7216-739A8FD6CCDB}"/>
                </a:ext>
              </a:extLst>
            </p:cNvPr>
            <p:cNvSpPr/>
            <p:nvPr/>
          </p:nvSpPr>
          <p:spPr bwMode="gray">
            <a:xfrm>
              <a:off x="8134707" y="4476817"/>
              <a:ext cx="1912691" cy="1489435"/>
            </a:xfrm>
            <a:prstGeom prst="roundRect">
              <a:avLst/>
            </a:prstGeom>
            <a:solidFill>
              <a:schemeClr val="bg1"/>
            </a:solidFill>
            <a:ln w="19050" cap="flat" cmpd="sng" algn="ctr">
              <a:solidFill>
                <a:schemeClr val="bg2"/>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algn="ctr">
                <a:lnSpc>
                  <a:spcPct val="95000"/>
                </a:lnSpc>
              </a:pPr>
              <a:r>
                <a:rPr lang="en-US" sz="2000">
                  <a:solidFill>
                    <a:schemeClr val="tx2"/>
                  </a:solidFill>
                  <a:latin typeface="Avenir" charset="0"/>
                  <a:ea typeface="Avenir" charset="0"/>
                  <a:cs typeface="Avenir" charset="0"/>
                </a:rPr>
                <a:t>  </a:t>
              </a:r>
            </a:p>
          </p:txBody>
        </p:sp>
        <p:sp>
          <p:nvSpPr>
            <p:cNvPr id="28" name="TextBox 27">
              <a:extLst>
                <a:ext uri="{FF2B5EF4-FFF2-40B4-BE49-F238E27FC236}">
                  <a16:creationId xmlns:a16="http://schemas.microsoft.com/office/drawing/2014/main" id="{3943E713-B15F-B2CD-06D0-65D038126F3A}"/>
                </a:ext>
              </a:extLst>
            </p:cNvPr>
            <p:cNvSpPr txBox="1"/>
            <p:nvPr/>
          </p:nvSpPr>
          <p:spPr>
            <a:xfrm>
              <a:off x="8129865" y="4578724"/>
              <a:ext cx="1922374"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1" u="none" strike="noStrike" kern="1200" cap="none" spc="0" normalizeH="0" baseline="0" noProof="0">
                  <a:ln>
                    <a:noFill/>
                  </a:ln>
                  <a:solidFill>
                    <a:srgbClr val="BD166E"/>
                  </a:solidFill>
                  <a:effectLst/>
                  <a:uLnTx/>
                  <a:uFillTx/>
                  <a:latin typeface="Avenir"/>
                  <a:ea typeface="+mn-ea"/>
                  <a:cs typeface="+mn-cs"/>
                </a:rPr>
                <a:t>Patient’s Home</a:t>
              </a:r>
            </a:p>
          </p:txBody>
        </p:sp>
        <p:pic>
          <p:nvPicPr>
            <p:cNvPr id="30" name="Graphic 29" descr="Person eating outline">
              <a:extLst>
                <a:ext uri="{FF2B5EF4-FFF2-40B4-BE49-F238E27FC236}">
                  <a16:creationId xmlns:a16="http://schemas.microsoft.com/office/drawing/2014/main" id="{FBFBD35B-F313-5246-4AE0-17ED0195EF13}"/>
                </a:ext>
              </a:extLst>
            </p:cNvPr>
            <p:cNvPicPr>
              <a:picLocks noChangeAspect="1"/>
            </p:cNvPicPr>
            <p:nvPr/>
          </p:nvPicPr>
          <p:blipFill>
            <a:blip r:embed="rId7">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p:blipFill>
          <p:spPr>
            <a:xfrm>
              <a:off x="8678219" y="4906558"/>
              <a:ext cx="914400" cy="914400"/>
            </a:xfrm>
            <a:prstGeom prst="rect">
              <a:avLst/>
            </a:prstGeom>
          </p:spPr>
        </p:pic>
      </p:grpSp>
      <p:sp>
        <p:nvSpPr>
          <p:cNvPr id="31" name="TextBox 30">
            <a:extLst>
              <a:ext uri="{FF2B5EF4-FFF2-40B4-BE49-F238E27FC236}">
                <a16:creationId xmlns:a16="http://schemas.microsoft.com/office/drawing/2014/main" id="{477F5813-71CA-2740-122C-A1A8369199BD}"/>
              </a:ext>
            </a:extLst>
          </p:cNvPr>
          <p:cNvSpPr txBox="1"/>
          <p:nvPr/>
        </p:nvSpPr>
        <p:spPr>
          <a:xfrm>
            <a:off x="8225452" y="3445966"/>
            <a:ext cx="3499757" cy="523220"/>
          </a:xfrm>
          <a:prstGeom prst="rect">
            <a:avLst/>
          </a:prstGeom>
          <a:solidFill>
            <a:schemeClr val="bg1">
              <a:alpha val="87404"/>
            </a:schemeClr>
          </a:solidFill>
          <a:ln>
            <a:noFill/>
          </a:ln>
        </p:spPr>
        <p:txBody>
          <a:bodyPr wrap="square" rtlCol="0">
            <a:spAutoFit/>
          </a:bodyPr>
          <a:lstStyle>
            <a:defPPr>
              <a:defRPr lang="en-US"/>
            </a:defPPr>
            <a:lvl1pPr marR="0" lvl="0" indent="0" algn="ctr" fontAlgn="auto">
              <a:lnSpc>
                <a:spcPct val="100000"/>
              </a:lnSpc>
              <a:spcBef>
                <a:spcPts val="0"/>
              </a:spcBef>
              <a:spcAft>
                <a:spcPts val="0"/>
              </a:spcAft>
              <a:buClrTx/>
              <a:buSzTx/>
              <a:buFontTx/>
              <a:buNone/>
              <a:tabLst/>
              <a:defRPr kumimoji="0" sz="1400" b="0" i="0" u="none" strike="noStrike" cap="none" spc="0" normalizeH="0" baseline="0">
                <a:ln>
                  <a:noFill/>
                </a:ln>
                <a:solidFill>
                  <a:srgbClr val="6EAF1B"/>
                </a:solidFill>
                <a:effectLst/>
                <a:uLnTx/>
                <a:uFillTx/>
                <a:latin typeface="Avenir"/>
              </a:defRPr>
            </a:lvl1pPr>
          </a:lstStyle>
          <a:p>
            <a:r>
              <a:rPr lang="en-US" dirty="0"/>
              <a:t>Provides patient with Home OCT and necessary support for regular monitoring</a:t>
            </a:r>
          </a:p>
        </p:txBody>
      </p:sp>
      <p:sp>
        <p:nvSpPr>
          <p:cNvPr id="11" name="TextBox 10">
            <a:extLst>
              <a:ext uri="{FF2B5EF4-FFF2-40B4-BE49-F238E27FC236}">
                <a16:creationId xmlns:a16="http://schemas.microsoft.com/office/drawing/2014/main" id="{FCFD69B5-C3FD-F4AD-1772-8B6173E4B90A}"/>
              </a:ext>
            </a:extLst>
          </p:cNvPr>
          <p:cNvSpPr txBox="1"/>
          <p:nvPr/>
        </p:nvSpPr>
        <p:spPr>
          <a:xfrm>
            <a:off x="4394631" y="1306248"/>
            <a:ext cx="3004281" cy="578882"/>
          </a:xfrm>
          <a:prstGeom prst="roundRect">
            <a:avLst/>
          </a:prstGeom>
          <a:solidFill>
            <a:schemeClr val="bg1">
              <a:alpha val="87404"/>
            </a:schemeClr>
          </a:solidFill>
          <a:ln>
            <a:no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6EAF1B"/>
                </a:solidFill>
                <a:effectLst/>
                <a:uLnTx/>
                <a:uFillTx/>
                <a:latin typeface="Avenir"/>
                <a:ea typeface="+mn-ea"/>
                <a:cs typeface="+mn-cs"/>
              </a:rPr>
              <a:t>Refers patient to the Notal Vision Monitoring Center for Home OCT</a:t>
            </a:r>
          </a:p>
        </p:txBody>
      </p:sp>
      <p:grpSp>
        <p:nvGrpSpPr>
          <p:cNvPr id="21" name="Group 20">
            <a:extLst>
              <a:ext uri="{FF2B5EF4-FFF2-40B4-BE49-F238E27FC236}">
                <a16:creationId xmlns:a16="http://schemas.microsoft.com/office/drawing/2014/main" id="{C13AF10B-6265-E9F7-7CE9-2418F91CEE2A}"/>
              </a:ext>
            </a:extLst>
          </p:cNvPr>
          <p:cNvGrpSpPr/>
          <p:nvPr/>
        </p:nvGrpSpPr>
        <p:grpSpPr>
          <a:xfrm>
            <a:off x="2091708" y="4499689"/>
            <a:ext cx="1922374" cy="1489435"/>
            <a:chOff x="2366820" y="4476816"/>
            <a:chExt cx="1922374" cy="1489435"/>
          </a:xfrm>
        </p:grpSpPr>
        <p:sp>
          <p:nvSpPr>
            <p:cNvPr id="4" name="Rounded Rectangle 3">
              <a:extLst>
                <a:ext uri="{FF2B5EF4-FFF2-40B4-BE49-F238E27FC236}">
                  <a16:creationId xmlns:a16="http://schemas.microsoft.com/office/drawing/2014/main" id="{60D7CF75-1405-0A50-4F26-FF93D96D8DB1}"/>
                </a:ext>
              </a:extLst>
            </p:cNvPr>
            <p:cNvSpPr/>
            <p:nvPr/>
          </p:nvSpPr>
          <p:spPr bwMode="gray">
            <a:xfrm>
              <a:off x="2371662" y="4476816"/>
              <a:ext cx="1912691" cy="1489435"/>
            </a:xfrm>
            <a:prstGeom prst="roundRect">
              <a:avLst/>
            </a:prstGeom>
            <a:solidFill>
              <a:schemeClr val="bg1"/>
            </a:solidFill>
            <a:ln w="19050" cap="flat" cmpd="sng" algn="ctr">
              <a:solidFill>
                <a:schemeClr val="bg2"/>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algn="ctr">
                <a:lnSpc>
                  <a:spcPct val="95000"/>
                </a:lnSpc>
              </a:pPr>
              <a:endParaRPr lang="en-US" sz="2000">
                <a:solidFill>
                  <a:schemeClr val="tx2"/>
                </a:solidFill>
                <a:latin typeface="Avenir" charset="0"/>
                <a:ea typeface="Avenir" charset="0"/>
                <a:cs typeface="Avenir" charset="0"/>
              </a:endParaRPr>
            </a:p>
          </p:txBody>
        </p:sp>
        <p:sp>
          <p:nvSpPr>
            <p:cNvPr id="5" name="TextBox 4">
              <a:extLst>
                <a:ext uri="{FF2B5EF4-FFF2-40B4-BE49-F238E27FC236}">
                  <a16:creationId xmlns:a16="http://schemas.microsoft.com/office/drawing/2014/main" id="{F0429C8A-0A2F-0065-DEAF-876FBAF3B8F5}"/>
                </a:ext>
              </a:extLst>
            </p:cNvPr>
            <p:cNvSpPr txBox="1"/>
            <p:nvPr/>
          </p:nvSpPr>
          <p:spPr>
            <a:xfrm>
              <a:off x="2366820" y="4578723"/>
              <a:ext cx="1922374"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1" u="none" strike="noStrike" kern="1200" cap="none" spc="0" normalizeH="0" baseline="0" noProof="0">
                  <a:ln>
                    <a:noFill/>
                  </a:ln>
                  <a:solidFill>
                    <a:srgbClr val="BD166E"/>
                  </a:solidFill>
                  <a:effectLst/>
                  <a:uLnTx/>
                  <a:uFillTx/>
                  <a:latin typeface="Avenir"/>
                  <a:ea typeface="+mn-ea"/>
                  <a:cs typeface="+mn-cs"/>
                </a:rPr>
                <a:t>Monitoring Center Cloud</a:t>
              </a:r>
            </a:p>
          </p:txBody>
        </p:sp>
        <p:pic>
          <p:nvPicPr>
            <p:cNvPr id="15" name="Graphic 14" descr="Upload outline">
              <a:extLst>
                <a:ext uri="{FF2B5EF4-FFF2-40B4-BE49-F238E27FC236}">
                  <a16:creationId xmlns:a16="http://schemas.microsoft.com/office/drawing/2014/main" id="{79139984-8824-2331-1381-0E57F618841D}"/>
                </a:ext>
              </a:extLst>
            </p:cNvPr>
            <p:cNvPicPr>
              <a:picLocks noChangeAspect="1"/>
            </p:cNvPicPr>
            <p:nvPr/>
          </p:nvPicPr>
          <p:blipFill>
            <a:blip r:embed="rId9">
              <a:extLst>
                <a:ext uri="{28A0092B-C50C-407E-A947-70E740481C1C}">
                  <a14:useLocalDpi xmlns:a14="http://schemas.microsoft.com/office/drawing/2010/main"/>
                </a:ext>
                <a:ext uri="{96DAC541-7B7A-43D3-8B79-37D633B846F1}">
                  <asvg:svgBlip xmlns:asvg="http://schemas.microsoft.com/office/drawing/2016/SVG/main" r:embed="rId10"/>
                </a:ext>
              </a:extLst>
            </a:blip>
            <a:stretch>
              <a:fillRect/>
            </a:stretch>
          </p:blipFill>
          <p:spPr>
            <a:xfrm>
              <a:off x="2980643" y="5081548"/>
              <a:ext cx="807154" cy="807154"/>
            </a:xfrm>
            <a:prstGeom prst="rect">
              <a:avLst/>
            </a:prstGeom>
          </p:spPr>
        </p:pic>
      </p:grpSp>
      <p:sp>
        <p:nvSpPr>
          <p:cNvPr id="16" name="TextBox 15">
            <a:extLst>
              <a:ext uri="{FF2B5EF4-FFF2-40B4-BE49-F238E27FC236}">
                <a16:creationId xmlns:a16="http://schemas.microsoft.com/office/drawing/2014/main" id="{86219E55-7053-C8AA-F623-4E2F6B434E08}"/>
              </a:ext>
            </a:extLst>
          </p:cNvPr>
          <p:cNvSpPr txBox="1"/>
          <p:nvPr/>
        </p:nvSpPr>
        <p:spPr>
          <a:xfrm>
            <a:off x="4500811" y="5417575"/>
            <a:ext cx="2915359" cy="738664"/>
          </a:xfrm>
          <a:prstGeom prst="rect">
            <a:avLst/>
          </a:prstGeom>
          <a:solidFill>
            <a:schemeClr val="bg1">
              <a:alpha val="87404"/>
            </a:schemeClr>
          </a:solidFill>
          <a:ln>
            <a:noFill/>
          </a:ln>
        </p:spPr>
        <p:txBody>
          <a:bodyPr wrap="square" rtlCol="0">
            <a:spAutoFit/>
          </a:bodyPr>
          <a:lstStyle>
            <a:defPPr>
              <a:defRPr lang="en-US"/>
            </a:defPPr>
            <a:lvl1pPr marR="0" lvl="0" indent="0" algn="ctr" fontAlgn="auto">
              <a:lnSpc>
                <a:spcPct val="100000"/>
              </a:lnSpc>
              <a:spcBef>
                <a:spcPts val="0"/>
              </a:spcBef>
              <a:spcAft>
                <a:spcPts val="0"/>
              </a:spcAft>
              <a:buClrTx/>
              <a:buSzTx/>
              <a:buFontTx/>
              <a:buNone/>
              <a:tabLst/>
              <a:defRPr kumimoji="0" sz="1400" b="0" i="0" u="none" strike="noStrike" cap="none" spc="0" normalizeH="0" baseline="0">
                <a:ln>
                  <a:noFill/>
                </a:ln>
                <a:solidFill>
                  <a:srgbClr val="6EAF1B"/>
                </a:solidFill>
                <a:effectLst/>
                <a:uLnTx/>
                <a:uFillTx/>
                <a:latin typeface="Avenir"/>
              </a:defRPr>
            </a:lvl1pPr>
          </a:lstStyle>
          <a:p>
            <a:r>
              <a:rPr lang="en-US"/>
              <a:t>Patients regular OCT scans are automatically transmitted to AI-powered cloud service for analysis</a:t>
            </a:r>
          </a:p>
        </p:txBody>
      </p:sp>
      <p:sp>
        <p:nvSpPr>
          <p:cNvPr id="20" name="Arc 19">
            <a:extLst>
              <a:ext uri="{FF2B5EF4-FFF2-40B4-BE49-F238E27FC236}">
                <a16:creationId xmlns:a16="http://schemas.microsoft.com/office/drawing/2014/main" id="{38BC9D45-6C71-DB7D-7E50-38E601FA0F77}"/>
              </a:ext>
            </a:extLst>
          </p:cNvPr>
          <p:cNvSpPr/>
          <p:nvPr/>
        </p:nvSpPr>
        <p:spPr bwMode="auto">
          <a:xfrm rot="17023032">
            <a:off x="1648073" y="3208729"/>
            <a:ext cx="1776766" cy="1192381"/>
          </a:xfrm>
          <a:prstGeom prst="arc">
            <a:avLst>
              <a:gd name="adj1" fmla="val 11565269"/>
              <a:gd name="adj2" fmla="val 19378454"/>
            </a:avLst>
          </a:prstGeom>
          <a:noFill/>
          <a:ln w="19050" cap="rnd" cmpd="sng" algn="ctr">
            <a:solidFill>
              <a:schemeClr val="accent1"/>
            </a:solidFill>
            <a:prstDash val="solid"/>
            <a:round/>
            <a:headEnd type="none" w="med" len="med"/>
            <a:tailEnd type="triangle" w="med" len="med"/>
          </a:ln>
          <a:effectLst/>
        </p:spPr>
        <p:txBody>
          <a:bodyPr rtlCol="0" anchor="ctr"/>
          <a:lstStyle/>
          <a:p>
            <a:pPr algn="ctr"/>
            <a:endParaRPr lang="en-US"/>
          </a:p>
        </p:txBody>
      </p:sp>
      <p:sp>
        <p:nvSpPr>
          <p:cNvPr id="22" name="TextBox 21">
            <a:extLst>
              <a:ext uri="{FF2B5EF4-FFF2-40B4-BE49-F238E27FC236}">
                <a16:creationId xmlns:a16="http://schemas.microsoft.com/office/drawing/2014/main" id="{5F8B0BA7-7215-3863-EA18-2080C4B68CCA}"/>
              </a:ext>
            </a:extLst>
          </p:cNvPr>
          <p:cNvSpPr txBox="1"/>
          <p:nvPr/>
        </p:nvSpPr>
        <p:spPr>
          <a:xfrm>
            <a:off x="125413" y="3352407"/>
            <a:ext cx="3776815" cy="738664"/>
          </a:xfrm>
          <a:prstGeom prst="rect">
            <a:avLst/>
          </a:prstGeom>
          <a:solidFill>
            <a:schemeClr val="bg1">
              <a:alpha val="87404"/>
            </a:schemeClr>
          </a:solidFill>
          <a:ln>
            <a:noFill/>
          </a:ln>
        </p:spPr>
        <p:txBody>
          <a:bodyPr wrap="square" rtlCol="0">
            <a:spAutoFit/>
          </a:bodyPr>
          <a:lstStyle>
            <a:defPPr>
              <a:defRPr lang="en-US"/>
            </a:defPPr>
            <a:lvl1pPr marR="0" lvl="0" indent="0" algn="ctr" fontAlgn="auto">
              <a:lnSpc>
                <a:spcPct val="100000"/>
              </a:lnSpc>
              <a:spcBef>
                <a:spcPts val="0"/>
              </a:spcBef>
              <a:spcAft>
                <a:spcPts val="0"/>
              </a:spcAft>
              <a:buClrTx/>
              <a:buSzTx/>
              <a:buFontTx/>
              <a:buNone/>
              <a:tabLst/>
              <a:defRPr kumimoji="0" sz="1400" b="0" i="0" u="none" strike="noStrike" cap="none" spc="0" normalizeH="0" baseline="0">
                <a:ln>
                  <a:noFill/>
                </a:ln>
                <a:solidFill>
                  <a:srgbClr val="6EAF1B"/>
                </a:solidFill>
                <a:effectLst/>
                <a:uLnTx/>
                <a:uFillTx/>
                <a:latin typeface="Avenir"/>
              </a:defRPr>
            </a:lvl1pPr>
          </a:lstStyle>
          <a:p>
            <a:r>
              <a:rPr lang="en-US"/>
              <a:t>Ophthalmologist reviews images, projection maps, HRS trajectories, and sets thresholds for notification by Monitoring Center</a:t>
            </a:r>
          </a:p>
        </p:txBody>
      </p:sp>
      <p:pic>
        <p:nvPicPr>
          <p:cNvPr id="23" name="Picture 2" descr="Home OCT longitudinal home-based study with patient">
            <a:extLst>
              <a:ext uri="{FF2B5EF4-FFF2-40B4-BE49-F238E27FC236}">
                <a16:creationId xmlns:a16="http://schemas.microsoft.com/office/drawing/2014/main" id="{6BAD49B5-96FC-28FA-EB6A-A6DFC680428E}"/>
              </a:ext>
            </a:extLst>
          </p:cNvPr>
          <p:cNvPicPr>
            <a:picLocks noChangeAspect="1" noChangeArrowheads="1"/>
          </p:cNvPicPr>
          <p:nvPr/>
        </p:nvPicPr>
        <p:blipFill rotWithShape="1">
          <a:blip r:embed="rId11" cstate="screen">
            <a:extLst>
              <a:ext uri="{28A0092B-C50C-407E-A947-70E740481C1C}">
                <a14:useLocalDpi xmlns:a14="http://schemas.microsoft.com/office/drawing/2010/main"/>
              </a:ext>
            </a:extLst>
          </a:blip>
          <a:srcRect/>
          <a:stretch/>
        </p:blipFill>
        <p:spPr bwMode="auto">
          <a:xfrm>
            <a:off x="9993929" y="4699526"/>
            <a:ext cx="1824193" cy="1123946"/>
          </a:xfrm>
          <a:prstGeom prst="rect">
            <a:avLst/>
          </a:prstGeom>
          <a:noFill/>
          <a:extLst>
            <a:ext uri="{909E8E84-426E-40DD-AFC4-6F175D3DCCD1}">
              <a14:hiddenFill xmlns:a14="http://schemas.microsoft.com/office/drawing/2010/main">
                <a:solidFill>
                  <a:srgbClr val="FFFFFF"/>
                </a:solidFill>
              </a14:hiddenFill>
            </a:ext>
          </a:extLst>
        </p:spPr>
      </p:pic>
      <p:grpSp>
        <p:nvGrpSpPr>
          <p:cNvPr id="40" name="Group 39">
            <a:extLst>
              <a:ext uri="{FF2B5EF4-FFF2-40B4-BE49-F238E27FC236}">
                <a16:creationId xmlns:a16="http://schemas.microsoft.com/office/drawing/2014/main" id="{7C87BB81-0C70-677D-3EB1-9BA86FA8D77F}"/>
              </a:ext>
            </a:extLst>
          </p:cNvPr>
          <p:cNvGrpSpPr/>
          <p:nvPr/>
        </p:nvGrpSpPr>
        <p:grpSpPr>
          <a:xfrm>
            <a:off x="5085605" y="3967678"/>
            <a:ext cx="2157870" cy="1418953"/>
            <a:chOff x="9764851" y="4555764"/>
            <a:chExt cx="2157870" cy="1418953"/>
          </a:xfrm>
        </p:grpSpPr>
        <p:pic>
          <p:nvPicPr>
            <p:cNvPr id="27" name="Picture 16">
              <a:extLst>
                <a:ext uri="{FF2B5EF4-FFF2-40B4-BE49-F238E27FC236}">
                  <a16:creationId xmlns:a16="http://schemas.microsoft.com/office/drawing/2014/main" id="{D92D9F1A-4F86-201B-ACA6-E3DAA27F59EC}"/>
                </a:ext>
              </a:extLst>
            </p:cNvPr>
            <p:cNvPicPr>
              <a:picLocks noChangeAspect="1"/>
            </p:cNvPicPr>
            <p:nvPr/>
          </p:nvPicPr>
          <p:blipFill rotWithShape="1">
            <a:blip r:embed="rId12" cstate="screen">
              <a:extLst>
                <a:ext uri="{28A0092B-C50C-407E-A947-70E740481C1C}">
                  <a14:useLocalDpi xmlns:a14="http://schemas.microsoft.com/office/drawing/2010/main"/>
                </a:ext>
              </a:extLst>
            </a:blip>
            <a:srcRect/>
            <a:stretch/>
          </p:blipFill>
          <p:spPr>
            <a:xfrm>
              <a:off x="10121618" y="4555764"/>
              <a:ext cx="1119674" cy="662472"/>
            </a:xfrm>
            <a:prstGeom prst="rect">
              <a:avLst/>
            </a:prstGeom>
          </p:spPr>
        </p:pic>
        <p:pic>
          <p:nvPicPr>
            <p:cNvPr id="32" name="Picture 16">
              <a:extLst>
                <a:ext uri="{FF2B5EF4-FFF2-40B4-BE49-F238E27FC236}">
                  <a16:creationId xmlns:a16="http://schemas.microsoft.com/office/drawing/2014/main" id="{4330885F-94CC-9D23-3DA8-B916361F6969}"/>
                </a:ext>
              </a:extLst>
            </p:cNvPr>
            <p:cNvPicPr>
              <a:picLocks noChangeAspect="1"/>
            </p:cNvPicPr>
            <p:nvPr/>
          </p:nvPicPr>
          <p:blipFill rotWithShape="1">
            <a:blip r:embed="rId12" cstate="screen">
              <a:extLst>
                <a:ext uri="{28A0092B-C50C-407E-A947-70E740481C1C}">
                  <a14:useLocalDpi xmlns:a14="http://schemas.microsoft.com/office/drawing/2010/main"/>
                </a:ext>
              </a:extLst>
            </a:blip>
            <a:srcRect/>
            <a:stretch/>
          </p:blipFill>
          <p:spPr>
            <a:xfrm>
              <a:off x="10040753" y="4621079"/>
              <a:ext cx="1119674" cy="662472"/>
            </a:xfrm>
            <a:prstGeom prst="rect">
              <a:avLst/>
            </a:prstGeom>
          </p:spPr>
        </p:pic>
        <p:pic>
          <p:nvPicPr>
            <p:cNvPr id="33" name="Picture 16">
              <a:extLst>
                <a:ext uri="{FF2B5EF4-FFF2-40B4-BE49-F238E27FC236}">
                  <a16:creationId xmlns:a16="http://schemas.microsoft.com/office/drawing/2014/main" id="{8243F4E9-29E5-406B-E414-ABC3BE360B19}"/>
                </a:ext>
              </a:extLst>
            </p:cNvPr>
            <p:cNvPicPr>
              <a:picLocks noChangeAspect="1"/>
            </p:cNvPicPr>
            <p:nvPr/>
          </p:nvPicPr>
          <p:blipFill rotWithShape="1">
            <a:blip r:embed="rId12" cstate="screen">
              <a:extLst>
                <a:ext uri="{28A0092B-C50C-407E-A947-70E740481C1C}">
                  <a14:useLocalDpi xmlns:a14="http://schemas.microsoft.com/office/drawing/2010/main"/>
                </a:ext>
              </a:extLst>
            </a:blip>
            <a:srcRect/>
            <a:stretch/>
          </p:blipFill>
          <p:spPr>
            <a:xfrm>
              <a:off x="9959888" y="4686394"/>
              <a:ext cx="1119674" cy="662472"/>
            </a:xfrm>
            <a:prstGeom prst="rect">
              <a:avLst/>
            </a:prstGeom>
          </p:spPr>
        </p:pic>
        <p:pic>
          <p:nvPicPr>
            <p:cNvPr id="34" name="Picture 16">
              <a:extLst>
                <a:ext uri="{FF2B5EF4-FFF2-40B4-BE49-F238E27FC236}">
                  <a16:creationId xmlns:a16="http://schemas.microsoft.com/office/drawing/2014/main" id="{1BAE187A-2D4F-C592-F9ED-FF3DB3586651}"/>
                </a:ext>
              </a:extLst>
            </p:cNvPr>
            <p:cNvPicPr>
              <a:picLocks noChangeAspect="1"/>
            </p:cNvPicPr>
            <p:nvPr/>
          </p:nvPicPr>
          <p:blipFill rotWithShape="1">
            <a:blip r:embed="rId12" cstate="screen">
              <a:extLst>
                <a:ext uri="{28A0092B-C50C-407E-A947-70E740481C1C}">
                  <a14:useLocalDpi xmlns:a14="http://schemas.microsoft.com/office/drawing/2010/main"/>
                </a:ext>
              </a:extLst>
            </a:blip>
            <a:srcRect/>
            <a:stretch/>
          </p:blipFill>
          <p:spPr>
            <a:xfrm>
              <a:off x="9879023" y="4751709"/>
              <a:ext cx="1119674" cy="662472"/>
            </a:xfrm>
            <a:prstGeom prst="rect">
              <a:avLst/>
            </a:prstGeom>
          </p:spPr>
        </p:pic>
        <p:sp>
          <p:nvSpPr>
            <p:cNvPr id="36" name="TextBox 35">
              <a:extLst>
                <a:ext uri="{FF2B5EF4-FFF2-40B4-BE49-F238E27FC236}">
                  <a16:creationId xmlns:a16="http://schemas.microsoft.com/office/drawing/2014/main" id="{32F6316E-951A-D6E5-B856-DE04C9E865A5}"/>
                </a:ext>
              </a:extLst>
            </p:cNvPr>
            <p:cNvSpPr txBox="1"/>
            <p:nvPr/>
          </p:nvSpPr>
          <p:spPr>
            <a:xfrm>
              <a:off x="9874206" y="5617172"/>
              <a:ext cx="948615" cy="357545"/>
            </a:xfrm>
            <a:prstGeom prst="roundRect">
              <a:avLst/>
            </a:prstGeom>
            <a:solidFill>
              <a:schemeClr val="bg1">
                <a:lumMod val="95000"/>
              </a:schemeClr>
            </a:solidFill>
          </p:spPr>
          <p:txBody>
            <a:bodyPr wrap="square" lIns="0" tIns="0" rIns="0" bIns="0" rtlCol="0">
              <a:spAutoFit/>
            </a:bodyPr>
            <a:lstStyle>
              <a:defPPr>
                <a:defRPr lang="en-US"/>
              </a:defPPr>
              <a:lvl1pPr marR="0" lvl="0" indent="0" algn="ctr" fontAlgn="auto">
                <a:lnSpc>
                  <a:spcPct val="100000"/>
                </a:lnSpc>
                <a:spcBef>
                  <a:spcPts val="0"/>
                </a:spcBef>
                <a:spcAft>
                  <a:spcPts val="0"/>
                </a:spcAft>
                <a:buClrTx/>
                <a:buSzTx/>
                <a:buFontTx/>
                <a:buNone/>
                <a:tabLst/>
                <a:defRPr kumimoji="0" sz="1050" b="0" i="0" u="none" strike="noStrike" cap="none" spc="0" normalizeH="0" baseline="0">
                  <a:ln>
                    <a:noFill/>
                  </a:ln>
                  <a:solidFill>
                    <a:srgbClr val="000000">
                      <a:lumMod val="65000"/>
                      <a:lumOff val="35000"/>
                    </a:srgbClr>
                  </a:solidFill>
                  <a:effectLst/>
                  <a:uLnTx/>
                  <a:uFillTx/>
                  <a:latin typeface="Avenir"/>
                </a:defRPr>
              </a:lvl1pPr>
            </a:lstStyle>
            <a:p>
              <a:r>
                <a:rPr lang="en-US"/>
                <a:t>3 mm, </a:t>
              </a:r>
            </a:p>
            <a:p>
              <a:r>
                <a:rPr lang="en-US"/>
                <a:t>500 A-scans</a:t>
              </a:r>
            </a:p>
          </p:txBody>
        </p:sp>
        <p:pic>
          <p:nvPicPr>
            <p:cNvPr id="38" name="Picture 16">
              <a:extLst>
                <a:ext uri="{FF2B5EF4-FFF2-40B4-BE49-F238E27FC236}">
                  <a16:creationId xmlns:a16="http://schemas.microsoft.com/office/drawing/2014/main" id="{A4CC4D84-7284-130D-D0E0-E8B79769800C}"/>
                </a:ext>
              </a:extLst>
            </p:cNvPr>
            <p:cNvPicPr>
              <a:picLocks noChangeAspect="1"/>
            </p:cNvPicPr>
            <p:nvPr/>
          </p:nvPicPr>
          <p:blipFill rotWithShape="1">
            <a:blip r:embed="rId12" cstate="screen">
              <a:extLst>
                <a:ext uri="{28A0092B-C50C-407E-A947-70E740481C1C}">
                  <a14:useLocalDpi xmlns:a14="http://schemas.microsoft.com/office/drawing/2010/main"/>
                </a:ext>
              </a:extLst>
            </a:blip>
            <a:srcRect/>
            <a:stretch/>
          </p:blipFill>
          <p:spPr>
            <a:xfrm>
              <a:off x="9774831" y="4807693"/>
              <a:ext cx="1119674" cy="662472"/>
            </a:xfrm>
            <a:prstGeom prst="rect">
              <a:avLst/>
            </a:prstGeom>
          </p:spPr>
        </p:pic>
        <p:sp>
          <p:nvSpPr>
            <p:cNvPr id="39" name="TextBox 38">
              <a:extLst>
                <a:ext uri="{FF2B5EF4-FFF2-40B4-BE49-F238E27FC236}">
                  <a16:creationId xmlns:a16="http://schemas.microsoft.com/office/drawing/2014/main" id="{93C09AC9-55E9-5687-C7AC-F2243FECDD56}"/>
                </a:ext>
              </a:extLst>
            </p:cNvPr>
            <p:cNvSpPr txBox="1"/>
            <p:nvPr/>
          </p:nvSpPr>
          <p:spPr>
            <a:xfrm>
              <a:off x="11169547" y="5264935"/>
              <a:ext cx="753174" cy="357545"/>
            </a:xfrm>
            <a:prstGeom prst="roundRect">
              <a:avLst/>
            </a:prstGeom>
            <a:solidFill>
              <a:schemeClr val="bg1">
                <a:lumMod val="95000"/>
              </a:schemeClr>
            </a:solid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a:ln>
                    <a:noFill/>
                  </a:ln>
                  <a:solidFill>
                    <a:srgbClr val="000000">
                      <a:lumMod val="65000"/>
                      <a:lumOff val="35000"/>
                    </a:srgbClr>
                  </a:solidFill>
                  <a:effectLst/>
                  <a:uLnTx/>
                  <a:uFillTx/>
                  <a:latin typeface="Avenir"/>
                  <a:ea typeface="+mn-ea"/>
                  <a:cs typeface="+mn-cs"/>
                </a:rPr>
                <a:t>3</a:t>
              </a:r>
              <a:r>
                <a:rPr kumimoji="0" lang="en-US" sz="1050" b="0" i="0" u="none" strike="noStrike" kern="1200" cap="none" spc="0" normalizeH="0" noProof="0">
                  <a:ln>
                    <a:noFill/>
                  </a:ln>
                  <a:solidFill>
                    <a:srgbClr val="000000">
                      <a:lumMod val="65000"/>
                      <a:lumOff val="35000"/>
                    </a:srgbClr>
                  </a:solidFill>
                  <a:effectLst/>
                  <a:uLnTx/>
                  <a:uFillTx/>
                  <a:latin typeface="Avenir"/>
                  <a:ea typeface="+mn-ea"/>
                  <a:cs typeface="+mn-cs"/>
                </a:rPr>
                <a:t> </a:t>
              </a:r>
              <a:r>
                <a:rPr kumimoji="0" lang="en-US" sz="1050" b="0" i="0" u="none" strike="noStrike" kern="1200" cap="none" spc="0" normalizeH="0" baseline="0" noProof="0">
                  <a:ln>
                    <a:noFill/>
                  </a:ln>
                  <a:solidFill>
                    <a:srgbClr val="000000">
                      <a:lumMod val="65000"/>
                      <a:lumOff val="35000"/>
                    </a:srgbClr>
                  </a:solidFill>
                  <a:effectLst/>
                  <a:uLnTx/>
                  <a:uFillTx/>
                  <a:latin typeface="Avenir"/>
                  <a:ea typeface="+mn-ea"/>
                  <a:cs typeface="+mn-cs"/>
                </a:rPr>
                <a:t>mm,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a:ln>
                    <a:noFill/>
                  </a:ln>
                  <a:solidFill>
                    <a:srgbClr val="000000">
                      <a:lumMod val="65000"/>
                      <a:lumOff val="35000"/>
                    </a:srgbClr>
                  </a:solidFill>
                  <a:effectLst/>
                  <a:uLnTx/>
                  <a:uFillTx/>
                  <a:latin typeface="Avenir"/>
                  <a:ea typeface="+mn-ea"/>
                  <a:cs typeface="+mn-cs"/>
                </a:rPr>
                <a:t>88 B-scans</a:t>
              </a:r>
            </a:p>
          </p:txBody>
        </p:sp>
        <p:cxnSp>
          <p:nvCxnSpPr>
            <p:cNvPr id="37" name="Straight Arrow Connector 36">
              <a:extLst>
                <a:ext uri="{FF2B5EF4-FFF2-40B4-BE49-F238E27FC236}">
                  <a16:creationId xmlns:a16="http://schemas.microsoft.com/office/drawing/2014/main" id="{8AC5AA36-943B-0618-7837-6775F6204970}"/>
                </a:ext>
              </a:extLst>
            </p:cNvPr>
            <p:cNvCxnSpPr>
              <a:cxnSpLocks/>
            </p:cNvCxnSpPr>
            <p:nvPr/>
          </p:nvCxnSpPr>
          <p:spPr>
            <a:xfrm flipV="1">
              <a:off x="10975370" y="5129935"/>
              <a:ext cx="450979" cy="407149"/>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35" name="Straight Arrow Connector 34">
              <a:extLst>
                <a:ext uri="{FF2B5EF4-FFF2-40B4-BE49-F238E27FC236}">
                  <a16:creationId xmlns:a16="http://schemas.microsoft.com/office/drawing/2014/main" id="{4D703A0A-32AD-F8A6-B53A-BBEB6B830DDB}"/>
                </a:ext>
              </a:extLst>
            </p:cNvPr>
            <p:cNvCxnSpPr>
              <a:cxnSpLocks/>
            </p:cNvCxnSpPr>
            <p:nvPr/>
          </p:nvCxnSpPr>
          <p:spPr>
            <a:xfrm>
              <a:off x="9764851" y="5537084"/>
              <a:ext cx="1119674" cy="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grpSp>
      <p:grpSp>
        <p:nvGrpSpPr>
          <p:cNvPr id="44" name="Group 43">
            <a:extLst>
              <a:ext uri="{FF2B5EF4-FFF2-40B4-BE49-F238E27FC236}">
                <a16:creationId xmlns:a16="http://schemas.microsoft.com/office/drawing/2014/main" id="{DB70596D-E766-AE9C-3BE7-E6291585393F}"/>
              </a:ext>
            </a:extLst>
          </p:cNvPr>
          <p:cNvGrpSpPr/>
          <p:nvPr/>
        </p:nvGrpSpPr>
        <p:grpSpPr>
          <a:xfrm>
            <a:off x="269665" y="4729842"/>
            <a:ext cx="1741460" cy="1164311"/>
            <a:chOff x="399295" y="4803029"/>
            <a:chExt cx="1741460" cy="1164311"/>
          </a:xfrm>
        </p:grpSpPr>
        <p:pic>
          <p:nvPicPr>
            <p:cNvPr id="41" name="Picture 40">
              <a:extLst>
                <a:ext uri="{FF2B5EF4-FFF2-40B4-BE49-F238E27FC236}">
                  <a16:creationId xmlns:a16="http://schemas.microsoft.com/office/drawing/2014/main" id="{D33E67B7-C652-EF97-79E0-AF70CDA2EAFC}"/>
                </a:ext>
              </a:extLst>
            </p:cNvPr>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1311507" y="4803029"/>
              <a:ext cx="693882" cy="816476"/>
            </a:xfrm>
            <a:prstGeom prst="rect">
              <a:avLst/>
            </a:prstGeom>
          </p:spPr>
        </p:pic>
        <p:pic>
          <p:nvPicPr>
            <p:cNvPr id="42" name="Picture 41">
              <a:extLst>
                <a:ext uri="{FF2B5EF4-FFF2-40B4-BE49-F238E27FC236}">
                  <a16:creationId xmlns:a16="http://schemas.microsoft.com/office/drawing/2014/main" id="{2DBB334D-A4FF-8F0D-AEFB-44E5D8352727}"/>
                </a:ext>
              </a:extLst>
            </p:cNvPr>
            <p:cNvPicPr>
              <a:picLocks noChangeAspect="1"/>
            </p:cNvPicPr>
            <p:nvPr/>
          </p:nvPicPr>
          <p:blipFill>
            <a:blip r:embed="rId14" cstate="screen">
              <a:extLst>
                <a:ext uri="{28A0092B-C50C-407E-A947-70E740481C1C}">
                  <a14:useLocalDpi xmlns:a14="http://schemas.microsoft.com/office/drawing/2010/main"/>
                </a:ext>
              </a:extLst>
            </a:blip>
            <a:stretch>
              <a:fillRect/>
            </a:stretch>
          </p:blipFill>
          <p:spPr>
            <a:xfrm>
              <a:off x="554169" y="4805432"/>
              <a:ext cx="716906" cy="816476"/>
            </a:xfrm>
            <a:prstGeom prst="rect">
              <a:avLst/>
            </a:prstGeom>
          </p:spPr>
        </p:pic>
        <p:sp>
          <p:nvSpPr>
            <p:cNvPr id="43" name="TextBox 42">
              <a:extLst>
                <a:ext uri="{FF2B5EF4-FFF2-40B4-BE49-F238E27FC236}">
                  <a16:creationId xmlns:a16="http://schemas.microsoft.com/office/drawing/2014/main" id="{CD670A72-F9DF-7A71-CFF1-3E9DEBDA95BB}"/>
                </a:ext>
              </a:extLst>
            </p:cNvPr>
            <p:cNvSpPr txBox="1"/>
            <p:nvPr/>
          </p:nvSpPr>
          <p:spPr>
            <a:xfrm>
              <a:off x="399295" y="5690341"/>
              <a:ext cx="1741460" cy="276999"/>
            </a:xfrm>
            <a:prstGeom prst="rect">
              <a:avLst/>
            </a:prstGeom>
            <a:noFill/>
          </p:spPr>
          <p:txBody>
            <a:bodyPr wrap="square" lIns="91440" tIns="45720" rIns="91440" bIns="45720" rtlCol="0" anchor="t">
              <a:spAutoFit/>
            </a:bodyPr>
            <a:lstStyle/>
            <a:p>
              <a:pPr lvl="0" algn="ctr">
                <a:defRPr/>
              </a:pPr>
              <a:r>
                <a:rPr lang="en-US" sz="1200">
                  <a:solidFill>
                    <a:srgbClr val="000000"/>
                  </a:solidFill>
                  <a:latin typeface="Avenir"/>
                </a:rPr>
                <a:t>IRO &amp; SRO Estimation</a:t>
              </a:r>
              <a:endParaRPr kumimoji="0" lang="en-US" sz="1200" b="0" i="0" u="none" strike="noStrike" kern="1200" cap="none" spc="0" normalizeH="0" baseline="0" noProof="0">
                <a:ln>
                  <a:noFill/>
                </a:ln>
                <a:solidFill>
                  <a:srgbClr val="000000"/>
                </a:solidFill>
                <a:effectLst/>
                <a:uLnTx/>
                <a:uFillTx/>
                <a:latin typeface="Avenir"/>
              </a:endParaRPr>
            </a:p>
          </p:txBody>
        </p:sp>
      </p:grpSp>
      <p:sp>
        <p:nvSpPr>
          <p:cNvPr id="45" name="TextBox 2">
            <a:extLst>
              <a:ext uri="{FF2B5EF4-FFF2-40B4-BE49-F238E27FC236}">
                <a16:creationId xmlns:a16="http://schemas.microsoft.com/office/drawing/2014/main" id="{F5262D67-AD82-69CC-82A9-678F71483B89}"/>
              </a:ext>
            </a:extLst>
          </p:cNvPr>
          <p:cNvSpPr txBox="1"/>
          <p:nvPr/>
        </p:nvSpPr>
        <p:spPr>
          <a:xfrm>
            <a:off x="790557" y="1902840"/>
            <a:ext cx="1301152" cy="635919"/>
          </a:xfrm>
          <a:prstGeom prst="roundRect">
            <a:avLst/>
          </a:prstGeom>
          <a:solidFill>
            <a:schemeClr val="accent2"/>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ctr" defTabSz="914400" rtl="0" eaLnBrk="1" fontAlgn="base" latinLnBrk="0" hangingPunct="1">
              <a:lnSpc>
                <a:spcPct val="95000"/>
              </a:lnSpc>
              <a:spcBef>
                <a:spcPct val="0"/>
              </a:spcBef>
              <a:spcAft>
                <a:spcPct val="0"/>
              </a:spcAft>
              <a:buClrTx/>
              <a:buSzTx/>
              <a:buFontTx/>
              <a:buNone/>
              <a:tabLst/>
              <a:defRPr/>
            </a:pPr>
            <a:r>
              <a:rPr kumimoji="0" lang="en-US" sz="1100" b="0" i="0" u="none" strike="noStrike" kern="1200" cap="none" spc="0" normalizeH="0" baseline="0" noProof="0">
                <a:ln>
                  <a:noFill/>
                </a:ln>
                <a:solidFill>
                  <a:schemeClr val="bg1"/>
                </a:solidFill>
                <a:effectLst/>
                <a:uLnTx/>
                <a:uFillTx/>
                <a:latin typeface="Arial"/>
                <a:ea typeface="ＭＳ Ｐゴシック"/>
                <a:cs typeface="+mn-cs"/>
              </a:rPr>
              <a:t>Bills data review </a:t>
            </a:r>
            <a:br>
              <a:rPr kumimoji="0" lang="en-US" sz="1100" b="0" i="0" u="none" strike="noStrike" kern="1200" cap="none" spc="0" normalizeH="0" baseline="0" noProof="0">
                <a:ln>
                  <a:noFill/>
                </a:ln>
                <a:solidFill>
                  <a:schemeClr val="bg1"/>
                </a:solidFill>
                <a:effectLst/>
                <a:uLnTx/>
                <a:uFillTx/>
                <a:latin typeface="Arial"/>
                <a:ea typeface="ＭＳ Ｐゴシック"/>
                <a:cs typeface="+mn-cs"/>
              </a:rPr>
            </a:br>
            <a:r>
              <a:rPr kumimoji="0" lang="en-US" sz="1100" b="0" i="0" u="none" strike="noStrike" kern="1200" cap="none" spc="0" normalizeH="0" baseline="0" noProof="0">
                <a:ln>
                  <a:noFill/>
                </a:ln>
                <a:solidFill>
                  <a:schemeClr val="bg1"/>
                </a:solidFill>
                <a:effectLst/>
                <a:uLnTx/>
                <a:uFillTx/>
                <a:latin typeface="Arial"/>
                <a:ea typeface="ＭＳ Ｐゴシック"/>
                <a:cs typeface="+mn-cs"/>
              </a:rPr>
              <a:t>every 30 days</a:t>
            </a:r>
          </a:p>
          <a:p>
            <a:pPr marL="0" marR="0" lvl="0" indent="0" algn="ctr" defTabSz="914400" rtl="0" eaLnBrk="1" fontAlgn="base" latinLnBrk="0" hangingPunct="1">
              <a:lnSpc>
                <a:spcPct val="95000"/>
              </a:lnSpc>
              <a:spcBef>
                <a:spcPct val="0"/>
              </a:spcBef>
              <a:spcAft>
                <a:spcPct val="0"/>
              </a:spcAft>
              <a:buClrTx/>
              <a:buSzTx/>
              <a:buFontTx/>
              <a:buNone/>
              <a:tabLst/>
              <a:defRPr/>
            </a:pPr>
            <a:r>
              <a:rPr kumimoji="0" lang="en-US" sz="1100" b="0" i="0" u="none" strike="noStrike" kern="1200" cap="none" spc="0" normalizeH="0" baseline="0" noProof="0">
                <a:ln>
                  <a:noFill/>
                </a:ln>
                <a:solidFill>
                  <a:schemeClr val="bg1"/>
                </a:solidFill>
                <a:effectLst/>
                <a:uLnTx/>
                <a:uFillTx/>
                <a:latin typeface="Arial"/>
                <a:ea typeface="ＭＳ Ｐゴシック"/>
                <a:cs typeface="+mn-cs"/>
              </a:rPr>
              <a:t>(0606T)</a:t>
            </a:r>
          </a:p>
        </p:txBody>
      </p:sp>
      <p:sp>
        <p:nvSpPr>
          <p:cNvPr id="46" name="TextBox 45">
            <a:extLst>
              <a:ext uri="{FF2B5EF4-FFF2-40B4-BE49-F238E27FC236}">
                <a16:creationId xmlns:a16="http://schemas.microsoft.com/office/drawing/2014/main" id="{94137BD1-F612-FBDB-8E55-27ECEB18D0B1}"/>
              </a:ext>
            </a:extLst>
          </p:cNvPr>
          <p:cNvSpPr txBox="1"/>
          <p:nvPr/>
        </p:nvSpPr>
        <p:spPr>
          <a:xfrm>
            <a:off x="9893159" y="1885130"/>
            <a:ext cx="2192271" cy="813840"/>
          </a:xfrm>
          <a:prstGeom prst="roundRect">
            <a:avLst/>
          </a:prstGeom>
          <a:solidFill>
            <a:schemeClr val="accent2"/>
          </a:solidFill>
        </p:spPr>
        <p:txBody>
          <a:bodyPr rot="0" spcFirstLastPara="0" vertOverflow="overflow" horzOverflow="overflow" vert="horz" wrap="square" lIns="0" tIns="45720" rIns="0" bIns="45720" numCol="1" spcCol="0" rtlCol="0" fromWordArt="0" anchor="t" anchorCtr="0" forceAA="0" compatLnSpc="1">
            <a:prstTxWarp prst="textNoShape">
              <a:avLst/>
            </a:prstTxWarp>
            <a:spAutoFit/>
          </a:bodyPr>
          <a:lstStyle>
            <a:defPPr>
              <a:defRPr lang="en-US"/>
            </a:defPPr>
            <a:lvl1pPr marR="0" lvl="0" indent="0" algn="ctr" fontAlgn="base">
              <a:lnSpc>
                <a:spcPct val="95000"/>
              </a:lnSpc>
              <a:spcBef>
                <a:spcPct val="0"/>
              </a:spcBef>
              <a:spcAft>
                <a:spcPct val="0"/>
              </a:spcAft>
              <a:buClrTx/>
              <a:buSzTx/>
              <a:buFontTx/>
              <a:buNone/>
              <a:tabLst/>
              <a:defRPr kumimoji="0" sz="1100" b="0" i="0" u="none" strike="noStrike" cap="none" spc="0" normalizeH="0" baseline="0">
                <a:ln>
                  <a:noFill/>
                </a:ln>
                <a:solidFill>
                  <a:schemeClr val="bg1"/>
                </a:solidFill>
                <a:effectLst/>
                <a:uLnTx/>
                <a:uFillTx/>
                <a:latin typeface="Arial"/>
                <a:ea typeface="ＭＳ Ｐゴシック"/>
              </a:defRPr>
            </a:lvl1pPr>
          </a:lstStyle>
          <a:p>
            <a:r>
              <a:rPr lang="en-US"/>
              <a:t>Bills setup and education once; </a:t>
            </a:r>
            <a:br>
              <a:rPr lang="en-US"/>
            </a:br>
            <a:r>
              <a:rPr lang="en-US"/>
              <a:t>data analysis and reports every 30 days; maintains ownership of device (0604T, 0605T) </a:t>
            </a:r>
          </a:p>
        </p:txBody>
      </p:sp>
      <p:sp>
        <p:nvSpPr>
          <p:cNvPr id="47" name="TextBox 3">
            <a:extLst>
              <a:ext uri="{FF2B5EF4-FFF2-40B4-BE49-F238E27FC236}">
                <a16:creationId xmlns:a16="http://schemas.microsoft.com/office/drawing/2014/main" id="{AB968212-F842-A1AC-BB78-F9A549AAFC55}"/>
              </a:ext>
            </a:extLst>
          </p:cNvPr>
          <p:cNvSpPr txBox="1"/>
          <p:nvPr/>
        </p:nvSpPr>
        <p:spPr>
          <a:xfrm>
            <a:off x="9933199" y="4984264"/>
            <a:ext cx="2051576" cy="457998"/>
          </a:xfrm>
          <a:prstGeom prst="roundRect">
            <a:avLst/>
          </a:prstGeom>
          <a:solidFill>
            <a:schemeClr val="accent2"/>
          </a:solidFill>
        </p:spPr>
        <p:txBody>
          <a:bodyPr rot="0" spcFirstLastPara="0" vertOverflow="overflow" horzOverflow="overflow" vert="horz" wrap="square" lIns="0" tIns="45720" rIns="0" bIns="45720" numCol="1" spcCol="0" rtlCol="0" fromWordArt="0" anchor="t" anchorCtr="0" forceAA="0" compatLnSpc="1">
            <a:prstTxWarp prst="textNoShape">
              <a:avLst/>
            </a:prstTxWarp>
            <a:spAutoFit/>
          </a:bodyPr>
          <a:lstStyle>
            <a:defPPr>
              <a:defRPr lang="en-US"/>
            </a:defPPr>
            <a:lvl1pPr marR="0" lvl="0" indent="0" algn="ctr" fontAlgn="base">
              <a:lnSpc>
                <a:spcPct val="95000"/>
              </a:lnSpc>
              <a:spcBef>
                <a:spcPct val="0"/>
              </a:spcBef>
              <a:spcAft>
                <a:spcPct val="0"/>
              </a:spcAft>
              <a:buClrTx/>
              <a:buSzTx/>
              <a:buFontTx/>
              <a:buNone/>
              <a:tabLst/>
              <a:defRPr kumimoji="0" sz="1100" b="0" i="0" u="none" strike="noStrike" cap="none" spc="0" normalizeH="0" baseline="0">
                <a:ln>
                  <a:noFill/>
                </a:ln>
                <a:solidFill>
                  <a:schemeClr val="bg1"/>
                </a:solidFill>
                <a:effectLst/>
                <a:uLnTx/>
                <a:uFillTx/>
                <a:latin typeface="Arial"/>
                <a:ea typeface="ＭＳ Ｐゴシック"/>
              </a:defRPr>
            </a:lvl1pPr>
          </a:lstStyle>
          <a:p>
            <a:r>
              <a:rPr lang="en-US"/>
              <a:t>Patient co-pay for service dependent on level of insurance</a:t>
            </a:r>
          </a:p>
        </p:txBody>
      </p:sp>
      <p:sp>
        <p:nvSpPr>
          <p:cNvPr id="49" name="Textfeld 8">
            <a:extLst>
              <a:ext uri="{FF2B5EF4-FFF2-40B4-BE49-F238E27FC236}">
                <a16:creationId xmlns:a16="http://schemas.microsoft.com/office/drawing/2014/main" id="{0D4743BD-FD81-6DC4-7CFF-81FE23855417}"/>
              </a:ext>
            </a:extLst>
          </p:cNvPr>
          <p:cNvSpPr txBox="1"/>
          <p:nvPr/>
        </p:nvSpPr>
        <p:spPr>
          <a:xfrm>
            <a:off x="3783257" y="6472032"/>
            <a:ext cx="6920435" cy="273408"/>
          </a:xfrm>
          <a:prstGeom prst="roundRect">
            <a:avLst/>
          </a:prstGeom>
          <a:solidFill>
            <a:schemeClr val="bg1">
              <a:lumMod val="95000"/>
              <a:alpha val="20000"/>
            </a:schemeClr>
          </a:solidFill>
        </p:spPr>
        <p:txBody>
          <a:bodyPr wrap="square" lIns="91440" rIns="0" rtlCol="0" anchor="t" anchorCtr="0">
            <a:spAutoFit/>
          </a:bodyPr>
          <a:lstStyle/>
          <a:p>
            <a:pPr marL="0" marR="0" lvl="0" indent="0" algn="l" defTabSz="914400" rtl="0" eaLnBrk="1" fontAlgn="auto" latinLnBrk="0" hangingPunct="1">
              <a:lnSpc>
                <a:spcPct val="95000"/>
              </a:lnSpc>
              <a:spcBef>
                <a:spcPts val="0"/>
              </a:spcBef>
              <a:spcAft>
                <a:spcPts val="0"/>
              </a:spcAft>
              <a:buClrTx/>
              <a:buSzTx/>
              <a:buFontTx/>
              <a:buNone/>
              <a:tabLst/>
              <a:defRPr/>
            </a:pPr>
            <a:r>
              <a:rPr lang="en-US" sz="1050" b="1">
                <a:solidFill>
                  <a:srgbClr val="FFFFFF"/>
                </a:solidFill>
                <a:latin typeface="Avenir" charset="0"/>
                <a:ea typeface="Avenir" charset="0"/>
                <a:cs typeface="Avenir" charset="0"/>
              </a:rPr>
              <a:t>I</a:t>
            </a:r>
            <a:r>
              <a:rPr kumimoji="0" lang="en-US" sz="1050" b="1" i="0" u="none" strike="noStrike" kern="1200" cap="none" spc="0" normalizeH="0" baseline="0" noProof="0">
                <a:ln>
                  <a:noFill/>
                </a:ln>
                <a:solidFill>
                  <a:srgbClr val="FFFFFF"/>
                </a:solidFill>
                <a:effectLst/>
                <a:uLnTx/>
                <a:uFillTx/>
                <a:latin typeface="Avenir" charset="0"/>
                <a:ea typeface="Avenir" charset="0"/>
                <a:cs typeface="Avenir" charset="0"/>
              </a:rPr>
              <a:t>RO</a:t>
            </a:r>
            <a:r>
              <a:rPr kumimoji="0" lang="en-US" sz="1050" b="0" i="0" u="none" strike="noStrike" kern="1200" cap="none" spc="0" normalizeH="0" baseline="0" noProof="0">
                <a:ln>
                  <a:noFill/>
                </a:ln>
                <a:solidFill>
                  <a:srgbClr val="FFFFFF"/>
                </a:solidFill>
                <a:effectLst/>
                <a:uLnTx/>
                <a:uFillTx/>
                <a:latin typeface="Avenir" charset="0"/>
                <a:ea typeface="Avenir" charset="0"/>
                <a:cs typeface="Avenir" charset="0"/>
              </a:rPr>
              <a:t>: Intra-retinal</a:t>
            </a:r>
            <a:r>
              <a:rPr kumimoji="0" lang="en-US" sz="1050" b="0" i="0" u="none" strike="noStrike" kern="1200" cap="none" spc="0" normalizeH="0" noProof="0">
                <a:ln>
                  <a:noFill/>
                </a:ln>
                <a:solidFill>
                  <a:srgbClr val="FFFFFF"/>
                </a:solidFill>
                <a:effectLst/>
                <a:uLnTx/>
                <a:uFillTx/>
                <a:latin typeface="Avenir" charset="0"/>
                <a:ea typeface="Avenir" charset="0"/>
                <a:cs typeface="Avenir" charset="0"/>
              </a:rPr>
              <a:t> hypo-reflective spaces  |  </a:t>
            </a:r>
            <a:r>
              <a:rPr lang="en-US" sz="1050" b="1">
                <a:solidFill>
                  <a:srgbClr val="FFFFFF"/>
                </a:solidFill>
                <a:latin typeface="Avenir" charset="0"/>
                <a:ea typeface="Avenir" charset="0"/>
                <a:cs typeface="Avenir" charset="0"/>
              </a:rPr>
              <a:t>SRO</a:t>
            </a:r>
            <a:r>
              <a:rPr lang="en-US" sz="1050">
                <a:solidFill>
                  <a:srgbClr val="FFFFFF"/>
                </a:solidFill>
                <a:latin typeface="Avenir" charset="0"/>
                <a:ea typeface="Avenir" charset="0"/>
                <a:cs typeface="Avenir" charset="0"/>
              </a:rPr>
              <a:t>: Sub-retinal hypo-reflective spaces  |  </a:t>
            </a:r>
            <a:r>
              <a:rPr lang="en-US" sz="1050" b="1" baseline="0">
                <a:solidFill>
                  <a:srgbClr val="FFFFFF"/>
                </a:solidFill>
                <a:latin typeface="Avenir" charset="0"/>
                <a:ea typeface="Avenir" charset="0"/>
                <a:cs typeface="Avenir" charset="0"/>
              </a:rPr>
              <a:t>HRS</a:t>
            </a:r>
            <a:r>
              <a:rPr lang="en-US" sz="1050" baseline="0">
                <a:solidFill>
                  <a:srgbClr val="FFFFFF"/>
                </a:solidFill>
                <a:latin typeface="Avenir" charset="0"/>
                <a:ea typeface="Avenir" charset="0"/>
                <a:cs typeface="Avenir" charset="0"/>
              </a:rPr>
              <a:t>: Hypo-reflective spaces</a:t>
            </a:r>
            <a:endParaRPr kumimoji="0" lang="en-US" sz="1050" b="0" i="0" u="none" strike="noStrike" kern="1200" cap="none" spc="0" normalizeH="0" baseline="0" noProof="0">
              <a:ln>
                <a:noFill/>
              </a:ln>
              <a:solidFill>
                <a:srgbClr val="FFFFFF"/>
              </a:solidFill>
              <a:effectLst/>
              <a:uLnTx/>
              <a:uFillTx/>
              <a:latin typeface="Avenir" charset="0"/>
              <a:ea typeface="Avenir" charset="0"/>
              <a:cs typeface="Avenir" charset="0"/>
            </a:endParaRPr>
          </a:p>
        </p:txBody>
      </p:sp>
    </p:spTree>
    <p:extLst>
      <p:ext uri="{BB962C8B-B14F-4D97-AF65-F5344CB8AC3E}">
        <p14:creationId xmlns:p14="http://schemas.microsoft.com/office/powerpoint/2010/main" val="3017330181"/>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wipe(left)">
                                      <p:cBhvr>
                                        <p:cTn id="7" dur="500"/>
                                        <p:tgtEl>
                                          <p:spTgt spid="12"/>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wipe(left)">
                                      <p:cBhvr>
                                        <p:cTn id="10" dur="500"/>
                                        <p:tgtEl>
                                          <p:spTgt spid="11"/>
                                        </p:tgtEl>
                                      </p:cBhvr>
                                    </p:animEffect>
                                  </p:childTnLst>
                                </p:cTn>
                              </p:par>
                            </p:childTnLst>
                          </p:cTn>
                        </p:par>
                        <p:par>
                          <p:cTn id="11" fill="hold">
                            <p:stCondLst>
                              <p:cond delay="500"/>
                            </p:stCondLst>
                            <p:childTnLst>
                              <p:par>
                                <p:cTn id="12" presetID="22" presetClass="entr" presetSubtype="8" fill="hold" nodeType="afterEffect">
                                  <p:stCondLst>
                                    <p:cond delay="0"/>
                                  </p:stCondLst>
                                  <p:childTnLst>
                                    <p:set>
                                      <p:cBhvr>
                                        <p:cTn id="13" dur="1" fill="hold">
                                          <p:stCondLst>
                                            <p:cond delay="0"/>
                                          </p:stCondLst>
                                        </p:cTn>
                                        <p:tgtEl>
                                          <p:spTgt spid="24"/>
                                        </p:tgtEl>
                                        <p:attrNameLst>
                                          <p:attrName>style.visibility</p:attrName>
                                        </p:attrNameLst>
                                      </p:cBhvr>
                                      <p:to>
                                        <p:strVal val="visible"/>
                                      </p:to>
                                    </p:set>
                                    <p:animEffect transition="in" filter="wipe(left)">
                                      <p:cBhvr>
                                        <p:cTn id="14" dur="500"/>
                                        <p:tgtEl>
                                          <p:spTgt spid="24"/>
                                        </p:tgtEl>
                                      </p:cBhvr>
                                    </p:animEffect>
                                  </p:childTnLst>
                                </p:cTn>
                              </p:par>
                            </p:childTnLst>
                          </p:cTn>
                        </p:par>
                      </p:childTnLst>
                    </p:cTn>
                  </p:par>
                  <p:par>
                    <p:cTn id="15" fill="hold">
                      <p:stCondLst>
                        <p:cond delay="indefinite"/>
                      </p:stCondLst>
                      <p:childTnLst>
                        <p:par>
                          <p:cTn id="16" fill="hold">
                            <p:stCondLst>
                              <p:cond delay="0"/>
                            </p:stCondLst>
                            <p:childTnLst>
                              <p:par>
                                <p:cTn id="17" presetID="22" presetClass="entr" presetSubtype="1" fill="hold" grpId="0" nodeType="clickEffect">
                                  <p:stCondLst>
                                    <p:cond delay="0"/>
                                  </p:stCondLst>
                                  <p:childTnLst>
                                    <p:set>
                                      <p:cBhvr>
                                        <p:cTn id="18" dur="1" fill="hold">
                                          <p:stCondLst>
                                            <p:cond delay="0"/>
                                          </p:stCondLst>
                                        </p:cTn>
                                        <p:tgtEl>
                                          <p:spTgt spid="29"/>
                                        </p:tgtEl>
                                        <p:attrNameLst>
                                          <p:attrName>style.visibility</p:attrName>
                                        </p:attrNameLst>
                                      </p:cBhvr>
                                      <p:to>
                                        <p:strVal val="visible"/>
                                      </p:to>
                                    </p:set>
                                    <p:animEffect transition="in" filter="wipe(up)">
                                      <p:cBhvr>
                                        <p:cTn id="19" dur="500"/>
                                        <p:tgtEl>
                                          <p:spTgt spid="29"/>
                                        </p:tgtEl>
                                      </p:cBhvr>
                                    </p:animEffect>
                                  </p:childTnLst>
                                </p:cTn>
                              </p:par>
                              <p:par>
                                <p:cTn id="20" presetID="1" presetClass="entr" presetSubtype="0" fill="hold" grpId="0" nodeType="withEffect">
                                  <p:stCondLst>
                                    <p:cond delay="0"/>
                                  </p:stCondLst>
                                  <p:childTnLst>
                                    <p:set>
                                      <p:cBhvr>
                                        <p:cTn id="21" dur="1" fill="hold">
                                          <p:stCondLst>
                                            <p:cond delay="0"/>
                                          </p:stCondLst>
                                        </p:cTn>
                                        <p:tgtEl>
                                          <p:spTgt spid="31"/>
                                        </p:tgtEl>
                                        <p:attrNameLst>
                                          <p:attrName>style.visibility</p:attrName>
                                        </p:attrNameLst>
                                      </p:cBhvr>
                                      <p:to>
                                        <p:strVal val="visible"/>
                                      </p:to>
                                    </p:set>
                                  </p:childTnLst>
                                </p:cTn>
                              </p:par>
                            </p:childTnLst>
                          </p:cTn>
                        </p:par>
                        <p:par>
                          <p:cTn id="22" fill="hold">
                            <p:stCondLst>
                              <p:cond delay="500"/>
                            </p:stCondLst>
                            <p:childTnLst>
                              <p:par>
                                <p:cTn id="23" presetID="22" presetClass="entr" presetSubtype="1" fill="hold" nodeType="afterEffect">
                                  <p:stCondLst>
                                    <p:cond delay="0"/>
                                  </p:stCondLst>
                                  <p:childTnLst>
                                    <p:set>
                                      <p:cBhvr>
                                        <p:cTn id="24" dur="1" fill="hold">
                                          <p:stCondLst>
                                            <p:cond delay="0"/>
                                          </p:stCondLst>
                                        </p:cTn>
                                        <p:tgtEl>
                                          <p:spTgt spid="13"/>
                                        </p:tgtEl>
                                        <p:attrNameLst>
                                          <p:attrName>style.visibility</p:attrName>
                                        </p:attrNameLst>
                                      </p:cBhvr>
                                      <p:to>
                                        <p:strVal val="visible"/>
                                      </p:to>
                                    </p:set>
                                    <p:animEffect transition="in" filter="wipe(up)">
                                      <p:cBhvr>
                                        <p:cTn id="25" dur="500"/>
                                        <p:tgtEl>
                                          <p:spTgt spid="13"/>
                                        </p:tgtEl>
                                      </p:cBhvr>
                                    </p:animEffect>
                                  </p:childTnLst>
                                </p:cTn>
                              </p:par>
                              <p:par>
                                <p:cTn id="26" presetID="22" presetClass="entr" presetSubtype="1" fill="hold" nodeType="withEffect">
                                  <p:stCondLst>
                                    <p:cond delay="0"/>
                                  </p:stCondLst>
                                  <p:childTnLst>
                                    <p:set>
                                      <p:cBhvr>
                                        <p:cTn id="27" dur="1" fill="hold">
                                          <p:stCondLst>
                                            <p:cond delay="0"/>
                                          </p:stCondLst>
                                        </p:cTn>
                                        <p:tgtEl>
                                          <p:spTgt spid="23"/>
                                        </p:tgtEl>
                                        <p:attrNameLst>
                                          <p:attrName>style.visibility</p:attrName>
                                        </p:attrNameLst>
                                      </p:cBhvr>
                                      <p:to>
                                        <p:strVal val="visible"/>
                                      </p:to>
                                    </p:set>
                                    <p:animEffect transition="in" filter="wipe(up)">
                                      <p:cBhvr>
                                        <p:cTn id="28" dur="500"/>
                                        <p:tgtEl>
                                          <p:spTgt spid="23"/>
                                        </p:tgtEl>
                                      </p:cBhvr>
                                    </p:animEffect>
                                  </p:childTnLst>
                                </p:cTn>
                              </p:par>
                            </p:childTnLst>
                          </p:cTn>
                        </p:par>
                      </p:childTnLst>
                    </p:cTn>
                  </p:par>
                  <p:par>
                    <p:cTn id="29" fill="hold">
                      <p:stCondLst>
                        <p:cond delay="indefinite"/>
                      </p:stCondLst>
                      <p:childTnLst>
                        <p:par>
                          <p:cTn id="30" fill="hold">
                            <p:stCondLst>
                              <p:cond delay="0"/>
                            </p:stCondLst>
                            <p:childTnLst>
                              <p:par>
                                <p:cTn id="31" presetID="22" presetClass="entr" presetSubtype="2" fill="hold" grpId="0" nodeType="clickEffect">
                                  <p:stCondLst>
                                    <p:cond delay="0"/>
                                  </p:stCondLst>
                                  <p:childTnLst>
                                    <p:set>
                                      <p:cBhvr>
                                        <p:cTn id="32" dur="1" fill="hold">
                                          <p:stCondLst>
                                            <p:cond delay="0"/>
                                          </p:stCondLst>
                                        </p:cTn>
                                        <p:tgtEl>
                                          <p:spTgt spid="17"/>
                                        </p:tgtEl>
                                        <p:attrNameLst>
                                          <p:attrName>style.visibility</p:attrName>
                                        </p:attrNameLst>
                                      </p:cBhvr>
                                      <p:to>
                                        <p:strVal val="visible"/>
                                      </p:to>
                                    </p:set>
                                    <p:animEffect transition="in" filter="wipe(right)">
                                      <p:cBhvr>
                                        <p:cTn id="33" dur="1000"/>
                                        <p:tgtEl>
                                          <p:spTgt spid="17"/>
                                        </p:tgtEl>
                                      </p:cBhvr>
                                    </p:animEffect>
                                  </p:childTnLst>
                                </p:cTn>
                              </p:par>
                              <p:par>
                                <p:cTn id="34" presetID="22" presetClass="entr" presetSubtype="2" fill="hold" nodeType="withEffect">
                                  <p:stCondLst>
                                    <p:cond delay="0"/>
                                  </p:stCondLst>
                                  <p:childTnLst>
                                    <p:set>
                                      <p:cBhvr>
                                        <p:cTn id="35" dur="1" fill="hold">
                                          <p:stCondLst>
                                            <p:cond delay="0"/>
                                          </p:stCondLst>
                                        </p:cTn>
                                        <p:tgtEl>
                                          <p:spTgt spid="40"/>
                                        </p:tgtEl>
                                        <p:attrNameLst>
                                          <p:attrName>style.visibility</p:attrName>
                                        </p:attrNameLst>
                                      </p:cBhvr>
                                      <p:to>
                                        <p:strVal val="visible"/>
                                      </p:to>
                                    </p:set>
                                    <p:animEffect transition="in" filter="wipe(right)">
                                      <p:cBhvr>
                                        <p:cTn id="36" dur="500"/>
                                        <p:tgtEl>
                                          <p:spTgt spid="40"/>
                                        </p:tgtEl>
                                      </p:cBhvr>
                                    </p:animEffect>
                                  </p:childTnLst>
                                </p:cTn>
                              </p:par>
                              <p:par>
                                <p:cTn id="37" presetID="1" presetClass="entr" presetSubtype="0" fill="hold" grpId="0" nodeType="withEffect">
                                  <p:stCondLst>
                                    <p:cond delay="0"/>
                                  </p:stCondLst>
                                  <p:childTnLst>
                                    <p:set>
                                      <p:cBhvr>
                                        <p:cTn id="38" dur="1" fill="hold">
                                          <p:stCondLst>
                                            <p:cond delay="0"/>
                                          </p:stCondLst>
                                        </p:cTn>
                                        <p:tgtEl>
                                          <p:spTgt spid="16"/>
                                        </p:tgtEl>
                                        <p:attrNameLst>
                                          <p:attrName>style.visibility</p:attrName>
                                        </p:attrNameLst>
                                      </p:cBhvr>
                                      <p:to>
                                        <p:strVal val="visible"/>
                                      </p:to>
                                    </p:set>
                                  </p:childTnLst>
                                </p:cTn>
                              </p:par>
                            </p:childTnLst>
                          </p:cTn>
                        </p:par>
                        <p:par>
                          <p:cTn id="39" fill="hold">
                            <p:stCondLst>
                              <p:cond delay="1000"/>
                            </p:stCondLst>
                            <p:childTnLst>
                              <p:par>
                                <p:cTn id="40" presetID="22" presetClass="entr" presetSubtype="2" fill="hold" nodeType="afterEffect">
                                  <p:stCondLst>
                                    <p:cond delay="0"/>
                                  </p:stCondLst>
                                  <p:childTnLst>
                                    <p:set>
                                      <p:cBhvr>
                                        <p:cTn id="41" dur="1" fill="hold">
                                          <p:stCondLst>
                                            <p:cond delay="0"/>
                                          </p:stCondLst>
                                        </p:cTn>
                                        <p:tgtEl>
                                          <p:spTgt spid="21"/>
                                        </p:tgtEl>
                                        <p:attrNameLst>
                                          <p:attrName>style.visibility</p:attrName>
                                        </p:attrNameLst>
                                      </p:cBhvr>
                                      <p:to>
                                        <p:strVal val="visible"/>
                                      </p:to>
                                    </p:set>
                                    <p:animEffect transition="in" filter="wipe(right)">
                                      <p:cBhvr>
                                        <p:cTn id="42" dur="500"/>
                                        <p:tgtEl>
                                          <p:spTgt spid="21"/>
                                        </p:tgtEl>
                                      </p:cBhvr>
                                    </p:animEffect>
                                  </p:childTnLst>
                                </p:cTn>
                              </p:par>
                            </p:childTnLst>
                          </p:cTn>
                        </p:par>
                        <p:par>
                          <p:cTn id="43" fill="hold">
                            <p:stCondLst>
                              <p:cond delay="1500"/>
                            </p:stCondLst>
                            <p:childTnLst>
                              <p:par>
                                <p:cTn id="44" presetID="9" presetClass="entr" presetSubtype="0" fill="hold" nodeType="afterEffect">
                                  <p:stCondLst>
                                    <p:cond delay="0"/>
                                  </p:stCondLst>
                                  <p:childTnLst>
                                    <p:set>
                                      <p:cBhvr>
                                        <p:cTn id="45" dur="1" fill="hold">
                                          <p:stCondLst>
                                            <p:cond delay="0"/>
                                          </p:stCondLst>
                                        </p:cTn>
                                        <p:tgtEl>
                                          <p:spTgt spid="44"/>
                                        </p:tgtEl>
                                        <p:attrNameLst>
                                          <p:attrName>style.visibility</p:attrName>
                                        </p:attrNameLst>
                                      </p:cBhvr>
                                      <p:to>
                                        <p:strVal val="visible"/>
                                      </p:to>
                                    </p:set>
                                    <p:animEffect transition="in" filter="dissolve">
                                      <p:cBhvr>
                                        <p:cTn id="46" dur="1000"/>
                                        <p:tgtEl>
                                          <p:spTgt spid="44"/>
                                        </p:tgtEl>
                                      </p:cBhvr>
                                    </p:animEffect>
                                  </p:childTnLst>
                                </p:cTn>
                              </p:par>
                            </p:childTnLst>
                          </p:cTn>
                        </p:par>
                      </p:childTnLst>
                    </p:cTn>
                  </p:par>
                  <p:par>
                    <p:cTn id="47" fill="hold">
                      <p:stCondLst>
                        <p:cond delay="indefinite"/>
                      </p:stCondLst>
                      <p:childTnLst>
                        <p:par>
                          <p:cTn id="48" fill="hold">
                            <p:stCondLst>
                              <p:cond delay="0"/>
                            </p:stCondLst>
                            <p:childTnLst>
                              <p:par>
                                <p:cTn id="49" presetID="22" presetClass="entr" presetSubtype="4" fill="hold" grpId="0" nodeType="clickEffect">
                                  <p:stCondLst>
                                    <p:cond delay="0"/>
                                  </p:stCondLst>
                                  <p:childTnLst>
                                    <p:set>
                                      <p:cBhvr>
                                        <p:cTn id="50" dur="1" fill="hold">
                                          <p:stCondLst>
                                            <p:cond delay="0"/>
                                          </p:stCondLst>
                                        </p:cTn>
                                        <p:tgtEl>
                                          <p:spTgt spid="20"/>
                                        </p:tgtEl>
                                        <p:attrNameLst>
                                          <p:attrName>style.visibility</p:attrName>
                                        </p:attrNameLst>
                                      </p:cBhvr>
                                      <p:to>
                                        <p:strVal val="visible"/>
                                      </p:to>
                                    </p:set>
                                    <p:animEffect transition="in" filter="wipe(down)">
                                      <p:cBhvr>
                                        <p:cTn id="51" dur="500"/>
                                        <p:tgtEl>
                                          <p:spTgt spid="20"/>
                                        </p:tgtEl>
                                      </p:cBhvr>
                                    </p:animEffect>
                                  </p:childTnLst>
                                </p:cTn>
                              </p:par>
                              <p:par>
                                <p:cTn id="52" presetID="1" presetClass="entr" presetSubtype="0" fill="hold" grpId="0" nodeType="withEffect">
                                  <p:stCondLst>
                                    <p:cond delay="0"/>
                                  </p:stCondLst>
                                  <p:childTnLst>
                                    <p:set>
                                      <p:cBhvr>
                                        <p:cTn id="53" dur="1" fill="hold">
                                          <p:stCondLst>
                                            <p:cond delay="0"/>
                                          </p:stCondLst>
                                        </p:cTn>
                                        <p:tgtEl>
                                          <p:spTgt spid="22"/>
                                        </p:tgtEl>
                                        <p:attrNameLst>
                                          <p:attrName>style.visibility</p:attrName>
                                        </p:attrNameLst>
                                      </p:cBhvr>
                                      <p:to>
                                        <p:strVal val="visible"/>
                                      </p:to>
                                    </p:set>
                                  </p:childTnLst>
                                </p:cTn>
                              </p:par>
                            </p:childTnLst>
                          </p:cTn>
                        </p:par>
                      </p:childTnLst>
                    </p:cTn>
                  </p:par>
                  <p:par>
                    <p:cTn id="54" fill="hold">
                      <p:stCondLst>
                        <p:cond delay="indefinite"/>
                      </p:stCondLst>
                      <p:childTnLst>
                        <p:par>
                          <p:cTn id="55" fill="hold">
                            <p:stCondLst>
                              <p:cond delay="0"/>
                            </p:stCondLst>
                            <p:childTnLst>
                              <p:par>
                                <p:cTn id="56" presetID="22" presetClass="entr" presetSubtype="8" fill="hold" grpId="0" nodeType="clickEffect">
                                  <p:stCondLst>
                                    <p:cond delay="0"/>
                                  </p:stCondLst>
                                  <p:childTnLst>
                                    <p:set>
                                      <p:cBhvr>
                                        <p:cTn id="57" dur="1" fill="hold">
                                          <p:stCondLst>
                                            <p:cond delay="0"/>
                                          </p:stCondLst>
                                        </p:cTn>
                                        <p:tgtEl>
                                          <p:spTgt spid="45"/>
                                        </p:tgtEl>
                                        <p:attrNameLst>
                                          <p:attrName>style.visibility</p:attrName>
                                        </p:attrNameLst>
                                      </p:cBhvr>
                                      <p:to>
                                        <p:strVal val="visible"/>
                                      </p:to>
                                    </p:set>
                                    <p:animEffect transition="in" filter="wipe(left)">
                                      <p:cBhvr>
                                        <p:cTn id="58" dur="500"/>
                                        <p:tgtEl>
                                          <p:spTgt spid="45"/>
                                        </p:tgtEl>
                                      </p:cBhvr>
                                    </p:animEffect>
                                  </p:childTnLst>
                                </p:cTn>
                              </p:par>
                            </p:childTnLst>
                          </p:cTn>
                        </p:par>
                        <p:par>
                          <p:cTn id="59" fill="hold">
                            <p:stCondLst>
                              <p:cond delay="500"/>
                            </p:stCondLst>
                            <p:childTnLst>
                              <p:par>
                                <p:cTn id="60" presetID="22" presetClass="entr" presetSubtype="8" fill="hold" grpId="0" nodeType="afterEffect">
                                  <p:stCondLst>
                                    <p:cond delay="500"/>
                                  </p:stCondLst>
                                  <p:childTnLst>
                                    <p:set>
                                      <p:cBhvr>
                                        <p:cTn id="61" dur="1" fill="hold">
                                          <p:stCondLst>
                                            <p:cond delay="0"/>
                                          </p:stCondLst>
                                        </p:cTn>
                                        <p:tgtEl>
                                          <p:spTgt spid="46"/>
                                        </p:tgtEl>
                                        <p:attrNameLst>
                                          <p:attrName>style.visibility</p:attrName>
                                        </p:attrNameLst>
                                      </p:cBhvr>
                                      <p:to>
                                        <p:strVal val="visible"/>
                                      </p:to>
                                    </p:set>
                                    <p:animEffect transition="in" filter="wipe(left)">
                                      <p:cBhvr>
                                        <p:cTn id="62" dur="500"/>
                                        <p:tgtEl>
                                          <p:spTgt spid="46"/>
                                        </p:tgtEl>
                                      </p:cBhvr>
                                    </p:animEffect>
                                  </p:childTnLst>
                                </p:cTn>
                              </p:par>
                            </p:childTnLst>
                          </p:cTn>
                        </p:par>
                        <p:par>
                          <p:cTn id="63" fill="hold">
                            <p:stCondLst>
                              <p:cond delay="1500"/>
                            </p:stCondLst>
                            <p:childTnLst>
                              <p:par>
                                <p:cTn id="64" presetID="9" presetClass="emph" presetSubtype="0" nodeType="afterEffect">
                                  <p:stCondLst>
                                    <p:cond delay="500"/>
                                  </p:stCondLst>
                                  <p:childTnLst>
                                    <p:set>
                                      <p:cBhvr>
                                        <p:cTn id="65" dur="indefinite"/>
                                        <p:tgtEl>
                                          <p:spTgt spid="23"/>
                                        </p:tgtEl>
                                        <p:attrNameLst>
                                          <p:attrName>style.opacity</p:attrName>
                                        </p:attrNameLst>
                                      </p:cBhvr>
                                      <p:to>
                                        <p:strVal val="0.25"/>
                                      </p:to>
                                    </p:set>
                                    <p:animEffect filter="image" prLst="opacity: 0.25">
                                      <p:cBhvr rctx="IE">
                                        <p:cTn id="66" dur="indefinite"/>
                                        <p:tgtEl>
                                          <p:spTgt spid="23"/>
                                        </p:tgtEl>
                                      </p:cBhvr>
                                    </p:animEffect>
                                  </p:childTnLst>
                                </p:cTn>
                              </p:par>
                            </p:childTnLst>
                          </p:cTn>
                        </p:par>
                        <p:par>
                          <p:cTn id="67" fill="hold">
                            <p:stCondLst>
                              <p:cond delay="2000"/>
                            </p:stCondLst>
                            <p:childTnLst>
                              <p:par>
                                <p:cTn id="68" presetID="22" presetClass="entr" presetSubtype="8" fill="hold" grpId="0" nodeType="afterEffect">
                                  <p:stCondLst>
                                    <p:cond delay="0"/>
                                  </p:stCondLst>
                                  <p:childTnLst>
                                    <p:set>
                                      <p:cBhvr>
                                        <p:cTn id="69" dur="1" fill="hold">
                                          <p:stCondLst>
                                            <p:cond delay="0"/>
                                          </p:stCondLst>
                                        </p:cTn>
                                        <p:tgtEl>
                                          <p:spTgt spid="47"/>
                                        </p:tgtEl>
                                        <p:attrNameLst>
                                          <p:attrName>style.visibility</p:attrName>
                                        </p:attrNameLst>
                                      </p:cBhvr>
                                      <p:to>
                                        <p:strVal val="visible"/>
                                      </p:to>
                                    </p:set>
                                    <p:animEffect transition="in" filter="wipe(left)">
                                      <p:cBhvr>
                                        <p:cTn id="70" dur="500"/>
                                        <p:tgtEl>
                                          <p:spTgt spid="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12" grpId="0" animBg="1"/>
      <p:bldP spid="29" grpId="0" animBg="1"/>
      <p:bldP spid="31" grpId="0" animBg="1"/>
      <p:bldP spid="11" grpId="0" animBg="1"/>
      <p:bldP spid="16" grpId="0" animBg="1"/>
      <p:bldP spid="20" grpId="0" animBg="1"/>
      <p:bldP spid="22" grpId="0" animBg="1"/>
      <p:bldP spid="45" grpId="0" animBg="1"/>
      <p:bldP spid="46" grpId="0" animBg="1"/>
      <p:bldP spid="47" grpId="0" animBg="1"/>
    </p:bldLst>
  </p:timing>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EDB68-DF81-4C6D-8B19-90D670927C2D}"/>
              </a:ext>
            </a:extLst>
          </p:cNvPr>
          <p:cNvSpPr>
            <a:spLocks noGrp="1"/>
          </p:cNvSpPr>
          <p:nvPr>
            <p:ph type="title"/>
          </p:nvPr>
        </p:nvSpPr>
        <p:spPr/>
        <p:txBody>
          <a:bodyPr>
            <a:noAutofit/>
          </a:bodyPr>
          <a:lstStyle/>
          <a:p>
            <a:r>
              <a:rPr lang="en-US" dirty="0"/>
              <a:t>Home OCT Patient Device</a:t>
            </a:r>
          </a:p>
        </p:txBody>
      </p:sp>
      <p:sp>
        <p:nvSpPr>
          <p:cNvPr id="9" name="TextBox 8">
            <a:extLst>
              <a:ext uri="{FF2B5EF4-FFF2-40B4-BE49-F238E27FC236}">
                <a16:creationId xmlns:a16="http://schemas.microsoft.com/office/drawing/2014/main" id="{0AE5048C-CC59-4E20-9C0C-745E5E5025A9}"/>
              </a:ext>
            </a:extLst>
          </p:cNvPr>
          <p:cNvSpPr txBox="1"/>
          <p:nvPr/>
        </p:nvSpPr>
        <p:spPr>
          <a:xfrm>
            <a:off x="377158" y="1728926"/>
            <a:ext cx="7375947" cy="2026773"/>
          </a:xfrm>
          <a:prstGeom prst="rect">
            <a:avLst/>
          </a:prstGeom>
          <a:noFill/>
        </p:spPr>
        <p:txBody>
          <a:bodyPr wrap="square" lIns="91440" tIns="45720" rIns="91440" bIns="45720" rtlCol="0" anchor="t">
            <a:spAutoFit/>
          </a:bodyPr>
          <a:lstStyle/>
          <a:p>
            <a:pPr marL="0" marR="0" lvl="6" indent="0" algn="l" defTabSz="914377" rtl="0" eaLnBrk="0" fontAlgn="base" latinLnBrk="0" hangingPunct="0">
              <a:lnSpc>
                <a:spcPct val="114000"/>
              </a:lnSpc>
              <a:spcBef>
                <a:spcPts val="300"/>
              </a:spcBef>
              <a:spcAft>
                <a:spcPts val="300"/>
              </a:spcAft>
              <a:buClr>
                <a:srgbClr val="414141"/>
              </a:buClr>
              <a:buSzPct val="120000"/>
              <a:buFontTx/>
              <a:buNone/>
              <a:tabLst/>
              <a:defRPr/>
            </a:pPr>
            <a:r>
              <a:rPr kumimoji="0" lang="en-US" sz="2000" b="1" u="none" strike="noStrike" kern="0" cap="none" spc="0" normalizeH="0" baseline="0" noProof="0" dirty="0">
                <a:ln>
                  <a:noFill/>
                </a:ln>
                <a:solidFill>
                  <a:schemeClr val="accent3"/>
                </a:solidFill>
                <a:effectLst/>
                <a:uLnTx/>
                <a:uFillTx/>
                <a:latin typeface="Avenir Black"/>
                <a:ea typeface="ＭＳ Ｐゴシック"/>
              </a:rPr>
              <a:t>Key Features </a:t>
            </a:r>
          </a:p>
          <a:p>
            <a:pPr marL="285750" marR="0" lvl="6" indent="-285750" algn="l" defTabSz="914377" rtl="0" eaLnBrk="0" fontAlgn="base" latinLnBrk="0" hangingPunct="0">
              <a:lnSpc>
                <a:spcPct val="114000"/>
              </a:lnSpc>
              <a:spcBef>
                <a:spcPts val="300"/>
              </a:spcBef>
              <a:buClr>
                <a:srgbClr val="414141"/>
              </a:buClr>
              <a:buSzPct val="120000"/>
              <a:buFont typeface="Arial" panose="020B0604020202020204" pitchFamily="34" charset="0"/>
              <a:buChar char="•"/>
              <a:tabLst/>
              <a:defRPr/>
            </a:pPr>
            <a:r>
              <a:rPr kumimoji="0" lang="en-US" sz="2000" b="0" i="0" u="none" strike="noStrike" kern="0" cap="none" spc="0" normalizeH="0" baseline="0" noProof="0" dirty="0">
                <a:ln>
                  <a:noFill/>
                </a:ln>
                <a:solidFill>
                  <a:srgbClr val="414141"/>
                </a:solidFill>
                <a:effectLst/>
                <a:uLnTx/>
                <a:uFillTx/>
                <a:latin typeface="Avenir" panose="02000503020000020003"/>
                <a:ea typeface="ＭＳ Ｐゴシック"/>
                <a:cs typeface="+mn-cs"/>
              </a:rPr>
              <a:t>Portable device: </a:t>
            </a:r>
            <a:r>
              <a:rPr lang="en-US" sz="2000" kern="0" dirty="0">
                <a:solidFill>
                  <a:srgbClr val="414141"/>
                </a:solidFill>
                <a:latin typeface="Avenir" panose="02000503020000020003"/>
                <a:ea typeface="ＭＳ Ｐゴシック"/>
              </a:rPr>
              <a:t>size 14”x11”x14” (</a:t>
            </a:r>
            <a:r>
              <a:rPr lang="en-US" sz="2000" kern="0" dirty="0" err="1">
                <a:solidFill>
                  <a:srgbClr val="414141"/>
                </a:solidFill>
                <a:latin typeface="Avenir" panose="02000503020000020003"/>
                <a:ea typeface="ＭＳ Ｐゴシック"/>
              </a:rPr>
              <a:t>WxDxH</a:t>
            </a:r>
            <a:r>
              <a:rPr lang="en-US" sz="2000" kern="0" dirty="0">
                <a:solidFill>
                  <a:srgbClr val="414141"/>
                </a:solidFill>
                <a:latin typeface="Avenir" panose="02000503020000020003"/>
                <a:ea typeface="ＭＳ Ｐゴシック"/>
              </a:rPr>
              <a:t>), weight &lt;16 lbs.</a:t>
            </a:r>
          </a:p>
          <a:p>
            <a:pPr marL="285750" marR="0" lvl="6" indent="-285750" algn="l" defTabSz="914377" rtl="0" eaLnBrk="0" fontAlgn="base" latinLnBrk="0" hangingPunct="0">
              <a:lnSpc>
                <a:spcPct val="114000"/>
              </a:lnSpc>
              <a:spcBef>
                <a:spcPts val="300"/>
              </a:spcBef>
              <a:buClr>
                <a:srgbClr val="414141"/>
              </a:buClr>
              <a:buSzPct val="120000"/>
              <a:buFont typeface="Arial" panose="020B0604020202020204" pitchFamily="34" charset="0"/>
              <a:buChar char="•"/>
              <a:tabLst/>
              <a:defRPr/>
            </a:pPr>
            <a:r>
              <a:rPr kumimoji="0" lang="en-US" sz="2000" b="0" i="0" u="none" strike="noStrike" kern="0" cap="none" spc="0" normalizeH="0" baseline="0" noProof="0" dirty="0">
                <a:ln>
                  <a:noFill/>
                </a:ln>
                <a:solidFill>
                  <a:srgbClr val="414141"/>
                </a:solidFill>
                <a:effectLst/>
                <a:uLnTx/>
                <a:uFillTx/>
                <a:latin typeface="Avenir" panose="02000503020000020003"/>
                <a:ea typeface="ＭＳ Ｐゴシック"/>
                <a:cs typeface="+mn-cs"/>
              </a:rPr>
              <a:t>Patient self-setup and self-operation</a:t>
            </a:r>
            <a:endParaRPr lang="en-US" sz="2000" b="0" i="0" u="none" strike="noStrike" kern="0" cap="none" spc="0" normalizeH="0" baseline="0" noProof="0" dirty="0">
              <a:ln>
                <a:noFill/>
              </a:ln>
              <a:solidFill>
                <a:srgbClr val="414141"/>
              </a:solidFill>
              <a:effectLst/>
              <a:uLnTx/>
              <a:uFillTx/>
              <a:latin typeface="Avenir" panose="02000503020000020003"/>
              <a:ea typeface="ＭＳ Ｐゴシック"/>
            </a:endParaRPr>
          </a:p>
          <a:p>
            <a:pPr marL="285750" marR="0" lvl="6" indent="-285750" algn="l" defTabSz="914377" rtl="0" eaLnBrk="0" fontAlgn="base" latinLnBrk="0" hangingPunct="0">
              <a:lnSpc>
                <a:spcPct val="114000"/>
              </a:lnSpc>
              <a:spcBef>
                <a:spcPts val="300"/>
              </a:spcBef>
              <a:buClr>
                <a:srgbClr val="414141"/>
              </a:buClr>
              <a:buSzPct val="120000"/>
              <a:buFont typeface="Arial" panose="020B0604020202020204" pitchFamily="34" charset="0"/>
              <a:buChar char="•"/>
              <a:tabLst/>
              <a:defRPr/>
            </a:pPr>
            <a:r>
              <a:rPr kumimoji="0" lang="en-US" sz="2000" b="0" i="0" u="none" strike="noStrike" kern="0" cap="none" spc="0" normalizeH="0" baseline="0" noProof="0" dirty="0">
                <a:ln>
                  <a:noFill/>
                </a:ln>
                <a:solidFill>
                  <a:srgbClr val="414141"/>
                </a:solidFill>
                <a:effectLst/>
                <a:uLnTx/>
                <a:uFillTx/>
                <a:latin typeface="Avenir" panose="02000503020000020003"/>
                <a:ea typeface="ＭＳ Ｐゴシック"/>
                <a:cs typeface="+mn-cs"/>
              </a:rPr>
              <a:t>Automatic data transmission via built-in wireless connection</a:t>
            </a:r>
            <a:endParaRPr lang="en-US" sz="2000" b="0" i="0" u="none" strike="noStrike" kern="0" cap="none" spc="0" normalizeH="0" baseline="0" noProof="0" dirty="0">
              <a:ln>
                <a:noFill/>
              </a:ln>
              <a:solidFill>
                <a:srgbClr val="414141"/>
              </a:solidFill>
              <a:effectLst/>
              <a:uLnTx/>
              <a:uFillTx/>
              <a:latin typeface="Avenir" panose="02000503020000020003"/>
              <a:ea typeface="ＭＳ Ｐゴシック"/>
            </a:endParaRPr>
          </a:p>
          <a:p>
            <a:pPr marL="285750" lvl="6" indent="-285750" defTabSz="914377" eaLnBrk="0" fontAlgn="base" hangingPunct="0">
              <a:lnSpc>
                <a:spcPct val="114000"/>
              </a:lnSpc>
              <a:spcBef>
                <a:spcPts val="300"/>
              </a:spcBef>
              <a:spcAft>
                <a:spcPts val="1200"/>
              </a:spcAft>
              <a:buClr>
                <a:srgbClr val="414141"/>
              </a:buClr>
              <a:buSzPct val="120000"/>
              <a:buFont typeface="Arial" panose="020B0604020202020204" pitchFamily="34" charset="0"/>
              <a:buChar char="•"/>
              <a:defRPr/>
            </a:pPr>
            <a:r>
              <a:rPr kumimoji="0" lang="en-US" sz="2000" b="0" i="0" u="none" strike="noStrike" kern="0" cap="none" spc="0" normalizeH="0" baseline="0" noProof="0" dirty="0">
                <a:ln>
                  <a:noFill/>
                </a:ln>
                <a:solidFill>
                  <a:srgbClr val="414141"/>
                </a:solidFill>
                <a:effectLst/>
                <a:uLnTx/>
                <a:uFillTx/>
                <a:latin typeface="Avenir" panose="02000503020000020003"/>
                <a:ea typeface="ＭＳ Ｐゴシック"/>
                <a:cs typeface="+mn-cs"/>
              </a:rPr>
              <a:t>AI-enabled </a:t>
            </a:r>
            <a:r>
              <a:rPr lang="en-US" sz="2000" kern="0" dirty="0">
                <a:solidFill>
                  <a:srgbClr val="414141"/>
                </a:solidFill>
                <a:latin typeface="Avenir" panose="02000503020000020003"/>
                <a:ea typeface="ＭＳ Ｐゴシック"/>
              </a:rPr>
              <a:t>estimation</a:t>
            </a:r>
            <a:r>
              <a:rPr kumimoji="0" lang="en-US" sz="2000" b="0" i="0" u="none" strike="noStrike" kern="0" cap="none" spc="0" normalizeH="0" baseline="0" noProof="0" dirty="0">
                <a:ln>
                  <a:noFill/>
                </a:ln>
                <a:solidFill>
                  <a:srgbClr val="414141"/>
                </a:solidFill>
                <a:effectLst/>
                <a:uLnTx/>
                <a:uFillTx/>
                <a:latin typeface="Avenir" panose="02000503020000020003"/>
                <a:ea typeface="ＭＳ Ｐゴシック"/>
                <a:cs typeface="+mn-cs"/>
              </a:rPr>
              <a:t> of hypo-reflective spaces</a:t>
            </a:r>
            <a:endParaRPr kumimoji="0" lang="en-US" sz="700" b="1" i="0" u="none" strike="noStrike" kern="0" cap="none" spc="0" normalizeH="0" baseline="0" noProof="0" dirty="0">
              <a:ln>
                <a:noFill/>
              </a:ln>
              <a:solidFill>
                <a:srgbClr val="414141"/>
              </a:solidFill>
              <a:effectLst/>
              <a:uLnTx/>
              <a:uFillTx/>
              <a:latin typeface="Avenir" panose="02000503020000020003"/>
              <a:ea typeface="ＭＳ Ｐゴシック"/>
              <a:cs typeface="+mn-cs"/>
            </a:endParaRPr>
          </a:p>
        </p:txBody>
      </p:sp>
      <p:grpSp>
        <p:nvGrpSpPr>
          <p:cNvPr id="17" name="Gruppieren 16">
            <a:extLst>
              <a:ext uri="{FF2B5EF4-FFF2-40B4-BE49-F238E27FC236}">
                <a16:creationId xmlns:a16="http://schemas.microsoft.com/office/drawing/2014/main" id="{7CADFE7B-47B0-DD41-5FDE-8B560927DC2D}"/>
              </a:ext>
            </a:extLst>
          </p:cNvPr>
          <p:cNvGrpSpPr/>
          <p:nvPr/>
        </p:nvGrpSpPr>
        <p:grpSpPr>
          <a:xfrm>
            <a:off x="7989275" y="3794395"/>
            <a:ext cx="3744925" cy="2066960"/>
            <a:chOff x="7974761" y="3952918"/>
            <a:chExt cx="3744925" cy="2066960"/>
          </a:xfrm>
        </p:grpSpPr>
        <p:grpSp>
          <p:nvGrpSpPr>
            <p:cNvPr id="13" name="Gruppieren 12">
              <a:extLst>
                <a:ext uri="{FF2B5EF4-FFF2-40B4-BE49-F238E27FC236}">
                  <a16:creationId xmlns:a16="http://schemas.microsoft.com/office/drawing/2014/main" id="{9B9605C9-D498-8DF2-128F-F09F48AD8E9B}"/>
                </a:ext>
              </a:extLst>
            </p:cNvPr>
            <p:cNvGrpSpPr/>
            <p:nvPr/>
          </p:nvGrpSpPr>
          <p:grpSpPr>
            <a:xfrm>
              <a:off x="9862217" y="3952918"/>
              <a:ext cx="1857469" cy="2066959"/>
              <a:chOff x="8292369" y="4099726"/>
              <a:chExt cx="1857469" cy="2066959"/>
            </a:xfrm>
          </p:grpSpPr>
          <p:sp>
            <p:nvSpPr>
              <p:cNvPr id="11" name="Textfeld 10">
                <a:extLst>
                  <a:ext uri="{FF2B5EF4-FFF2-40B4-BE49-F238E27FC236}">
                    <a16:creationId xmlns:a16="http://schemas.microsoft.com/office/drawing/2014/main" id="{368F0FF2-5030-46C7-BD22-5EFD6688502D}"/>
                  </a:ext>
                </a:extLst>
              </p:cNvPr>
              <p:cNvSpPr txBox="1"/>
              <p:nvPr/>
            </p:nvSpPr>
            <p:spPr>
              <a:xfrm>
                <a:off x="8416235" y="4247336"/>
                <a:ext cx="1609736" cy="238527"/>
              </a:xfrm>
              <a:prstGeom prst="rect">
                <a:avLst/>
              </a:prstGeom>
              <a:noFill/>
            </p:spPr>
            <p:txBody>
              <a:bodyPr wrap="none" rtlCol="0" anchor="t" anchorCtr="0">
                <a:spAutoFit/>
              </a:bodyPr>
              <a:lstStyle/>
              <a:p>
                <a:pPr>
                  <a:lnSpc>
                    <a:spcPct val="95000"/>
                  </a:lnSpc>
                </a:pPr>
                <a:r>
                  <a:rPr lang="en-US" sz="1000">
                    <a:solidFill>
                      <a:schemeClr val="tx1"/>
                    </a:solidFill>
                    <a:latin typeface="Avenir" charset="0"/>
                    <a:ea typeface="Avenir" charset="0"/>
                    <a:cs typeface="Avenir" charset="0"/>
                  </a:rPr>
                  <a:t>A00140297, 8/15/2023, OS</a:t>
                </a:r>
              </a:p>
            </p:txBody>
          </p:sp>
          <p:pic>
            <p:nvPicPr>
              <p:cNvPr id="7" name="Grafik 6">
                <a:extLst>
                  <a:ext uri="{FF2B5EF4-FFF2-40B4-BE49-F238E27FC236}">
                    <a16:creationId xmlns:a16="http://schemas.microsoft.com/office/drawing/2014/main" id="{2B5F7076-BD0A-8C40-5C52-5566FCDA387F}"/>
                  </a:ext>
                </a:extLst>
              </p:cNvPr>
              <p:cNvPicPr>
                <a:picLocks noChangeAspect="1"/>
              </p:cNvPicPr>
              <p:nvPr/>
            </p:nvPicPr>
            <p:blipFill>
              <a:blip r:embed="rId3"/>
              <a:stretch>
                <a:fillRect/>
              </a:stretch>
            </p:blipFill>
            <p:spPr>
              <a:xfrm>
                <a:off x="8292369" y="4099726"/>
                <a:ext cx="1857469" cy="2066959"/>
              </a:xfrm>
              <a:prstGeom prst="rect">
                <a:avLst/>
              </a:prstGeom>
            </p:spPr>
          </p:pic>
        </p:grpSp>
        <p:grpSp>
          <p:nvGrpSpPr>
            <p:cNvPr id="14" name="Gruppieren 13">
              <a:extLst>
                <a:ext uri="{FF2B5EF4-FFF2-40B4-BE49-F238E27FC236}">
                  <a16:creationId xmlns:a16="http://schemas.microsoft.com/office/drawing/2014/main" id="{E6AC8644-98F1-F240-040F-2E9F5859E6A4}"/>
                </a:ext>
              </a:extLst>
            </p:cNvPr>
            <p:cNvGrpSpPr/>
            <p:nvPr/>
          </p:nvGrpSpPr>
          <p:grpSpPr>
            <a:xfrm>
              <a:off x="7974761" y="3952918"/>
              <a:ext cx="1857469" cy="2066960"/>
              <a:chOff x="10196029" y="4099725"/>
              <a:chExt cx="1857469" cy="2066960"/>
            </a:xfrm>
          </p:grpSpPr>
          <p:sp>
            <p:nvSpPr>
              <p:cNvPr id="12" name="Textfeld 11">
                <a:extLst>
                  <a:ext uri="{FF2B5EF4-FFF2-40B4-BE49-F238E27FC236}">
                    <a16:creationId xmlns:a16="http://schemas.microsoft.com/office/drawing/2014/main" id="{882F0B0B-FD9B-4A4D-578F-26795F8D8D60}"/>
                  </a:ext>
                </a:extLst>
              </p:cNvPr>
              <p:cNvSpPr txBox="1"/>
              <p:nvPr/>
            </p:nvSpPr>
            <p:spPr>
              <a:xfrm>
                <a:off x="10310684" y="4247336"/>
                <a:ext cx="1609736" cy="238527"/>
              </a:xfrm>
              <a:prstGeom prst="rect">
                <a:avLst/>
              </a:prstGeom>
              <a:noFill/>
            </p:spPr>
            <p:txBody>
              <a:bodyPr wrap="none" rtlCol="0" anchor="t" anchorCtr="0">
                <a:spAutoFit/>
              </a:bodyPr>
              <a:lstStyle/>
              <a:p>
                <a:pPr>
                  <a:lnSpc>
                    <a:spcPct val="95000"/>
                  </a:lnSpc>
                </a:pPr>
                <a:r>
                  <a:rPr lang="en-US" sz="1000">
                    <a:solidFill>
                      <a:schemeClr val="tx1"/>
                    </a:solidFill>
                    <a:latin typeface="Avenir" charset="0"/>
                    <a:ea typeface="Avenir" charset="0"/>
                    <a:cs typeface="Avenir" charset="0"/>
                  </a:rPr>
                  <a:t>A00140297, 8/15/2023, OS</a:t>
                </a:r>
              </a:p>
            </p:txBody>
          </p:sp>
          <p:pic>
            <p:nvPicPr>
              <p:cNvPr id="10" name="Grafik 9">
                <a:extLst>
                  <a:ext uri="{FF2B5EF4-FFF2-40B4-BE49-F238E27FC236}">
                    <a16:creationId xmlns:a16="http://schemas.microsoft.com/office/drawing/2014/main" id="{06D74A2F-CD8B-2984-A4EA-6DB45976013D}"/>
                  </a:ext>
                </a:extLst>
              </p:cNvPr>
              <p:cNvPicPr>
                <a:picLocks noChangeAspect="1"/>
              </p:cNvPicPr>
              <p:nvPr/>
            </p:nvPicPr>
            <p:blipFill>
              <a:blip r:embed="rId4"/>
              <a:stretch>
                <a:fillRect/>
              </a:stretch>
            </p:blipFill>
            <p:spPr>
              <a:xfrm>
                <a:off x="10196029" y="4099725"/>
                <a:ext cx="1857469" cy="2066960"/>
              </a:xfrm>
              <a:prstGeom prst="rect">
                <a:avLst/>
              </a:prstGeom>
            </p:spPr>
          </p:pic>
        </p:grpSp>
        <p:sp>
          <p:nvSpPr>
            <p:cNvPr id="15" name="Textfeld 14">
              <a:extLst>
                <a:ext uri="{FF2B5EF4-FFF2-40B4-BE49-F238E27FC236}">
                  <a16:creationId xmlns:a16="http://schemas.microsoft.com/office/drawing/2014/main" id="{D3478E29-D42F-FAE0-32B5-D3DCA90DFA78}"/>
                </a:ext>
              </a:extLst>
            </p:cNvPr>
            <p:cNvSpPr txBox="1"/>
            <p:nvPr/>
          </p:nvSpPr>
          <p:spPr>
            <a:xfrm>
              <a:off x="10299166" y="5406785"/>
              <a:ext cx="1196161" cy="357662"/>
            </a:xfrm>
            <a:prstGeom prst="rect">
              <a:avLst/>
            </a:prstGeom>
            <a:noFill/>
          </p:spPr>
          <p:txBody>
            <a:bodyPr wrap="none" rtlCol="0" anchor="t" anchorCtr="0">
              <a:spAutoFit/>
            </a:bodyPr>
            <a:lstStyle/>
            <a:p>
              <a:pPr>
                <a:lnSpc>
                  <a:spcPct val="95000"/>
                </a:lnSpc>
              </a:pPr>
              <a:r>
                <a:rPr lang="en-US" b="1">
                  <a:solidFill>
                    <a:srgbClr val="3998D3"/>
                  </a:solidFill>
                  <a:latin typeface="Avenir" charset="0"/>
                  <a:ea typeface="Avenir" charset="0"/>
                  <a:cs typeface="Avenir" charset="0"/>
                </a:rPr>
                <a:t>IRO</a:t>
              </a:r>
              <a:r>
                <a:rPr lang="en-US" b="1">
                  <a:latin typeface="Avenir" charset="0"/>
                  <a:ea typeface="Avenir" charset="0"/>
                  <a:cs typeface="Avenir" charset="0"/>
                </a:rPr>
                <a:t>  </a:t>
              </a:r>
              <a:r>
                <a:rPr lang="en-US" b="1">
                  <a:solidFill>
                    <a:srgbClr val="6AA504"/>
                  </a:solidFill>
                  <a:latin typeface="Avenir" charset="0"/>
                  <a:ea typeface="Avenir" charset="0"/>
                  <a:cs typeface="Avenir" charset="0"/>
                </a:rPr>
                <a:t>SRO</a:t>
              </a:r>
            </a:p>
          </p:txBody>
        </p:sp>
      </p:grpSp>
      <p:pic>
        <p:nvPicPr>
          <p:cNvPr id="5" name="Picture 4" descr="A white device with a screen&#10;&#10;Description automatically generated">
            <a:extLst>
              <a:ext uri="{FF2B5EF4-FFF2-40B4-BE49-F238E27FC236}">
                <a16:creationId xmlns:a16="http://schemas.microsoft.com/office/drawing/2014/main" id="{6FD9620A-7B90-6562-4950-25104EDD9696}"/>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8203317" y="1523269"/>
            <a:ext cx="3080671" cy="3080671"/>
          </a:xfrm>
          <a:prstGeom prst="rect">
            <a:avLst/>
          </a:prstGeom>
        </p:spPr>
      </p:pic>
      <p:sp>
        <p:nvSpPr>
          <p:cNvPr id="6" name="Textfeld 8">
            <a:extLst>
              <a:ext uri="{FF2B5EF4-FFF2-40B4-BE49-F238E27FC236}">
                <a16:creationId xmlns:a16="http://schemas.microsoft.com/office/drawing/2014/main" id="{A8535459-7168-B67A-E37A-50AC56174986}"/>
              </a:ext>
            </a:extLst>
          </p:cNvPr>
          <p:cNvSpPr txBox="1"/>
          <p:nvPr/>
        </p:nvSpPr>
        <p:spPr>
          <a:xfrm>
            <a:off x="4604640" y="6477453"/>
            <a:ext cx="4679470" cy="273408"/>
          </a:xfrm>
          <a:prstGeom prst="roundRect">
            <a:avLst/>
          </a:prstGeom>
          <a:solidFill>
            <a:schemeClr val="bg1">
              <a:lumMod val="95000"/>
              <a:alpha val="20497"/>
            </a:schemeClr>
          </a:solidFill>
        </p:spPr>
        <p:txBody>
          <a:bodyPr wrap="square" rIns="0" rtlCol="0" anchor="t" anchorCtr="0">
            <a:spAutoFit/>
          </a:bodyPr>
          <a:lstStyle/>
          <a:p>
            <a:pPr marL="0" marR="0" lvl="0" indent="0" algn="l" defTabSz="914400" rtl="0" eaLnBrk="1" fontAlgn="auto" latinLnBrk="0" hangingPunct="1">
              <a:lnSpc>
                <a:spcPct val="95000"/>
              </a:lnSpc>
              <a:spcBef>
                <a:spcPts val="0"/>
              </a:spcBef>
              <a:spcAft>
                <a:spcPts val="0"/>
              </a:spcAft>
              <a:buClrTx/>
              <a:buSzTx/>
              <a:buFontTx/>
              <a:buNone/>
              <a:tabLst/>
              <a:defRPr/>
            </a:pPr>
            <a:r>
              <a:rPr lang="en-US" sz="1050" b="1" dirty="0">
                <a:solidFill>
                  <a:srgbClr val="FFFFFF"/>
                </a:solidFill>
                <a:latin typeface="Avenir" charset="0"/>
                <a:ea typeface="Avenir" charset="0"/>
                <a:cs typeface="Avenir" charset="0"/>
              </a:rPr>
              <a:t>I</a:t>
            </a:r>
            <a:r>
              <a:rPr kumimoji="0" lang="en-US" sz="1050" b="1" i="0" u="none" strike="noStrike" kern="1200" cap="none" spc="0" normalizeH="0" baseline="0" noProof="0" dirty="0">
                <a:ln>
                  <a:noFill/>
                </a:ln>
                <a:solidFill>
                  <a:srgbClr val="FFFFFF"/>
                </a:solidFill>
                <a:effectLst/>
                <a:uLnTx/>
                <a:uFillTx/>
                <a:latin typeface="Avenir" charset="0"/>
                <a:ea typeface="Avenir" charset="0"/>
                <a:cs typeface="Avenir" charset="0"/>
              </a:rPr>
              <a:t>RO</a:t>
            </a:r>
            <a:r>
              <a:rPr kumimoji="0" lang="en-US" sz="1050" b="0" i="0" u="none" strike="noStrike" kern="1200" cap="none" spc="0" normalizeH="0" baseline="0" noProof="0" dirty="0">
                <a:ln>
                  <a:noFill/>
                </a:ln>
                <a:solidFill>
                  <a:srgbClr val="FFFFFF"/>
                </a:solidFill>
                <a:effectLst/>
                <a:uLnTx/>
                <a:uFillTx/>
                <a:latin typeface="Avenir" charset="0"/>
                <a:ea typeface="Avenir" charset="0"/>
                <a:cs typeface="Avenir" charset="0"/>
              </a:rPr>
              <a:t>: Intra-retinal</a:t>
            </a:r>
            <a:r>
              <a:rPr kumimoji="0" lang="en-US" sz="1050" b="0" i="0" u="none" strike="noStrike" kern="1200" cap="none" spc="0" normalizeH="0" noProof="0" dirty="0">
                <a:ln>
                  <a:noFill/>
                </a:ln>
                <a:solidFill>
                  <a:srgbClr val="FFFFFF"/>
                </a:solidFill>
                <a:effectLst/>
                <a:uLnTx/>
                <a:uFillTx/>
                <a:latin typeface="Avenir" charset="0"/>
                <a:ea typeface="Avenir" charset="0"/>
                <a:cs typeface="Avenir" charset="0"/>
              </a:rPr>
              <a:t> hypo-reflective spaces  |  </a:t>
            </a:r>
            <a:r>
              <a:rPr lang="en-US" sz="1050" b="1" dirty="0">
                <a:solidFill>
                  <a:srgbClr val="FFFFFF"/>
                </a:solidFill>
                <a:latin typeface="Avenir" charset="0"/>
                <a:ea typeface="Avenir" charset="0"/>
                <a:cs typeface="Avenir" charset="0"/>
              </a:rPr>
              <a:t>SRO</a:t>
            </a:r>
            <a:r>
              <a:rPr lang="en-US" sz="1050" dirty="0">
                <a:solidFill>
                  <a:srgbClr val="FFFFFF"/>
                </a:solidFill>
                <a:latin typeface="Avenir" charset="0"/>
                <a:ea typeface="Avenir" charset="0"/>
                <a:cs typeface="Avenir" charset="0"/>
              </a:rPr>
              <a:t>: Sub-retinal hypo-reflective</a:t>
            </a:r>
            <a:endParaRPr kumimoji="0" lang="en-US" sz="1050" b="0" i="0" u="none" strike="noStrike" kern="1200" cap="none" spc="0" normalizeH="0" baseline="0" noProof="0" dirty="0">
              <a:ln>
                <a:noFill/>
              </a:ln>
              <a:solidFill>
                <a:srgbClr val="FFFFFF"/>
              </a:solidFill>
              <a:effectLst/>
              <a:uLnTx/>
              <a:uFillTx/>
              <a:latin typeface="Avenir" charset="0"/>
              <a:ea typeface="Avenir" charset="0"/>
              <a:cs typeface="Avenir" charset="0"/>
            </a:endParaRPr>
          </a:p>
        </p:txBody>
      </p:sp>
      <p:sp>
        <p:nvSpPr>
          <p:cNvPr id="3" name="Textplatzhalter 3">
            <a:extLst>
              <a:ext uri="{FF2B5EF4-FFF2-40B4-BE49-F238E27FC236}">
                <a16:creationId xmlns:a16="http://schemas.microsoft.com/office/drawing/2014/main" id="{815E7DF0-F38C-694D-1BF2-B3992B11A69F}"/>
              </a:ext>
            </a:extLst>
          </p:cNvPr>
          <p:cNvSpPr txBox="1">
            <a:spLocks/>
          </p:cNvSpPr>
          <p:nvPr/>
        </p:nvSpPr>
        <p:spPr>
          <a:xfrm>
            <a:off x="0" y="1265305"/>
            <a:ext cx="12192000" cy="384721"/>
          </a:xfrm>
          <a:prstGeom prst="rect">
            <a:avLst/>
          </a:prstGeom>
        </p:spPr>
        <p:txBody>
          <a:bodyPr/>
          <a:lstStyle>
            <a:lvl1pPr marL="346075" indent="-346075" algn="l" rtl="0" eaLnBrk="1" fontAlgn="base" hangingPunct="1">
              <a:lnSpc>
                <a:spcPct val="95000"/>
              </a:lnSpc>
              <a:spcBef>
                <a:spcPts val="500"/>
              </a:spcBef>
              <a:spcAft>
                <a:spcPts val="500"/>
              </a:spcAft>
              <a:buClr>
                <a:schemeClr val="tx1"/>
              </a:buClr>
              <a:buSzPct val="120000"/>
              <a:buFont typeface="Arial"/>
              <a:buChar char="•"/>
              <a:tabLst/>
              <a:defRPr sz="2400" b="0" i="0">
                <a:solidFill>
                  <a:schemeClr val="tx2"/>
                </a:solidFill>
                <a:latin typeface="Avenir" charset="0"/>
                <a:ea typeface="Avenir" charset="0"/>
                <a:cs typeface="Avenir" charset="0"/>
              </a:defRPr>
            </a:lvl1pPr>
            <a:lvl2pPr marL="749300" indent="-288925" algn="l" rtl="0" eaLnBrk="1" fontAlgn="base" hangingPunct="1">
              <a:lnSpc>
                <a:spcPct val="95000"/>
              </a:lnSpc>
              <a:spcBef>
                <a:spcPts val="0"/>
              </a:spcBef>
              <a:spcAft>
                <a:spcPts val="500"/>
              </a:spcAft>
              <a:buClr>
                <a:schemeClr val="tx1"/>
              </a:buClr>
              <a:buChar char="–"/>
              <a:tabLst/>
              <a:defRPr sz="2000" b="0" i="0">
                <a:solidFill>
                  <a:schemeClr val="tx2"/>
                </a:solidFill>
                <a:latin typeface="Avenir" charset="0"/>
                <a:ea typeface="Avenir" charset="0"/>
                <a:cs typeface="Avenir" charset="0"/>
              </a:defRPr>
            </a:lvl2pPr>
            <a:lvl3pPr marL="1154113" indent="-231775" algn="l" rtl="0" eaLnBrk="1" fontAlgn="base" hangingPunct="1">
              <a:lnSpc>
                <a:spcPct val="95000"/>
              </a:lnSpc>
              <a:spcBef>
                <a:spcPts val="0"/>
              </a:spcBef>
              <a:spcAft>
                <a:spcPts val="500"/>
              </a:spcAft>
              <a:buClr>
                <a:schemeClr val="tx1"/>
              </a:buClr>
              <a:buSzPct val="80000"/>
              <a:buChar char="•"/>
              <a:tabLst/>
              <a:defRPr sz="1800" b="0" i="0">
                <a:solidFill>
                  <a:schemeClr val="tx2"/>
                </a:solidFill>
                <a:latin typeface="Avenir" charset="0"/>
                <a:ea typeface="Avenir" charset="0"/>
                <a:cs typeface="Avenir" charset="0"/>
              </a:defRPr>
            </a:lvl3pPr>
            <a:lvl4pPr marL="1603375" indent="-230188" algn="l" rtl="0" eaLnBrk="1" fontAlgn="base" hangingPunct="1">
              <a:lnSpc>
                <a:spcPct val="95000"/>
              </a:lnSpc>
              <a:spcBef>
                <a:spcPts val="0"/>
              </a:spcBef>
              <a:spcAft>
                <a:spcPts val="500"/>
              </a:spcAft>
              <a:buClr>
                <a:schemeClr val="tx1"/>
              </a:buClr>
              <a:buFont typeface=".AppleSystemUIFont" charset="-120"/>
              <a:buChar char="»"/>
              <a:tabLst/>
              <a:defRPr sz="1800" b="0" i="0">
                <a:solidFill>
                  <a:schemeClr val="tx2"/>
                </a:solidFill>
                <a:latin typeface="Avenir" charset="0"/>
                <a:ea typeface="Avenir" charset="0"/>
                <a:cs typeface="Avenir" charset="0"/>
              </a:defRPr>
            </a:lvl4pPr>
            <a:lvl5pPr marL="2065338" indent="-230188" algn="l" rtl="0" eaLnBrk="1" fontAlgn="base" hangingPunct="1">
              <a:lnSpc>
                <a:spcPct val="95000"/>
              </a:lnSpc>
              <a:spcBef>
                <a:spcPts val="0"/>
              </a:spcBef>
              <a:spcAft>
                <a:spcPts val="500"/>
              </a:spcAft>
              <a:buClr>
                <a:schemeClr val="bg2">
                  <a:lumMod val="75000"/>
                </a:schemeClr>
              </a:buClr>
              <a:buChar char="»"/>
              <a:tabLst/>
              <a:defRPr sz="1800" b="0" i="0">
                <a:solidFill>
                  <a:schemeClr val="tx2"/>
                </a:solidFill>
                <a:latin typeface="Calibri Regular" charset="0"/>
                <a:ea typeface="ＭＳ Ｐゴシック" pitchFamily="23" charset="-128"/>
                <a:cs typeface="Calibri Regular" charset="0"/>
              </a:defRPr>
            </a:lvl5pPr>
            <a:lvl6pPr marL="3352716" indent="-304792" algn="l" rtl="0" eaLnBrk="1" fontAlgn="base" hangingPunct="1">
              <a:lnSpc>
                <a:spcPct val="95000"/>
              </a:lnSpc>
              <a:spcBef>
                <a:spcPct val="0"/>
              </a:spcBef>
              <a:spcAft>
                <a:spcPct val="25000"/>
              </a:spcAft>
              <a:buClr>
                <a:schemeClr val="accent1"/>
              </a:buClr>
              <a:buChar char="»"/>
              <a:defRPr>
                <a:solidFill>
                  <a:schemeClr val="tx1"/>
                </a:solidFill>
                <a:latin typeface="+mn-lt"/>
                <a:ea typeface="ＭＳ Ｐゴシック" pitchFamily="23" charset="-128"/>
              </a:defRPr>
            </a:lvl6pPr>
            <a:lvl7pPr marL="3962301" indent="-304792" algn="l" rtl="0" eaLnBrk="1" fontAlgn="base" hangingPunct="1">
              <a:lnSpc>
                <a:spcPct val="95000"/>
              </a:lnSpc>
              <a:spcBef>
                <a:spcPct val="0"/>
              </a:spcBef>
              <a:spcAft>
                <a:spcPct val="25000"/>
              </a:spcAft>
              <a:buClr>
                <a:schemeClr val="accent1"/>
              </a:buClr>
              <a:buChar char="»"/>
              <a:defRPr>
                <a:solidFill>
                  <a:schemeClr val="tx1"/>
                </a:solidFill>
                <a:latin typeface="+mn-lt"/>
                <a:ea typeface="ＭＳ Ｐゴシック" pitchFamily="23" charset="-128"/>
              </a:defRPr>
            </a:lvl7pPr>
            <a:lvl8pPr marL="4571886" indent="-304792" algn="l" rtl="0" eaLnBrk="1" fontAlgn="base" hangingPunct="1">
              <a:lnSpc>
                <a:spcPct val="95000"/>
              </a:lnSpc>
              <a:spcBef>
                <a:spcPct val="0"/>
              </a:spcBef>
              <a:spcAft>
                <a:spcPct val="25000"/>
              </a:spcAft>
              <a:buClr>
                <a:schemeClr val="accent1"/>
              </a:buClr>
              <a:buChar char="»"/>
              <a:defRPr>
                <a:solidFill>
                  <a:schemeClr val="tx1"/>
                </a:solidFill>
                <a:latin typeface="+mn-lt"/>
                <a:ea typeface="ＭＳ Ｐゴシック" pitchFamily="23" charset="-128"/>
              </a:defRPr>
            </a:lvl8pPr>
            <a:lvl9pPr marL="5181470" indent="-304792" algn="l" rtl="0" eaLnBrk="1" fontAlgn="base" hangingPunct="1">
              <a:lnSpc>
                <a:spcPct val="95000"/>
              </a:lnSpc>
              <a:spcBef>
                <a:spcPct val="0"/>
              </a:spcBef>
              <a:spcAft>
                <a:spcPct val="25000"/>
              </a:spcAft>
              <a:buClr>
                <a:schemeClr val="accent1"/>
              </a:buClr>
              <a:buChar char="»"/>
              <a:defRPr>
                <a:solidFill>
                  <a:schemeClr val="tx1"/>
                </a:solidFill>
                <a:latin typeface="+mn-lt"/>
                <a:ea typeface="ＭＳ Ｐゴシック" pitchFamily="23" charset="-128"/>
              </a:defRPr>
            </a:lvl9pPr>
          </a:lstStyle>
          <a:p>
            <a:pPr marL="0" indent="0" algn="ctr">
              <a:buNone/>
            </a:pPr>
            <a:r>
              <a:rPr lang="en-US" b="1">
                <a:solidFill>
                  <a:schemeClr val="accent1"/>
                </a:solidFill>
                <a:latin typeface="Avenir Heavy" charset="0"/>
              </a:rPr>
              <a:t>EASY-TO-USE PATIENT SELF-OPERATED CONNECTED DEVICE</a:t>
            </a:r>
          </a:p>
        </p:txBody>
      </p:sp>
      <p:sp>
        <p:nvSpPr>
          <p:cNvPr id="4" name="Textfeld 3">
            <a:extLst>
              <a:ext uri="{FF2B5EF4-FFF2-40B4-BE49-F238E27FC236}">
                <a16:creationId xmlns:a16="http://schemas.microsoft.com/office/drawing/2014/main" id="{E23695AE-AC5F-484D-2B98-BA5FAA69ABF0}"/>
              </a:ext>
            </a:extLst>
          </p:cNvPr>
          <p:cNvSpPr txBox="1"/>
          <p:nvPr/>
        </p:nvSpPr>
        <p:spPr>
          <a:xfrm>
            <a:off x="9083970" y="5983262"/>
            <a:ext cx="2885726" cy="239746"/>
          </a:xfrm>
          <a:prstGeom prst="rect">
            <a:avLst/>
          </a:prstGeom>
          <a:noFill/>
        </p:spPr>
        <p:txBody>
          <a:bodyPr wrap="none" rtlCol="0" anchor="t" anchorCtr="0">
            <a:spAutoFit/>
          </a:bodyPr>
          <a:lstStyle/>
          <a:p>
            <a:pPr>
              <a:lnSpc>
                <a:spcPct val="95000"/>
              </a:lnSpc>
            </a:pPr>
            <a:r>
              <a:rPr lang="en-US" sz="1000" strike="noStrike">
                <a:solidFill>
                  <a:schemeClr val="bg1">
                    <a:lumMod val="65000"/>
                  </a:schemeClr>
                </a:solidFill>
                <a:effectLst/>
                <a:latin typeface="Avenir" panose="02000503020000020003"/>
                <a:ea typeface="Calibri" panose="020F050202020403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1. https://clinicaltrials.gov/study/NCT04907409</a:t>
            </a:r>
            <a:endParaRPr lang="en-US" sz="1000" strike="noStrike">
              <a:solidFill>
                <a:schemeClr val="bg1">
                  <a:lumMod val="65000"/>
                </a:schemeClr>
              </a:solidFill>
              <a:effectLst/>
              <a:latin typeface="Avenir" panose="02000503020000020003"/>
              <a:ea typeface="Calibri" panose="020F0502020204030204" pitchFamily="34" charset="0"/>
              <a:cs typeface="Arial" panose="020B0604020202020204" pitchFamily="34" charset="0"/>
            </a:endParaRPr>
          </a:p>
        </p:txBody>
      </p:sp>
      <p:sp>
        <p:nvSpPr>
          <p:cNvPr id="8" name="TextBox 7">
            <a:extLst>
              <a:ext uri="{FF2B5EF4-FFF2-40B4-BE49-F238E27FC236}">
                <a16:creationId xmlns:a16="http://schemas.microsoft.com/office/drawing/2014/main" id="{7FF6A880-B094-3D54-2953-F65F8B82F7E3}"/>
              </a:ext>
            </a:extLst>
          </p:cNvPr>
          <p:cNvSpPr txBox="1"/>
          <p:nvPr/>
        </p:nvSpPr>
        <p:spPr>
          <a:xfrm>
            <a:off x="377157" y="3794395"/>
            <a:ext cx="7375947" cy="2019014"/>
          </a:xfrm>
          <a:prstGeom prst="rect">
            <a:avLst/>
          </a:prstGeom>
          <a:noFill/>
        </p:spPr>
        <p:txBody>
          <a:bodyPr wrap="square" lIns="91440" tIns="45720" rIns="91440" bIns="45720" rtlCol="0" anchor="t">
            <a:spAutoFit/>
          </a:bodyPr>
          <a:lstStyle/>
          <a:p>
            <a:pPr marL="0" marR="0" lvl="6" indent="0" algn="l" defTabSz="914377" rtl="0" eaLnBrk="0" fontAlgn="base" latinLnBrk="0" hangingPunct="0">
              <a:lnSpc>
                <a:spcPct val="114000"/>
              </a:lnSpc>
              <a:spcBef>
                <a:spcPts val="300"/>
              </a:spcBef>
              <a:spcAft>
                <a:spcPts val="300"/>
              </a:spcAft>
              <a:buClr>
                <a:srgbClr val="414141"/>
              </a:buClr>
              <a:buSzPct val="120000"/>
              <a:buFontTx/>
              <a:buNone/>
              <a:tabLst/>
              <a:defRPr/>
            </a:pPr>
            <a:r>
              <a:rPr kumimoji="0" lang="en-US" sz="2000" b="1" u="none" strike="noStrike" kern="0" cap="none" spc="0" normalizeH="0" baseline="0" noProof="0">
                <a:ln>
                  <a:noFill/>
                </a:ln>
                <a:solidFill>
                  <a:schemeClr val="accent3"/>
                </a:solidFill>
                <a:effectLst/>
                <a:uLnTx/>
                <a:uFillTx/>
                <a:latin typeface="Avenir Black"/>
                <a:ea typeface="ＭＳ Ｐゴシック"/>
              </a:rPr>
              <a:t>Imaging System Specifications</a:t>
            </a:r>
          </a:p>
          <a:p>
            <a:pPr marL="233045" marR="0" lvl="6" indent="-233045" algn="l" defTabSz="914377" rtl="0" eaLnBrk="0" fontAlgn="base" latinLnBrk="0" hangingPunct="0">
              <a:lnSpc>
                <a:spcPct val="114000"/>
              </a:lnSpc>
              <a:spcBef>
                <a:spcPts val="300"/>
              </a:spcBef>
              <a:buClr>
                <a:srgbClr val="414141"/>
              </a:buClr>
              <a:buSzPct val="120000"/>
              <a:buFont typeface="Arial"/>
              <a:buChar char="•"/>
              <a:tabLst/>
              <a:defRPr/>
            </a:pPr>
            <a:r>
              <a:rPr kumimoji="0" lang="en-US" sz="2000" b="0" i="0" u="none" strike="noStrike" kern="0" cap="none" spc="0" normalizeH="0" baseline="0" noProof="0">
                <a:ln>
                  <a:noFill/>
                </a:ln>
                <a:solidFill>
                  <a:srgbClr val="414141"/>
                </a:solidFill>
                <a:effectLst/>
                <a:uLnTx/>
                <a:uFillTx/>
                <a:latin typeface="Avenir" panose="02000503020000020003"/>
                <a:ea typeface="ＭＳ Ｐゴシック"/>
                <a:cs typeface="+mn-cs"/>
              </a:rPr>
              <a:t>Spectral-domain optical coherence tomography (SD-OCT)</a:t>
            </a:r>
            <a:endParaRPr lang="en-US" sz="2000" b="0" i="0" u="none" strike="noStrike" kern="0" cap="none" spc="0" normalizeH="0" baseline="0" noProof="0">
              <a:ln>
                <a:noFill/>
              </a:ln>
              <a:solidFill>
                <a:srgbClr val="414141"/>
              </a:solidFill>
              <a:effectLst/>
              <a:uLnTx/>
              <a:uFillTx/>
              <a:latin typeface="Avenir" panose="02000503020000020003"/>
              <a:ea typeface="ＭＳ Ｐゴシック"/>
              <a:cs typeface="+mn-cs"/>
            </a:endParaRPr>
          </a:p>
          <a:p>
            <a:pPr marL="233045" marR="0" lvl="6" indent="-233045" algn="l" defTabSz="914377" rtl="0" eaLnBrk="0" fontAlgn="base" latinLnBrk="0" hangingPunct="0">
              <a:lnSpc>
                <a:spcPct val="114000"/>
              </a:lnSpc>
              <a:spcBef>
                <a:spcPts val="300"/>
              </a:spcBef>
              <a:buClr>
                <a:srgbClr val="414141"/>
              </a:buClr>
              <a:buSzPct val="120000"/>
              <a:buFont typeface="Arial"/>
              <a:buChar char="•"/>
              <a:tabLst/>
              <a:defRPr/>
            </a:pPr>
            <a:r>
              <a:rPr kumimoji="0" lang="en-US" sz="2000" b="0" i="0" u="none" strike="noStrike" kern="0" cap="none" spc="0" normalizeH="0" baseline="0" noProof="0">
                <a:ln>
                  <a:noFill/>
                </a:ln>
                <a:solidFill>
                  <a:srgbClr val="414141"/>
                </a:solidFill>
                <a:effectLst/>
                <a:uLnTx/>
                <a:uFillTx/>
                <a:latin typeface="Avenir" panose="02000503020000020003"/>
                <a:ea typeface="ＭＳ Ｐゴシック"/>
                <a:cs typeface="+mn-cs"/>
              </a:rPr>
              <a:t>Scan area: 10 x 10 degree (3mm x 3mm)</a:t>
            </a:r>
            <a:endParaRPr lang="en-US" sz="2000" b="0" i="0" u="none" strike="noStrike" kern="0" cap="none" spc="0" normalizeH="0" baseline="0" noProof="0">
              <a:ln>
                <a:noFill/>
              </a:ln>
              <a:solidFill>
                <a:srgbClr val="414141"/>
              </a:solidFill>
              <a:effectLst/>
              <a:uLnTx/>
              <a:uFillTx/>
              <a:latin typeface="Avenir" panose="02000503020000020003"/>
              <a:ea typeface="ＭＳ Ｐゴシック"/>
              <a:cs typeface="+mn-cs"/>
            </a:endParaRPr>
          </a:p>
          <a:p>
            <a:pPr marL="233045" marR="0" lvl="6" indent="-233045" algn="l" defTabSz="914377" rtl="0" eaLnBrk="0" fontAlgn="base" latinLnBrk="0" hangingPunct="0">
              <a:lnSpc>
                <a:spcPct val="114000"/>
              </a:lnSpc>
              <a:spcBef>
                <a:spcPts val="300"/>
              </a:spcBef>
              <a:buClr>
                <a:srgbClr val="414141"/>
              </a:buClr>
              <a:buSzPct val="120000"/>
              <a:buFont typeface="Arial"/>
              <a:buChar char="•"/>
              <a:tabLst/>
              <a:defRPr/>
            </a:pPr>
            <a:r>
              <a:rPr kumimoji="0" lang="en-US" sz="2000" b="0" i="0" u="none" strike="noStrike" kern="0" cap="none" spc="0" normalizeH="0" baseline="0" noProof="0">
                <a:ln>
                  <a:noFill/>
                </a:ln>
                <a:solidFill>
                  <a:srgbClr val="414141"/>
                </a:solidFill>
                <a:effectLst/>
                <a:uLnTx/>
                <a:uFillTx/>
                <a:latin typeface="Avenir" panose="02000503020000020003"/>
                <a:ea typeface="ＭＳ Ｐゴシック"/>
                <a:cs typeface="+mn-cs"/>
              </a:rPr>
              <a:t>High density volume scan with up to 88 B-scans and 34 µm spacing</a:t>
            </a:r>
            <a:endParaRPr lang="en-US" sz="2000" b="0" i="0" u="none" strike="noStrike" kern="0" cap="none" spc="0" normalizeH="0" baseline="0" noProof="0">
              <a:ln>
                <a:noFill/>
              </a:ln>
              <a:solidFill>
                <a:srgbClr val="414141"/>
              </a:solidFill>
              <a:effectLst/>
              <a:uLnTx/>
              <a:uFillTx/>
              <a:latin typeface="Avenir" panose="02000503020000020003"/>
              <a:ea typeface="ＭＳ Ｐゴシック"/>
              <a:cs typeface="+mn-cs"/>
            </a:endParaRPr>
          </a:p>
          <a:p>
            <a:pPr marL="233045" marR="0" lvl="6" indent="-233045" algn="l" defTabSz="914377" rtl="0" eaLnBrk="1" fontAlgn="auto" latinLnBrk="0" hangingPunct="1">
              <a:lnSpc>
                <a:spcPct val="113999"/>
              </a:lnSpc>
              <a:spcBef>
                <a:spcPts val="300"/>
              </a:spcBef>
              <a:buClr>
                <a:srgbClr val="414141"/>
              </a:buClr>
              <a:buSzPct val="120000"/>
              <a:buFont typeface="Arial,Sans-Serif"/>
              <a:buChar char="•"/>
              <a:tabLst/>
              <a:defRPr/>
            </a:pPr>
            <a:r>
              <a:rPr lang="en-US" sz="2000" kern="0">
                <a:solidFill>
                  <a:srgbClr val="414141"/>
                </a:solidFill>
                <a:latin typeface="Avenir" panose="02000503020000020003"/>
                <a:ea typeface="ＭＳ Ｐゴシック"/>
                <a:cs typeface="+mn-cs"/>
              </a:rPr>
              <a:t>Self-imaging time &lt; 1 min</a:t>
            </a:r>
            <a:r>
              <a:rPr lang="en-US" sz="2000" kern="0" err="1">
                <a:solidFill>
                  <a:srgbClr val="414141"/>
                </a:solidFill>
                <a:latin typeface="Avenir" panose="02000503020000020003"/>
                <a:ea typeface="ＭＳ Ｐゴシック"/>
                <a:cs typeface="+mn-cs"/>
              </a:rPr>
              <a:t>ute</a:t>
            </a:r>
            <a:r>
              <a:rPr lang="en-US" sz="2000" kern="0">
                <a:solidFill>
                  <a:srgbClr val="414141"/>
                </a:solidFill>
                <a:latin typeface="Avenir" panose="02000503020000020003"/>
                <a:ea typeface="ＭＳ Ｐゴシック"/>
                <a:cs typeface="+mn-cs"/>
              </a:rPr>
              <a:t> per eye</a:t>
            </a:r>
            <a:r>
              <a:rPr kumimoji="0" lang="en-US" sz="2000" b="0" i="0" u="none" strike="noStrike" kern="0" cap="none" spc="0" normalizeH="0" baseline="30000" noProof="0">
                <a:ln>
                  <a:noFill/>
                </a:ln>
                <a:solidFill>
                  <a:srgbClr val="414141"/>
                </a:solidFill>
                <a:effectLst/>
                <a:uLnTx/>
                <a:uFillTx/>
                <a:latin typeface="Avenir" panose="02000503020000020003"/>
                <a:ea typeface="+mn-lt"/>
                <a:cs typeface="Calibri" panose="020F0502020204030204"/>
              </a:rPr>
              <a:t>1</a:t>
            </a:r>
          </a:p>
        </p:txBody>
      </p:sp>
    </p:spTree>
    <p:extLst>
      <p:ext uri="{BB962C8B-B14F-4D97-AF65-F5344CB8AC3E}">
        <p14:creationId xmlns:p14="http://schemas.microsoft.com/office/powerpoint/2010/main" val="4284109642"/>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grpId="0"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up)">
                                      <p:cBhvr>
                                        <p:cTn id="7" dur="500"/>
                                        <p:tgtEl>
                                          <p:spTgt spid="9"/>
                                        </p:tgtEl>
                                      </p:cBhvr>
                                    </p:animEffect>
                                  </p:childTnLst>
                                </p:cTn>
                              </p:par>
                              <p:par>
                                <p:cTn id="8" presetID="22" presetClass="entr" presetSubtype="1"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wipe(up)">
                                      <p:cBhvr>
                                        <p:cTn id="10" dur="500"/>
                                        <p:tgtEl>
                                          <p:spTgt spid="5"/>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ntr" presetSubtype="1"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wipe(up)">
                                      <p:cBhvr>
                                        <p:cTn id="15" dur="500"/>
                                        <p:tgtEl>
                                          <p:spTgt spid="8"/>
                                        </p:tgtEl>
                                      </p:cBhvr>
                                    </p:animEffect>
                                  </p:childTnLst>
                                </p:cTn>
                              </p:par>
                              <p:par>
                                <p:cTn id="16" presetID="22" presetClass="entr" presetSubtype="1" fill="hold" nodeType="withEffect">
                                  <p:stCondLst>
                                    <p:cond delay="0"/>
                                  </p:stCondLst>
                                  <p:childTnLst>
                                    <p:set>
                                      <p:cBhvr>
                                        <p:cTn id="17" dur="1" fill="hold">
                                          <p:stCondLst>
                                            <p:cond delay="0"/>
                                          </p:stCondLst>
                                        </p:cTn>
                                        <p:tgtEl>
                                          <p:spTgt spid="17"/>
                                        </p:tgtEl>
                                        <p:attrNameLst>
                                          <p:attrName>style.visibility</p:attrName>
                                        </p:attrNameLst>
                                      </p:cBhvr>
                                      <p:to>
                                        <p:strVal val="visible"/>
                                      </p:to>
                                    </p:set>
                                    <p:animEffect transition="in" filter="wipe(up)">
                                      <p:cBhvr>
                                        <p:cTn id="18" dur="500"/>
                                        <p:tgtEl>
                                          <p:spTgt spid="17"/>
                                        </p:tgtEl>
                                      </p:cBhvr>
                                    </p:animEffect>
                                  </p:childTnLst>
                                </p:cTn>
                              </p:par>
                              <p:par>
                                <p:cTn id="19" presetID="1" presetClass="entr" presetSubtype="0" fill="hold" grpId="0" nodeType="withEffect">
                                  <p:stCondLst>
                                    <p:cond delay="0"/>
                                  </p:stCondLst>
                                  <p:childTnLst>
                                    <p:set>
                                      <p:cBhvr>
                                        <p:cTn id="2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4" grpId="0"/>
      <p:bldP spid="8" grpId="0"/>
    </p:bldLst>
  </p:timing>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A0692EAA-2E14-E5F2-0EC1-7C58A5EAB547}"/>
              </a:ext>
            </a:extLst>
          </p:cNvPr>
          <p:cNvGrpSpPr/>
          <p:nvPr/>
        </p:nvGrpSpPr>
        <p:grpSpPr>
          <a:xfrm>
            <a:off x="447783" y="1982892"/>
            <a:ext cx="6727510" cy="3941025"/>
            <a:chOff x="259640" y="2210205"/>
            <a:chExt cx="5671286" cy="3322281"/>
          </a:xfrm>
        </p:grpSpPr>
        <p:grpSp>
          <p:nvGrpSpPr>
            <p:cNvPr id="7" name="Group 6">
              <a:extLst>
                <a:ext uri="{FF2B5EF4-FFF2-40B4-BE49-F238E27FC236}">
                  <a16:creationId xmlns:a16="http://schemas.microsoft.com/office/drawing/2014/main" id="{71CD48C3-47FA-6355-79BD-4F80BD2E84CC}"/>
                </a:ext>
              </a:extLst>
            </p:cNvPr>
            <p:cNvGrpSpPr/>
            <p:nvPr/>
          </p:nvGrpSpPr>
          <p:grpSpPr>
            <a:xfrm>
              <a:off x="259640" y="2681408"/>
              <a:ext cx="1868549" cy="2131482"/>
              <a:chOff x="209440" y="2637011"/>
              <a:chExt cx="1868549" cy="2131482"/>
            </a:xfrm>
          </p:grpSpPr>
          <p:grpSp>
            <p:nvGrpSpPr>
              <p:cNvPr id="39" name="Group 38">
                <a:extLst>
                  <a:ext uri="{FF2B5EF4-FFF2-40B4-BE49-F238E27FC236}">
                    <a16:creationId xmlns:a16="http://schemas.microsoft.com/office/drawing/2014/main" id="{B9ED92AE-D762-48D7-4760-8BA027F45F14}"/>
                  </a:ext>
                </a:extLst>
              </p:cNvPr>
              <p:cNvGrpSpPr/>
              <p:nvPr/>
            </p:nvGrpSpPr>
            <p:grpSpPr>
              <a:xfrm>
                <a:off x="209440" y="2637011"/>
                <a:ext cx="1868549" cy="707039"/>
                <a:chOff x="8681" y="2001275"/>
                <a:chExt cx="1868549" cy="707039"/>
              </a:xfrm>
            </p:grpSpPr>
            <p:sp>
              <p:nvSpPr>
                <p:cNvPr id="41" name="TextBox 40">
                  <a:extLst>
                    <a:ext uri="{FF2B5EF4-FFF2-40B4-BE49-F238E27FC236}">
                      <a16:creationId xmlns:a16="http://schemas.microsoft.com/office/drawing/2014/main" id="{E3EDCC7A-AEA6-68FC-DFAB-E1ABCF451F17}"/>
                    </a:ext>
                  </a:extLst>
                </p:cNvPr>
                <p:cNvSpPr txBox="1"/>
                <p:nvPr/>
              </p:nvSpPr>
              <p:spPr>
                <a:xfrm>
                  <a:off x="8681" y="2246649"/>
                  <a:ext cx="1868549" cy="461665"/>
                </a:xfrm>
                <a:prstGeom prst="rect">
                  <a:avLst/>
                </a:prstGeom>
                <a:noFill/>
              </p:spPr>
              <p:txBody>
                <a:bodyPr wrap="square" rtlCol="0" anchor="t" anchorCtr="0">
                  <a:spAutoFit/>
                </a:bodyPr>
                <a:lstStyle/>
                <a:p>
                  <a:pPr marL="0" lvl="1" algn="ctr">
                    <a:spcAft>
                      <a:spcPts val="1200"/>
                    </a:spcAft>
                  </a:pPr>
                  <a:r>
                    <a:rPr lang="en-US" sz="1200">
                      <a:latin typeface="Avenir"/>
                    </a:rPr>
                    <a:t>Patient Monitoring </a:t>
                  </a:r>
                  <a:br>
                    <a:rPr lang="en-US" sz="1200">
                      <a:latin typeface="Avenir"/>
                    </a:rPr>
                  </a:br>
                  <a:r>
                    <a:rPr lang="en-US" sz="1200">
                      <a:latin typeface="Avenir"/>
                    </a:rPr>
                    <a:t>at Home</a:t>
                  </a:r>
                </a:p>
              </p:txBody>
            </p:sp>
            <p:sp>
              <p:nvSpPr>
                <p:cNvPr id="42" name="Oval 41">
                  <a:extLst>
                    <a:ext uri="{FF2B5EF4-FFF2-40B4-BE49-F238E27FC236}">
                      <a16:creationId xmlns:a16="http://schemas.microsoft.com/office/drawing/2014/main" id="{FDB1FE18-8431-4548-EAF4-5C447374DF03}"/>
                    </a:ext>
                  </a:extLst>
                </p:cNvPr>
                <p:cNvSpPr/>
                <p:nvPr/>
              </p:nvSpPr>
              <p:spPr bwMode="gray">
                <a:xfrm>
                  <a:off x="839893" y="2001275"/>
                  <a:ext cx="277225" cy="203374"/>
                </a:xfrm>
                <a:prstGeom prst="ellipse">
                  <a:avLst/>
                </a:prstGeom>
                <a:solidFill>
                  <a:srgbClr val="6AA504"/>
                </a:solidFill>
                <a:ln w="38100" cap="flat" cmpd="sng" algn="ctr">
                  <a:no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algn="ctr">
                    <a:lnSpc>
                      <a:spcPct val="95000"/>
                    </a:lnSpc>
                  </a:pPr>
                  <a:r>
                    <a:rPr lang="en-US" sz="1000" b="1">
                      <a:solidFill>
                        <a:schemeClr val="bg1"/>
                      </a:solidFill>
                      <a:latin typeface="Avenir Black" panose="02000503020000020003" pitchFamily="2" charset="0"/>
                      <a:ea typeface="Avenir" charset="0"/>
                      <a:cs typeface="Avenir" charset="0"/>
                    </a:rPr>
                    <a:t>0</a:t>
                  </a:r>
                  <a:endParaRPr lang="en-US" sz="1400" b="1">
                    <a:solidFill>
                      <a:schemeClr val="bg1"/>
                    </a:solidFill>
                    <a:latin typeface="Avenir Black" panose="02000503020000020003" pitchFamily="2" charset="0"/>
                    <a:ea typeface="Avenir" charset="0"/>
                    <a:cs typeface="Avenir" charset="0"/>
                  </a:endParaRPr>
                </a:p>
              </p:txBody>
            </p:sp>
          </p:grpSp>
          <p:pic>
            <p:nvPicPr>
              <p:cNvPr id="40" name="Graphic 39" descr="Arrow circle with solid fill">
                <a:extLst>
                  <a:ext uri="{FF2B5EF4-FFF2-40B4-BE49-F238E27FC236}">
                    <a16:creationId xmlns:a16="http://schemas.microsoft.com/office/drawing/2014/main" id="{5ECC48ED-5059-AD8E-CCDB-E37042F0BACF}"/>
                  </a:ext>
                </a:extLst>
              </p:cNvPr>
              <p:cNvPicPr>
                <a:picLocks noChangeAspect="1"/>
              </p:cNvPicPr>
              <p:nvPr/>
            </p:nvPicPr>
            <p:blipFill>
              <a:blip r:embed="rId2">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444115" y="3402173"/>
                <a:ext cx="1366320" cy="1366320"/>
              </a:xfrm>
              <a:prstGeom prst="rect">
                <a:avLst/>
              </a:prstGeom>
            </p:spPr>
          </p:pic>
        </p:grpSp>
        <p:grpSp>
          <p:nvGrpSpPr>
            <p:cNvPr id="13" name="Group 12">
              <a:extLst>
                <a:ext uri="{FF2B5EF4-FFF2-40B4-BE49-F238E27FC236}">
                  <a16:creationId xmlns:a16="http://schemas.microsoft.com/office/drawing/2014/main" id="{FB4DF7EC-6B54-D0D4-EA5F-8DAADB5037F0}"/>
                </a:ext>
              </a:extLst>
            </p:cNvPr>
            <p:cNvGrpSpPr/>
            <p:nvPr/>
          </p:nvGrpSpPr>
          <p:grpSpPr>
            <a:xfrm>
              <a:off x="2096744" y="2587915"/>
              <a:ext cx="1669900" cy="2780370"/>
              <a:chOff x="2046544" y="2543518"/>
              <a:chExt cx="1669900" cy="2780370"/>
            </a:xfrm>
          </p:grpSpPr>
          <p:grpSp>
            <p:nvGrpSpPr>
              <p:cNvPr id="34" name="Group 33">
                <a:extLst>
                  <a:ext uri="{FF2B5EF4-FFF2-40B4-BE49-F238E27FC236}">
                    <a16:creationId xmlns:a16="http://schemas.microsoft.com/office/drawing/2014/main" id="{CBEE33F0-3E05-4E9B-18D0-380A45E683F3}"/>
                  </a:ext>
                </a:extLst>
              </p:cNvPr>
              <p:cNvGrpSpPr/>
              <p:nvPr/>
            </p:nvGrpSpPr>
            <p:grpSpPr>
              <a:xfrm>
                <a:off x="2046544" y="2543518"/>
                <a:ext cx="1669900" cy="2780370"/>
                <a:chOff x="1842755" y="1915217"/>
                <a:chExt cx="1669900" cy="2780370"/>
              </a:xfrm>
            </p:grpSpPr>
            <p:sp>
              <p:nvSpPr>
                <p:cNvPr id="36" name="Rectangle 35">
                  <a:extLst>
                    <a:ext uri="{FF2B5EF4-FFF2-40B4-BE49-F238E27FC236}">
                      <a16:creationId xmlns:a16="http://schemas.microsoft.com/office/drawing/2014/main" id="{B5C26D47-2019-DEC4-A96B-52FAE6100A98}"/>
                    </a:ext>
                  </a:extLst>
                </p:cNvPr>
                <p:cNvSpPr/>
                <p:nvPr/>
              </p:nvSpPr>
              <p:spPr bwMode="gray">
                <a:xfrm>
                  <a:off x="1842755" y="1915217"/>
                  <a:ext cx="1669900" cy="2780370"/>
                </a:xfrm>
                <a:prstGeom prst="rect">
                  <a:avLst/>
                </a:prstGeom>
                <a:noFill/>
                <a:ln w="38100" cap="flat" cmpd="sng" algn="ctr">
                  <a:solidFill>
                    <a:schemeClr val="bg1">
                      <a:lumMod val="95000"/>
                    </a:schemeClr>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algn="ctr">
                    <a:lnSpc>
                      <a:spcPct val="95000"/>
                    </a:lnSpc>
                  </a:pPr>
                  <a:endParaRPr lang="en-US" sz="2000">
                    <a:solidFill>
                      <a:schemeClr val="tx2"/>
                    </a:solidFill>
                    <a:latin typeface="Avenir" charset="0"/>
                    <a:ea typeface="Avenir" charset="0"/>
                    <a:cs typeface="Avenir" charset="0"/>
                  </a:endParaRPr>
                </a:p>
              </p:txBody>
            </p:sp>
            <p:sp>
              <p:nvSpPr>
                <p:cNvPr id="37" name="TextBox 36">
                  <a:extLst>
                    <a:ext uri="{FF2B5EF4-FFF2-40B4-BE49-F238E27FC236}">
                      <a16:creationId xmlns:a16="http://schemas.microsoft.com/office/drawing/2014/main" id="{0F817667-79D6-043F-55CE-F987D51B3F2B}"/>
                    </a:ext>
                  </a:extLst>
                </p:cNvPr>
                <p:cNvSpPr txBox="1"/>
                <p:nvPr/>
              </p:nvSpPr>
              <p:spPr>
                <a:xfrm>
                  <a:off x="1875139" y="2243217"/>
                  <a:ext cx="1631804" cy="307777"/>
                </a:xfrm>
                <a:prstGeom prst="rect">
                  <a:avLst/>
                </a:prstGeom>
                <a:noFill/>
              </p:spPr>
              <p:txBody>
                <a:bodyPr wrap="square" rtlCol="0" anchor="t" anchorCtr="0">
                  <a:spAutoFit/>
                </a:bodyPr>
                <a:lstStyle/>
                <a:p>
                  <a:pPr marL="0" marR="0" lvl="0" indent="0" algn="ctr" defTabSz="609585"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414141"/>
                      </a:solidFill>
                      <a:effectLst/>
                      <a:uLnTx/>
                      <a:uFillTx/>
                      <a:latin typeface="Avenir" panose="02000503020000020003" pitchFamily="2" charset="0"/>
                      <a:ea typeface="+mn-ea"/>
                      <a:cs typeface="+mn-cs"/>
                    </a:rPr>
                    <a:t>Notification</a:t>
                  </a:r>
                </a:p>
              </p:txBody>
            </p:sp>
            <p:sp>
              <p:nvSpPr>
                <p:cNvPr id="38" name="Oval 37">
                  <a:extLst>
                    <a:ext uri="{FF2B5EF4-FFF2-40B4-BE49-F238E27FC236}">
                      <a16:creationId xmlns:a16="http://schemas.microsoft.com/office/drawing/2014/main" id="{DAE5E5CB-CCA7-F08D-4594-88A367B4C134}"/>
                    </a:ext>
                  </a:extLst>
                </p:cNvPr>
                <p:cNvSpPr/>
                <p:nvPr/>
              </p:nvSpPr>
              <p:spPr bwMode="gray">
                <a:xfrm>
                  <a:off x="2546768" y="2020265"/>
                  <a:ext cx="277225" cy="203374"/>
                </a:xfrm>
                <a:prstGeom prst="ellipse">
                  <a:avLst/>
                </a:prstGeom>
                <a:solidFill>
                  <a:srgbClr val="6AA504"/>
                </a:solidFill>
                <a:ln w="38100" cap="flat" cmpd="sng" algn="ctr">
                  <a:no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algn="ctr">
                    <a:lnSpc>
                      <a:spcPct val="95000"/>
                    </a:lnSpc>
                  </a:pPr>
                  <a:r>
                    <a:rPr lang="en-US" sz="1000" b="1">
                      <a:solidFill>
                        <a:schemeClr val="bg1"/>
                      </a:solidFill>
                      <a:latin typeface="Avenir Black" panose="02000503020000020003" pitchFamily="2" charset="0"/>
                      <a:ea typeface="Avenir" charset="0"/>
                      <a:cs typeface="Avenir" charset="0"/>
                    </a:rPr>
                    <a:t>1</a:t>
                  </a:r>
                  <a:endParaRPr lang="en-US" sz="1400" b="1">
                    <a:solidFill>
                      <a:schemeClr val="bg1"/>
                    </a:solidFill>
                    <a:latin typeface="Avenir Black" panose="02000503020000020003" pitchFamily="2" charset="0"/>
                    <a:ea typeface="Avenir" charset="0"/>
                    <a:cs typeface="Avenir" charset="0"/>
                  </a:endParaRPr>
                </a:p>
              </p:txBody>
            </p:sp>
          </p:grpSp>
          <p:pic>
            <p:nvPicPr>
              <p:cNvPr id="35" name="Graphic 34" descr="Envelope with solid fill">
                <a:extLst>
                  <a:ext uri="{FF2B5EF4-FFF2-40B4-BE49-F238E27FC236}">
                    <a16:creationId xmlns:a16="http://schemas.microsoft.com/office/drawing/2014/main" id="{E76EF04E-6B8B-0322-5938-333D2BCB2338}"/>
                  </a:ext>
                </a:extLst>
              </p:cNvPr>
              <p:cNvPicPr>
                <a:picLocks noChangeAspect="1"/>
              </p:cNvPicPr>
              <p:nvPr/>
            </p:nvPicPr>
            <p:blipFill>
              <a:blip r:embed="rId4">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2264506" y="3429233"/>
                <a:ext cx="1212159" cy="1202037"/>
              </a:xfrm>
              <a:prstGeom prst="rect">
                <a:avLst/>
              </a:prstGeom>
            </p:spPr>
          </p:pic>
        </p:grpSp>
        <p:pic>
          <p:nvPicPr>
            <p:cNvPr id="19" name="Picture 18">
              <a:extLst>
                <a:ext uri="{FF2B5EF4-FFF2-40B4-BE49-F238E27FC236}">
                  <a16:creationId xmlns:a16="http://schemas.microsoft.com/office/drawing/2014/main" id="{64C53686-56DE-DE52-4312-9AB405BE4715}"/>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a:off x="396739" y="2210205"/>
              <a:ext cx="5534187" cy="3322281"/>
            </a:xfrm>
            <a:prstGeom prst="rect">
              <a:avLst/>
            </a:prstGeom>
          </p:spPr>
        </p:pic>
        <p:cxnSp>
          <p:nvCxnSpPr>
            <p:cNvPr id="20" name="Straight Connector 19">
              <a:extLst>
                <a:ext uri="{FF2B5EF4-FFF2-40B4-BE49-F238E27FC236}">
                  <a16:creationId xmlns:a16="http://schemas.microsoft.com/office/drawing/2014/main" id="{6CC61A2F-3404-E87E-98BD-E5721192AFF9}"/>
                </a:ext>
              </a:extLst>
            </p:cNvPr>
            <p:cNvCxnSpPr>
              <a:cxnSpLocks/>
            </p:cNvCxnSpPr>
            <p:nvPr/>
          </p:nvCxnSpPr>
          <p:spPr bwMode="auto">
            <a:xfrm flipV="1">
              <a:off x="561975" y="3533385"/>
              <a:ext cx="1868520" cy="1515"/>
            </a:xfrm>
            <a:prstGeom prst="line">
              <a:avLst/>
            </a:prstGeom>
            <a:noFill/>
            <a:ln w="9525" cap="rnd" cmpd="sng" algn="ctr">
              <a:solidFill>
                <a:srgbClr val="DF7400"/>
              </a:solidFill>
              <a:prstDash val="sysDash"/>
              <a:round/>
              <a:headEnd type="none" w="med" len="med"/>
              <a:tailEnd type="none" w="med" len="med"/>
            </a:ln>
            <a:effectLst/>
          </p:spPr>
        </p:cxnSp>
        <p:cxnSp>
          <p:nvCxnSpPr>
            <p:cNvPr id="24" name="Straight Connector 23">
              <a:extLst>
                <a:ext uri="{FF2B5EF4-FFF2-40B4-BE49-F238E27FC236}">
                  <a16:creationId xmlns:a16="http://schemas.microsoft.com/office/drawing/2014/main" id="{C81E22D6-90A2-B42C-1800-00218A078E9E}"/>
                </a:ext>
              </a:extLst>
            </p:cNvPr>
            <p:cNvCxnSpPr>
              <a:cxnSpLocks/>
            </p:cNvCxnSpPr>
            <p:nvPr/>
          </p:nvCxnSpPr>
          <p:spPr bwMode="auto">
            <a:xfrm>
              <a:off x="3077982" y="3485204"/>
              <a:ext cx="1484493" cy="0"/>
            </a:xfrm>
            <a:prstGeom prst="line">
              <a:avLst/>
            </a:prstGeom>
            <a:noFill/>
            <a:ln w="9525" cap="rnd" cmpd="sng" algn="ctr">
              <a:solidFill>
                <a:srgbClr val="DF7400"/>
              </a:solidFill>
              <a:prstDash val="sysDash"/>
              <a:round/>
              <a:headEnd type="none" w="med" len="med"/>
              <a:tailEnd type="none" w="med" len="med"/>
            </a:ln>
            <a:effectLst/>
          </p:spPr>
        </p:cxnSp>
        <p:cxnSp>
          <p:nvCxnSpPr>
            <p:cNvPr id="25" name="Straight Connector 24">
              <a:extLst>
                <a:ext uri="{FF2B5EF4-FFF2-40B4-BE49-F238E27FC236}">
                  <a16:creationId xmlns:a16="http://schemas.microsoft.com/office/drawing/2014/main" id="{88552334-AC65-A4F9-1AAE-876354D23C3E}"/>
                </a:ext>
              </a:extLst>
            </p:cNvPr>
            <p:cNvCxnSpPr>
              <a:cxnSpLocks/>
              <a:endCxn id="29" idx="2"/>
            </p:cNvCxnSpPr>
            <p:nvPr/>
          </p:nvCxnSpPr>
          <p:spPr bwMode="auto">
            <a:xfrm flipH="1" flipV="1">
              <a:off x="2430495" y="2819976"/>
              <a:ext cx="4510" cy="809522"/>
            </a:xfrm>
            <a:prstGeom prst="line">
              <a:avLst/>
            </a:prstGeom>
            <a:noFill/>
            <a:ln w="12700" cap="rnd" cmpd="sng" algn="ctr">
              <a:solidFill>
                <a:srgbClr val="DF7400"/>
              </a:solidFill>
              <a:prstDash val="sysDash"/>
              <a:round/>
              <a:headEnd type="none" w="med" len="med"/>
              <a:tailEnd type="none" w="med" len="med"/>
            </a:ln>
            <a:effectLst/>
          </p:spPr>
        </p:cxnSp>
        <p:pic>
          <p:nvPicPr>
            <p:cNvPr id="29" name="Graphic 28" descr="Ringer with solid fill">
              <a:extLst>
                <a:ext uri="{FF2B5EF4-FFF2-40B4-BE49-F238E27FC236}">
                  <a16:creationId xmlns:a16="http://schemas.microsoft.com/office/drawing/2014/main" id="{FFE54B2F-D86B-0734-8D11-04E3137670D4}"/>
                </a:ext>
              </a:extLst>
            </p:cNvPr>
            <p:cNvPicPr>
              <a:picLocks noChangeAspect="1"/>
            </p:cNvPicPr>
            <p:nvPr/>
          </p:nvPicPr>
          <p:blipFill>
            <a:blip r:embed="rId7" cstate="screen">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p:blipFill>
          <p:spPr>
            <a:xfrm>
              <a:off x="2370476" y="2699945"/>
              <a:ext cx="120031" cy="120031"/>
            </a:xfrm>
            <a:prstGeom prst="rect">
              <a:avLst/>
            </a:prstGeom>
          </p:spPr>
        </p:pic>
        <p:pic>
          <p:nvPicPr>
            <p:cNvPr id="30" name="Graphic 29" descr="Needle with solid fill">
              <a:extLst>
                <a:ext uri="{FF2B5EF4-FFF2-40B4-BE49-F238E27FC236}">
                  <a16:creationId xmlns:a16="http://schemas.microsoft.com/office/drawing/2014/main" id="{8CEA9E19-DAC3-1739-61FC-13A95F647AA9}"/>
                </a:ext>
              </a:extLst>
            </p:cNvPr>
            <p:cNvPicPr>
              <a:picLocks noChangeAspect="1"/>
            </p:cNvPicPr>
            <p:nvPr/>
          </p:nvPicPr>
          <p:blipFill>
            <a:blip r:embed="rId9" cstate="screen">
              <a:extLst>
                <a:ext uri="{28A0092B-C50C-407E-A947-70E740481C1C}">
                  <a14:useLocalDpi xmlns:a14="http://schemas.microsoft.com/office/drawing/2010/main"/>
                </a:ext>
                <a:ext uri="{96DAC541-7B7A-43D3-8B79-37D633B846F1}">
                  <asvg:svgBlip xmlns:asvg="http://schemas.microsoft.com/office/drawing/2016/SVG/main" r:embed="rId10"/>
                </a:ext>
              </a:extLst>
            </a:blip>
            <a:stretch>
              <a:fillRect/>
            </a:stretch>
          </p:blipFill>
          <p:spPr>
            <a:xfrm>
              <a:off x="2597852" y="2729099"/>
              <a:ext cx="100011" cy="100011"/>
            </a:xfrm>
            <a:prstGeom prst="rect">
              <a:avLst/>
            </a:prstGeom>
          </p:spPr>
        </p:pic>
        <p:cxnSp>
          <p:nvCxnSpPr>
            <p:cNvPr id="31" name="Straight Connector 30">
              <a:extLst>
                <a:ext uri="{FF2B5EF4-FFF2-40B4-BE49-F238E27FC236}">
                  <a16:creationId xmlns:a16="http://schemas.microsoft.com/office/drawing/2014/main" id="{47FC917F-E3CD-84A6-4C56-FC59372779BD}"/>
                </a:ext>
              </a:extLst>
            </p:cNvPr>
            <p:cNvCxnSpPr>
              <a:cxnSpLocks/>
            </p:cNvCxnSpPr>
            <p:nvPr/>
          </p:nvCxnSpPr>
          <p:spPr bwMode="auto">
            <a:xfrm flipH="1" flipV="1">
              <a:off x="2602920" y="2829110"/>
              <a:ext cx="12603" cy="800388"/>
            </a:xfrm>
            <a:prstGeom prst="line">
              <a:avLst/>
            </a:prstGeom>
            <a:noFill/>
            <a:ln w="12700" cap="rnd" cmpd="sng" algn="ctr">
              <a:solidFill>
                <a:schemeClr val="bg2"/>
              </a:solidFill>
              <a:prstDash val="sysDash"/>
              <a:round/>
              <a:headEnd type="none" w="med" len="med"/>
              <a:tailEnd type="none" w="med" len="med"/>
            </a:ln>
            <a:effectLst/>
          </p:spPr>
        </p:cxnSp>
        <p:pic>
          <p:nvPicPr>
            <p:cNvPr id="32" name="Graphic 31" descr="Clock with solid fill">
              <a:extLst>
                <a:ext uri="{FF2B5EF4-FFF2-40B4-BE49-F238E27FC236}">
                  <a16:creationId xmlns:a16="http://schemas.microsoft.com/office/drawing/2014/main" id="{80E76433-C981-2DC7-ACAB-72B96B843FF8}"/>
                </a:ext>
              </a:extLst>
            </p:cNvPr>
            <p:cNvPicPr>
              <a:picLocks noChangeAspect="1"/>
            </p:cNvPicPr>
            <p:nvPr/>
          </p:nvPicPr>
          <p:blipFill>
            <a:blip r:embed="rId11" cstate="screen">
              <a:extLst>
                <a:ext uri="{28A0092B-C50C-407E-A947-70E740481C1C}">
                  <a14:useLocalDpi xmlns:a14="http://schemas.microsoft.com/office/drawing/2010/main"/>
                </a:ext>
                <a:ext uri="{96DAC541-7B7A-43D3-8B79-37D633B846F1}">
                  <asvg:svgBlip xmlns:asvg="http://schemas.microsoft.com/office/drawing/2016/SVG/main" r:embed="rId12"/>
                </a:ext>
              </a:extLst>
            </a:blip>
            <a:stretch>
              <a:fillRect/>
            </a:stretch>
          </p:blipFill>
          <p:spPr>
            <a:xfrm>
              <a:off x="1416888" y="2715841"/>
              <a:ext cx="107195" cy="107195"/>
            </a:xfrm>
            <a:prstGeom prst="rect">
              <a:avLst/>
            </a:prstGeom>
          </p:spPr>
        </p:pic>
        <p:pic>
          <p:nvPicPr>
            <p:cNvPr id="33" name="Graphic 32" descr="Clock with solid fill">
              <a:extLst>
                <a:ext uri="{FF2B5EF4-FFF2-40B4-BE49-F238E27FC236}">
                  <a16:creationId xmlns:a16="http://schemas.microsoft.com/office/drawing/2014/main" id="{74221ED2-09A1-6170-DEEB-6190E922D688}"/>
                </a:ext>
              </a:extLst>
            </p:cNvPr>
            <p:cNvPicPr>
              <a:picLocks noChangeAspect="1"/>
            </p:cNvPicPr>
            <p:nvPr/>
          </p:nvPicPr>
          <p:blipFill>
            <a:blip r:embed="rId11" cstate="screen">
              <a:extLst>
                <a:ext uri="{28A0092B-C50C-407E-A947-70E740481C1C}">
                  <a14:useLocalDpi xmlns:a14="http://schemas.microsoft.com/office/drawing/2010/main"/>
                </a:ext>
                <a:ext uri="{96DAC541-7B7A-43D3-8B79-37D633B846F1}">
                  <asvg:svgBlip xmlns:asvg="http://schemas.microsoft.com/office/drawing/2016/SVG/main" r:embed="rId12"/>
                </a:ext>
              </a:extLst>
            </a:blip>
            <a:stretch>
              <a:fillRect/>
            </a:stretch>
          </p:blipFill>
          <p:spPr>
            <a:xfrm>
              <a:off x="4413958" y="2721672"/>
              <a:ext cx="107195" cy="107195"/>
            </a:xfrm>
            <a:prstGeom prst="rect">
              <a:avLst/>
            </a:prstGeom>
          </p:spPr>
        </p:pic>
      </p:grpSp>
      <p:sp>
        <p:nvSpPr>
          <p:cNvPr id="2" name="Titel 1">
            <a:extLst>
              <a:ext uri="{FF2B5EF4-FFF2-40B4-BE49-F238E27FC236}">
                <a16:creationId xmlns:a16="http://schemas.microsoft.com/office/drawing/2014/main" id="{588D9750-3FCD-A0F6-C68E-3C8DBA768623}"/>
              </a:ext>
            </a:extLst>
          </p:cNvPr>
          <p:cNvSpPr>
            <a:spLocks noGrp="1"/>
          </p:cNvSpPr>
          <p:nvPr>
            <p:ph type="title"/>
          </p:nvPr>
        </p:nvSpPr>
        <p:spPr/>
        <p:txBody>
          <a:bodyPr/>
          <a:lstStyle/>
          <a:p>
            <a:r>
              <a:rPr lang="en-US" dirty="0"/>
              <a:t>Home OCT Physician Portal</a:t>
            </a:r>
          </a:p>
        </p:txBody>
      </p:sp>
      <p:sp>
        <p:nvSpPr>
          <p:cNvPr id="4" name="Textplatzhalter 3">
            <a:extLst>
              <a:ext uri="{FF2B5EF4-FFF2-40B4-BE49-F238E27FC236}">
                <a16:creationId xmlns:a16="http://schemas.microsoft.com/office/drawing/2014/main" id="{EEDC58F3-A43F-F6A9-8D20-660C69D40624}"/>
              </a:ext>
            </a:extLst>
          </p:cNvPr>
          <p:cNvSpPr>
            <a:spLocks noGrp="1"/>
          </p:cNvSpPr>
          <p:nvPr>
            <p:ph type="body" idx="10"/>
          </p:nvPr>
        </p:nvSpPr>
        <p:spPr>
          <a:xfrm>
            <a:off x="0" y="1265305"/>
            <a:ext cx="12192000" cy="384721"/>
          </a:xfrm>
        </p:spPr>
        <p:txBody>
          <a:bodyPr/>
          <a:lstStyle/>
          <a:p>
            <a:r>
              <a:rPr lang="en-US"/>
              <a:t>Physician-led Patient Management Via Remote Access to OCT Images and AI-based Analyses</a:t>
            </a:r>
          </a:p>
        </p:txBody>
      </p:sp>
      <p:sp>
        <p:nvSpPr>
          <p:cNvPr id="5" name="Textfeld 4">
            <a:extLst>
              <a:ext uri="{FF2B5EF4-FFF2-40B4-BE49-F238E27FC236}">
                <a16:creationId xmlns:a16="http://schemas.microsoft.com/office/drawing/2014/main" id="{E4C2B77C-E3D5-2E06-C7BB-15BBD3F5A369}"/>
              </a:ext>
            </a:extLst>
          </p:cNvPr>
          <p:cNvSpPr txBox="1"/>
          <p:nvPr/>
        </p:nvSpPr>
        <p:spPr>
          <a:xfrm>
            <a:off x="7760107" y="1881968"/>
            <a:ext cx="3883740" cy="1981183"/>
          </a:xfrm>
          <a:prstGeom prst="rect">
            <a:avLst/>
          </a:prstGeom>
          <a:noFill/>
        </p:spPr>
        <p:txBody>
          <a:bodyPr wrap="square" rtlCol="0" anchor="t" anchorCtr="0">
            <a:spAutoFit/>
          </a:bodyPr>
          <a:lstStyle/>
          <a:p>
            <a:pPr marL="285750" indent="-285750" algn="l">
              <a:lnSpc>
                <a:spcPct val="95000"/>
              </a:lnSpc>
              <a:spcAft>
                <a:spcPts val="600"/>
              </a:spcAft>
              <a:buClr>
                <a:schemeClr val="accent1"/>
              </a:buClr>
              <a:buFont typeface="Wingdings" pitchFamily="2" charset="2"/>
              <a:buChar char="ü"/>
            </a:pPr>
            <a:r>
              <a:rPr lang="en-US" dirty="0">
                <a:latin typeface="Avenir" panose="02000503020000020003"/>
              </a:rPr>
              <a:t>Order program for patients</a:t>
            </a:r>
          </a:p>
          <a:p>
            <a:pPr marL="285750" indent="-285750" algn="l">
              <a:lnSpc>
                <a:spcPct val="95000"/>
              </a:lnSpc>
              <a:spcAft>
                <a:spcPts val="600"/>
              </a:spcAft>
              <a:buClr>
                <a:schemeClr val="accent1"/>
              </a:buClr>
              <a:buFont typeface="Wingdings" pitchFamily="2" charset="2"/>
              <a:buChar char="ü"/>
            </a:pPr>
            <a:r>
              <a:rPr lang="en-US" dirty="0">
                <a:latin typeface="Avenir" panose="02000503020000020003"/>
              </a:rPr>
              <a:t>Review images and analyses</a:t>
            </a:r>
          </a:p>
          <a:p>
            <a:pPr marL="285750" indent="-285750" algn="l">
              <a:lnSpc>
                <a:spcPct val="95000"/>
              </a:lnSpc>
              <a:spcAft>
                <a:spcPts val="600"/>
              </a:spcAft>
              <a:buClr>
                <a:schemeClr val="accent1"/>
              </a:buClr>
              <a:buFont typeface="Wingdings" pitchFamily="2" charset="2"/>
              <a:buChar char="ü"/>
            </a:pPr>
            <a:r>
              <a:rPr lang="en-US" dirty="0">
                <a:latin typeface="Avenir" panose="02000503020000020003"/>
              </a:rPr>
              <a:t>Set notification criteria</a:t>
            </a:r>
          </a:p>
          <a:p>
            <a:pPr marL="285750" indent="-285750" algn="l">
              <a:lnSpc>
                <a:spcPct val="95000"/>
              </a:lnSpc>
              <a:spcAft>
                <a:spcPts val="600"/>
              </a:spcAft>
              <a:buClr>
                <a:schemeClr val="accent1"/>
              </a:buClr>
              <a:buFont typeface="Wingdings" pitchFamily="2" charset="2"/>
              <a:buChar char="ü"/>
            </a:pPr>
            <a:r>
              <a:rPr lang="en-US" dirty="0">
                <a:latin typeface="Avenir" panose="02000503020000020003"/>
              </a:rPr>
              <a:t>Review notifications</a:t>
            </a:r>
          </a:p>
          <a:p>
            <a:pPr marL="285750" indent="-285750" algn="l">
              <a:lnSpc>
                <a:spcPct val="95000"/>
              </a:lnSpc>
              <a:spcAft>
                <a:spcPts val="600"/>
              </a:spcAft>
              <a:buClr>
                <a:schemeClr val="accent1"/>
              </a:buClr>
              <a:buFont typeface="Wingdings" pitchFamily="2" charset="2"/>
              <a:buChar char="ü"/>
            </a:pPr>
            <a:r>
              <a:rPr lang="en-US" dirty="0">
                <a:latin typeface="Avenir" panose="02000503020000020003"/>
              </a:rPr>
              <a:t>Report patient management decisions and treatments</a:t>
            </a:r>
          </a:p>
        </p:txBody>
      </p:sp>
      <p:sp>
        <p:nvSpPr>
          <p:cNvPr id="9" name="Textfeld 8">
            <a:extLst>
              <a:ext uri="{FF2B5EF4-FFF2-40B4-BE49-F238E27FC236}">
                <a16:creationId xmlns:a16="http://schemas.microsoft.com/office/drawing/2014/main" id="{2CD4B0ED-269E-5788-5426-AEF7A7BBFB4C}"/>
              </a:ext>
            </a:extLst>
          </p:cNvPr>
          <p:cNvSpPr txBox="1"/>
          <p:nvPr/>
        </p:nvSpPr>
        <p:spPr>
          <a:xfrm>
            <a:off x="2051779" y="6462079"/>
            <a:ext cx="8059630" cy="281567"/>
          </a:xfrm>
          <a:prstGeom prst="roundRect">
            <a:avLst/>
          </a:prstGeom>
          <a:solidFill>
            <a:schemeClr val="bg1">
              <a:lumMod val="95000"/>
              <a:alpha val="20000"/>
            </a:schemeClr>
          </a:solidFill>
        </p:spPr>
        <p:txBody>
          <a:bodyPr wrap="square" rtlCol="0" anchor="t" anchorCtr="0">
            <a:spAutoFit/>
          </a:bodyPr>
          <a:lstStyle/>
          <a:p>
            <a:pPr marL="0" marR="0" lvl="0" indent="0" algn="l" defTabSz="914400" rtl="0" eaLnBrk="1" fontAlgn="auto" latinLnBrk="0" hangingPunct="1">
              <a:lnSpc>
                <a:spcPct val="95000"/>
              </a:lnSpc>
              <a:spcBef>
                <a:spcPts val="0"/>
              </a:spcBef>
              <a:spcAft>
                <a:spcPts val="0"/>
              </a:spcAft>
              <a:buClrTx/>
              <a:buSzTx/>
              <a:buFontTx/>
              <a:buNone/>
              <a:tabLst/>
              <a:defRPr/>
            </a:pPr>
            <a:r>
              <a:rPr lang="en-US" sz="1100" b="1" dirty="0">
                <a:solidFill>
                  <a:srgbClr val="FFFFFF"/>
                </a:solidFill>
                <a:latin typeface="Avenir" charset="0"/>
                <a:ea typeface="Avenir" charset="0"/>
                <a:cs typeface="Avenir" charset="0"/>
              </a:rPr>
              <a:t>I</a:t>
            </a:r>
            <a:r>
              <a:rPr kumimoji="0" lang="en-US" sz="1100" b="1" i="0" u="none" strike="noStrike" kern="1200" cap="none" spc="0" normalizeH="0" baseline="0" noProof="0" dirty="0">
                <a:ln>
                  <a:noFill/>
                </a:ln>
                <a:solidFill>
                  <a:srgbClr val="FFFFFF"/>
                </a:solidFill>
                <a:effectLst/>
                <a:uLnTx/>
                <a:uFillTx/>
                <a:latin typeface="Avenir" charset="0"/>
                <a:ea typeface="Avenir" charset="0"/>
                <a:cs typeface="Avenir" charset="0"/>
              </a:rPr>
              <a:t>RO</a:t>
            </a:r>
            <a:r>
              <a:rPr kumimoji="0" lang="en-US" sz="1100" b="0" i="0" u="none" strike="noStrike" kern="1200" cap="none" spc="0" normalizeH="0" baseline="0" noProof="0" dirty="0">
                <a:ln>
                  <a:noFill/>
                </a:ln>
                <a:solidFill>
                  <a:srgbClr val="FFFFFF"/>
                </a:solidFill>
                <a:effectLst/>
                <a:uLnTx/>
                <a:uFillTx/>
                <a:latin typeface="Avenir" charset="0"/>
                <a:ea typeface="Avenir" charset="0"/>
                <a:cs typeface="Avenir" charset="0"/>
              </a:rPr>
              <a:t>: Intra-retinal</a:t>
            </a:r>
            <a:r>
              <a:rPr kumimoji="0" lang="en-US" sz="1100" b="0" i="0" u="none" strike="noStrike" kern="1200" cap="none" spc="0" normalizeH="0" noProof="0" dirty="0">
                <a:ln>
                  <a:noFill/>
                </a:ln>
                <a:solidFill>
                  <a:srgbClr val="FFFFFF"/>
                </a:solidFill>
                <a:effectLst/>
                <a:uLnTx/>
                <a:uFillTx/>
                <a:latin typeface="Avenir" charset="0"/>
                <a:ea typeface="Avenir" charset="0"/>
                <a:cs typeface="Avenir" charset="0"/>
              </a:rPr>
              <a:t> hypo-reflective spaces  |  </a:t>
            </a:r>
            <a:r>
              <a:rPr lang="en-US" sz="1100" b="1" dirty="0">
                <a:solidFill>
                  <a:srgbClr val="FFFFFF"/>
                </a:solidFill>
                <a:latin typeface="Avenir" charset="0"/>
                <a:ea typeface="Avenir" charset="0"/>
                <a:cs typeface="Avenir" charset="0"/>
              </a:rPr>
              <a:t>SRO</a:t>
            </a:r>
            <a:r>
              <a:rPr lang="en-US" sz="1100" dirty="0">
                <a:solidFill>
                  <a:srgbClr val="FFFFFF"/>
                </a:solidFill>
                <a:latin typeface="Avenir" charset="0"/>
                <a:ea typeface="Avenir" charset="0"/>
                <a:cs typeface="Avenir" charset="0"/>
              </a:rPr>
              <a:t>: Sub-retinal hypo-reflective spaces  |  </a:t>
            </a:r>
            <a:r>
              <a:rPr lang="en-US" sz="1100" b="1" baseline="0" dirty="0">
                <a:solidFill>
                  <a:srgbClr val="FFFFFF"/>
                </a:solidFill>
                <a:latin typeface="Avenir" charset="0"/>
                <a:ea typeface="Avenir" charset="0"/>
                <a:cs typeface="Avenir" charset="0"/>
              </a:rPr>
              <a:t>TRO</a:t>
            </a:r>
            <a:r>
              <a:rPr lang="en-US" sz="1100" baseline="0" dirty="0">
                <a:solidFill>
                  <a:srgbClr val="FFFFFF"/>
                </a:solidFill>
                <a:latin typeface="Avenir" charset="0"/>
                <a:ea typeface="Avenir" charset="0"/>
                <a:cs typeface="Avenir" charset="0"/>
              </a:rPr>
              <a:t>: Total retinal hypo-reflective spaces</a:t>
            </a:r>
            <a:endParaRPr kumimoji="0" lang="en-US" sz="1100" b="0" i="0" u="none" strike="noStrike" kern="1200" cap="none" spc="0" normalizeH="0" baseline="0" noProof="0" dirty="0">
              <a:ln>
                <a:noFill/>
              </a:ln>
              <a:solidFill>
                <a:srgbClr val="FFFFFF"/>
              </a:solidFill>
              <a:effectLst/>
              <a:uLnTx/>
              <a:uFillTx/>
              <a:latin typeface="Avenir" charset="0"/>
              <a:ea typeface="Avenir" charset="0"/>
              <a:cs typeface="Avenir" charset="0"/>
            </a:endParaRPr>
          </a:p>
        </p:txBody>
      </p:sp>
      <p:sp>
        <p:nvSpPr>
          <p:cNvPr id="3" name="TextBox 2">
            <a:extLst>
              <a:ext uri="{FF2B5EF4-FFF2-40B4-BE49-F238E27FC236}">
                <a16:creationId xmlns:a16="http://schemas.microsoft.com/office/drawing/2014/main" id="{58207B57-39A4-041B-2D18-8D6437CFF348}"/>
              </a:ext>
            </a:extLst>
          </p:cNvPr>
          <p:cNvSpPr txBox="1"/>
          <p:nvPr/>
        </p:nvSpPr>
        <p:spPr>
          <a:xfrm>
            <a:off x="7837050" y="4008648"/>
            <a:ext cx="3729854" cy="1997568"/>
          </a:xfrm>
          <a:prstGeom prst="roundRect">
            <a:avLst/>
          </a:prstGeom>
          <a:solidFill>
            <a:schemeClr val="bg1">
              <a:lumMod val="95000"/>
            </a:schemeClr>
          </a:solidFill>
        </p:spPr>
        <p:txBody>
          <a:bodyPr wrap="square" rtlCol="0" anchor="t" anchorCtr="0">
            <a:spAutoFit/>
          </a:bodyPr>
          <a:lstStyle/>
          <a:p>
            <a:pPr marL="225425" indent="-225425" algn="ctr">
              <a:lnSpc>
                <a:spcPct val="95000"/>
              </a:lnSpc>
              <a:spcBef>
                <a:spcPts val="1200"/>
              </a:spcBef>
              <a:spcAft>
                <a:spcPts val="600"/>
              </a:spcAft>
            </a:pPr>
            <a:r>
              <a:rPr lang="en-US" sz="1600" b="1">
                <a:latin typeface="Avenir Black" panose="02000503020000020003" pitchFamily="2" charset="0"/>
              </a:rPr>
              <a:t>Imaging / Analysis / Tracking</a:t>
            </a:r>
          </a:p>
          <a:p>
            <a:pPr marL="225425" indent="-225425" algn="l">
              <a:lnSpc>
                <a:spcPct val="95000"/>
              </a:lnSpc>
              <a:spcAft>
                <a:spcPts val="600"/>
              </a:spcAft>
              <a:buFont typeface="Arial" panose="020B0604020202020204" pitchFamily="34" charset="0"/>
              <a:buChar char="•"/>
            </a:pPr>
            <a:r>
              <a:rPr lang="en-US" sz="1600">
                <a:latin typeface="Avenir" panose="02000503020000020003"/>
              </a:rPr>
              <a:t>OCT images with and without IRO and SRO segmentation overlay</a:t>
            </a:r>
          </a:p>
          <a:p>
            <a:pPr marL="225425" indent="-225425" algn="l">
              <a:lnSpc>
                <a:spcPct val="95000"/>
              </a:lnSpc>
              <a:spcAft>
                <a:spcPts val="600"/>
              </a:spcAft>
              <a:buFont typeface="Arial" panose="020B0604020202020204" pitchFamily="34" charset="0"/>
              <a:buChar char="•"/>
            </a:pPr>
            <a:r>
              <a:rPr lang="en-US" sz="1600">
                <a:latin typeface="Avenir" panose="02000503020000020003"/>
              </a:rPr>
              <a:t>TRO area ranked B-scans</a:t>
            </a:r>
          </a:p>
          <a:p>
            <a:pPr marL="225425" indent="-225425" algn="l">
              <a:lnSpc>
                <a:spcPct val="95000"/>
              </a:lnSpc>
              <a:spcAft>
                <a:spcPts val="600"/>
              </a:spcAft>
              <a:buFont typeface="Arial" panose="020B0604020202020204" pitchFamily="34" charset="0"/>
              <a:buChar char="•"/>
            </a:pPr>
            <a:r>
              <a:rPr lang="en-US" sz="1600">
                <a:latin typeface="Avenir" panose="02000503020000020003"/>
              </a:rPr>
              <a:t>IRO and SRO projection </a:t>
            </a:r>
          </a:p>
          <a:p>
            <a:pPr marL="225425" indent="-225425" algn="l">
              <a:lnSpc>
                <a:spcPct val="95000"/>
              </a:lnSpc>
              <a:spcAft>
                <a:spcPts val="600"/>
              </a:spcAft>
              <a:buFont typeface="Arial" panose="020B0604020202020204" pitchFamily="34" charset="0"/>
              <a:buChar char="•"/>
            </a:pPr>
            <a:r>
              <a:rPr lang="en-US" sz="1600">
                <a:latin typeface="Avenir" panose="02000503020000020003"/>
              </a:rPr>
              <a:t>TRO volume trajectories</a:t>
            </a:r>
            <a:endParaRPr lang="en-US" sz="1600">
              <a:solidFill>
                <a:schemeClr val="tx2"/>
              </a:solidFill>
              <a:latin typeface="Avenir" charset="0"/>
              <a:ea typeface="Avenir" charset="0"/>
              <a:cs typeface="Avenir" charset="0"/>
            </a:endParaRPr>
          </a:p>
        </p:txBody>
      </p:sp>
      <p:grpSp>
        <p:nvGrpSpPr>
          <p:cNvPr id="15" name="Group 14">
            <a:extLst>
              <a:ext uri="{FF2B5EF4-FFF2-40B4-BE49-F238E27FC236}">
                <a16:creationId xmlns:a16="http://schemas.microsoft.com/office/drawing/2014/main" id="{4A982322-6F21-3FA0-A573-6319BADC5B9B}"/>
              </a:ext>
            </a:extLst>
          </p:cNvPr>
          <p:cNvGrpSpPr/>
          <p:nvPr/>
        </p:nvGrpSpPr>
        <p:grpSpPr>
          <a:xfrm>
            <a:off x="1360017" y="3705123"/>
            <a:ext cx="6622245" cy="2233781"/>
            <a:chOff x="1360017" y="3705123"/>
            <a:chExt cx="6622245" cy="2233781"/>
          </a:xfrm>
        </p:grpSpPr>
        <p:cxnSp>
          <p:nvCxnSpPr>
            <p:cNvPr id="8" name="Straight Arrow Connector 7">
              <a:extLst>
                <a:ext uri="{FF2B5EF4-FFF2-40B4-BE49-F238E27FC236}">
                  <a16:creationId xmlns:a16="http://schemas.microsoft.com/office/drawing/2014/main" id="{34984DA1-F98B-90E8-D0CC-0D38E68519A8}"/>
                </a:ext>
              </a:extLst>
            </p:cNvPr>
            <p:cNvCxnSpPr>
              <a:cxnSpLocks/>
            </p:cNvCxnSpPr>
            <p:nvPr/>
          </p:nvCxnSpPr>
          <p:spPr bwMode="auto">
            <a:xfrm flipH="1">
              <a:off x="6265889" y="4564505"/>
              <a:ext cx="1716373" cy="0"/>
            </a:xfrm>
            <a:prstGeom prst="straightConnector1">
              <a:avLst/>
            </a:prstGeom>
            <a:noFill/>
            <a:ln w="38100" cap="rnd" cmpd="sng" algn="ctr">
              <a:solidFill>
                <a:schemeClr val="accent6"/>
              </a:solidFill>
              <a:prstDash val="solid"/>
              <a:round/>
              <a:headEnd type="none" w="med" len="med"/>
              <a:tailEnd type="triangle"/>
            </a:ln>
            <a:effectLst/>
          </p:spPr>
        </p:cxnSp>
        <p:sp>
          <p:nvSpPr>
            <p:cNvPr id="14" name="Oval 13">
              <a:extLst>
                <a:ext uri="{FF2B5EF4-FFF2-40B4-BE49-F238E27FC236}">
                  <a16:creationId xmlns:a16="http://schemas.microsoft.com/office/drawing/2014/main" id="{367AC7A3-E657-46C3-7FA4-39DFE5A1C749}"/>
                </a:ext>
              </a:extLst>
            </p:cNvPr>
            <p:cNvSpPr/>
            <p:nvPr/>
          </p:nvSpPr>
          <p:spPr bwMode="gray">
            <a:xfrm>
              <a:off x="1360017" y="3705123"/>
              <a:ext cx="4821653" cy="2233781"/>
            </a:xfrm>
            <a:prstGeom prst="ellipse">
              <a:avLst/>
            </a:prstGeom>
            <a:noFill/>
            <a:ln w="38100" cap="flat" cmpd="sng" algn="ctr">
              <a:solidFill>
                <a:schemeClr val="accent6"/>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algn="ctr">
                <a:lnSpc>
                  <a:spcPct val="95000"/>
                </a:lnSpc>
              </a:pPr>
              <a:endParaRPr lang="en-US" sz="2000">
                <a:solidFill>
                  <a:schemeClr val="tx2"/>
                </a:solidFill>
                <a:latin typeface="Avenir" charset="0"/>
                <a:ea typeface="Avenir" charset="0"/>
                <a:cs typeface="Avenir" charset="0"/>
              </a:endParaRPr>
            </a:p>
          </p:txBody>
        </p:sp>
      </p:grpSp>
      <p:grpSp>
        <p:nvGrpSpPr>
          <p:cNvPr id="16" name="Group 15">
            <a:extLst>
              <a:ext uri="{FF2B5EF4-FFF2-40B4-BE49-F238E27FC236}">
                <a16:creationId xmlns:a16="http://schemas.microsoft.com/office/drawing/2014/main" id="{5C79E5D3-9AE4-DEDB-4C34-E4E6FE1E8697}"/>
              </a:ext>
            </a:extLst>
          </p:cNvPr>
          <p:cNvGrpSpPr/>
          <p:nvPr/>
        </p:nvGrpSpPr>
        <p:grpSpPr>
          <a:xfrm>
            <a:off x="1529256" y="3926731"/>
            <a:ext cx="6453006" cy="1997568"/>
            <a:chOff x="3547463" y="3380551"/>
            <a:chExt cx="6453006" cy="1997568"/>
          </a:xfrm>
        </p:grpSpPr>
        <p:cxnSp>
          <p:nvCxnSpPr>
            <p:cNvPr id="17" name="Straight Arrow Connector 16">
              <a:extLst>
                <a:ext uri="{FF2B5EF4-FFF2-40B4-BE49-F238E27FC236}">
                  <a16:creationId xmlns:a16="http://schemas.microsoft.com/office/drawing/2014/main" id="{C23216BE-28BB-C717-0C31-DC3DEA7BA820}"/>
                </a:ext>
              </a:extLst>
            </p:cNvPr>
            <p:cNvCxnSpPr>
              <a:cxnSpLocks/>
            </p:cNvCxnSpPr>
            <p:nvPr/>
          </p:nvCxnSpPr>
          <p:spPr bwMode="auto">
            <a:xfrm flipH="1">
              <a:off x="5878175" y="4564505"/>
              <a:ext cx="4122294" cy="0"/>
            </a:xfrm>
            <a:prstGeom prst="straightConnector1">
              <a:avLst/>
            </a:prstGeom>
            <a:noFill/>
            <a:ln w="38100" cap="rnd" cmpd="sng" algn="ctr">
              <a:solidFill>
                <a:schemeClr val="accent6"/>
              </a:solidFill>
              <a:prstDash val="solid"/>
              <a:round/>
              <a:headEnd type="none" w="med" len="med"/>
              <a:tailEnd type="triangle"/>
            </a:ln>
            <a:effectLst/>
          </p:spPr>
        </p:cxnSp>
        <p:sp>
          <p:nvSpPr>
            <p:cNvPr id="18" name="Oval 17">
              <a:extLst>
                <a:ext uri="{FF2B5EF4-FFF2-40B4-BE49-F238E27FC236}">
                  <a16:creationId xmlns:a16="http://schemas.microsoft.com/office/drawing/2014/main" id="{17B7180A-298F-A5EA-A651-1382A5C6CD28}"/>
                </a:ext>
              </a:extLst>
            </p:cNvPr>
            <p:cNvSpPr/>
            <p:nvPr/>
          </p:nvSpPr>
          <p:spPr bwMode="gray">
            <a:xfrm>
              <a:off x="3547463" y="3380551"/>
              <a:ext cx="2256018" cy="1997568"/>
            </a:xfrm>
            <a:prstGeom prst="ellipse">
              <a:avLst/>
            </a:prstGeom>
            <a:noFill/>
            <a:ln w="38100" cap="flat" cmpd="sng" algn="ctr">
              <a:solidFill>
                <a:schemeClr val="accent6"/>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algn="ctr">
                <a:lnSpc>
                  <a:spcPct val="95000"/>
                </a:lnSpc>
              </a:pPr>
              <a:endParaRPr lang="en-US" sz="2000">
                <a:solidFill>
                  <a:schemeClr val="tx2"/>
                </a:solidFill>
                <a:latin typeface="Avenir" charset="0"/>
                <a:ea typeface="Avenir" charset="0"/>
                <a:cs typeface="Avenir" charset="0"/>
              </a:endParaRPr>
            </a:p>
          </p:txBody>
        </p:sp>
      </p:grpSp>
      <p:grpSp>
        <p:nvGrpSpPr>
          <p:cNvPr id="21" name="Group 20">
            <a:extLst>
              <a:ext uri="{FF2B5EF4-FFF2-40B4-BE49-F238E27FC236}">
                <a16:creationId xmlns:a16="http://schemas.microsoft.com/office/drawing/2014/main" id="{E1B6C30A-0ADE-2542-F170-671D443756EB}"/>
              </a:ext>
            </a:extLst>
          </p:cNvPr>
          <p:cNvGrpSpPr/>
          <p:nvPr/>
        </p:nvGrpSpPr>
        <p:grpSpPr>
          <a:xfrm>
            <a:off x="441728" y="3878851"/>
            <a:ext cx="7500175" cy="2148050"/>
            <a:chOff x="1385099" y="3545827"/>
            <a:chExt cx="7500175" cy="2148050"/>
          </a:xfrm>
        </p:grpSpPr>
        <p:cxnSp>
          <p:nvCxnSpPr>
            <p:cNvPr id="22" name="Straight Arrow Connector 21">
              <a:extLst>
                <a:ext uri="{FF2B5EF4-FFF2-40B4-BE49-F238E27FC236}">
                  <a16:creationId xmlns:a16="http://schemas.microsoft.com/office/drawing/2014/main" id="{B55D9620-A1EE-9B88-7356-0F7BC3708251}"/>
                </a:ext>
              </a:extLst>
            </p:cNvPr>
            <p:cNvCxnSpPr>
              <a:cxnSpLocks/>
            </p:cNvCxnSpPr>
            <p:nvPr/>
          </p:nvCxnSpPr>
          <p:spPr bwMode="auto">
            <a:xfrm flipH="1">
              <a:off x="2704715" y="5063087"/>
              <a:ext cx="6180559" cy="0"/>
            </a:xfrm>
            <a:prstGeom prst="straightConnector1">
              <a:avLst/>
            </a:prstGeom>
            <a:noFill/>
            <a:ln w="38100" cap="rnd" cmpd="sng" algn="ctr">
              <a:solidFill>
                <a:schemeClr val="accent6"/>
              </a:solidFill>
              <a:prstDash val="solid"/>
              <a:round/>
              <a:headEnd type="none" w="med" len="med"/>
              <a:tailEnd type="triangle"/>
            </a:ln>
            <a:effectLst/>
          </p:spPr>
        </p:cxnSp>
        <p:sp>
          <p:nvSpPr>
            <p:cNvPr id="23" name="Oval 22">
              <a:extLst>
                <a:ext uri="{FF2B5EF4-FFF2-40B4-BE49-F238E27FC236}">
                  <a16:creationId xmlns:a16="http://schemas.microsoft.com/office/drawing/2014/main" id="{E8F34897-D904-61B2-A173-0AE211EA7732}"/>
                </a:ext>
              </a:extLst>
            </p:cNvPr>
            <p:cNvSpPr/>
            <p:nvPr/>
          </p:nvSpPr>
          <p:spPr bwMode="gray">
            <a:xfrm>
              <a:off x="1385099" y="3545827"/>
              <a:ext cx="1327347" cy="2148050"/>
            </a:xfrm>
            <a:prstGeom prst="ellipse">
              <a:avLst/>
            </a:prstGeom>
            <a:noFill/>
            <a:ln w="38100" cap="flat" cmpd="sng" algn="ctr">
              <a:solidFill>
                <a:schemeClr val="accent6"/>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algn="ctr">
                <a:lnSpc>
                  <a:spcPct val="95000"/>
                </a:lnSpc>
              </a:pPr>
              <a:endParaRPr lang="en-US" sz="2000">
                <a:solidFill>
                  <a:schemeClr val="tx2"/>
                </a:solidFill>
                <a:latin typeface="Avenir" charset="0"/>
                <a:ea typeface="Avenir" charset="0"/>
                <a:cs typeface="Avenir" charset="0"/>
              </a:endParaRPr>
            </a:p>
          </p:txBody>
        </p:sp>
      </p:grpSp>
      <p:sp>
        <p:nvSpPr>
          <p:cNvPr id="45" name="Rectangle 44">
            <a:extLst>
              <a:ext uri="{FF2B5EF4-FFF2-40B4-BE49-F238E27FC236}">
                <a16:creationId xmlns:a16="http://schemas.microsoft.com/office/drawing/2014/main" id="{ECDFCF07-D449-2F37-D1BE-F3565BE81C00}"/>
              </a:ext>
            </a:extLst>
          </p:cNvPr>
          <p:cNvSpPr/>
          <p:nvPr/>
        </p:nvSpPr>
        <p:spPr bwMode="gray">
          <a:xfrm>
            <a:off x="1959147" y="1982892"/>
            <a:ext cx="667884" cy="169396"/>
          </a:xfrm>
          <a:prstGeom prst="rect">
            <a:avLst/>
          </a:prstGeom>
          <a:solidFill>
            <a:srgbClr val="383838"/>
          </a:solidFill>
          <a:ln w="38100" cap="flat" cmpd="sng" algn="ctr">
            <a:no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algn="ctr">
              <a:lnSpc>
                <a:spcPct val="95000"/>
              </a:lnSpc>
            </a:pPr>
            <a:endParaRPr lang="en-US" sz="2000">
              <a:solidFill>
                <a:schemeClr val="tx2"/>
              </a:solidFill>
              <a:latin typeface="Avenir" charset="0"/>
              <a:ea typeface="Avenir" charset="0"/>
              <a:cs typeface="Avenir" charset="0"/>
            </a:endParaRPr>
          </a:p>
        </p:txBody>
      </p:sp>
      <p:grpSp>
        <p:nvGrpSpPr>
          <p:cNvPr id="26" name="Group 25">
            <a:extLst>
              <a:ext uri="{FF2B5EF4-FFF2-40B4-BE49-F238E27FC236}">
                <a16:creationId xmlns:a16="http://schemas.microsoft.com/office/drawing/2014/main" id="{13B496ED-2A17-07C1-3085-6641B5BCC58B}"/>
              </a:ext>
            </a:extLst>
          </p:cNvPr>
          <p:cNvGrpSpPr/>
          <p:nvPr/>
        </p:nvGrpSpPr>
        <p:grpSpPr>
          <a:xfrm>
            <a:off x="494674" y="2195589"/>
            <a:ext cx="7487588" cy="3485683"/>
            <a:chOff x="-1441556" y="4102924"/>
            <a:chExt cx="7487588" cy="3485683"/>
          </a:xfrm>
        </p:grpSpPr>
        <p:cxnSp>
          <p:nvCxnSpPr>
            <p:cNvPr id="27" name="Straight Arrow Connector 26">
              <a:extLst>
                <a:ext uri="{FF2B5EF4-FFF2-40B4-BE49-F238E27FC236}">
                  <a16:creationId xmlns:a16="http://schemas.microsoft.com/office/drawing/2014/main" id="{000EE234-4D9C-F34C-D75A-8E854404BB3B}"/>
                </a:ext>
              </a:extLst>
            </p:cNvPr>
            <p:cNvCxnSpPr>
              <a:cxnSpLocks/>
            </p:cNvCxnSpPr>
            <p:nvPr/>
          </p:nvCxnSpPr>
          <p:spPr bwMode="auto">
            <a:xfrm flipH="1" flipV="1">
              <a:off x="3615751" y="5519410"/>
              <a:ext cx="2430281" cy="2069197"/>
            </a:xfrm>
            <a:prstGeom prst="straightConnector1">
              <a:avLst/>
            </a:prstGeom>
            <a:noFill/>
            <a:ln w="38100" cap="rnd" cmpd="sng" algn="ctr">
              <a:solidFill>
                <a:schemeClr val="accent6"/>
              </a:solidFill>
              <a:prstDash val="solid"/>
              <a:round/>
              <a:headEnd type="none" w="med" len="med"/>
              <a:tailEnd type="triangle"/>
            </a:ln>
            <a:effectLst/>
          </p:spPr>
        </p:cxnSp>
        <p:sp>
          <p:nvSpPr>
            <p:cNvPr id="28" name="Oval 27">
              <a:extLst>
                <a:ext uri="{FF2B5EF4-FFF2-40B4-BE49-F238E27FC236}">
                  <a16:creationId xmlns:a16="http://schemas.microsoft.com/office/drawing/2014/main" id="{BF4EF34A-FF3D-357A-A26B-467C4D50760A}"/>
                </a:ext>
              </a:extLst>
            </p:cNvPr>
            <p:cNvSpPr/>
            <p:nvPr/>
          </p:nvSpPr>
          <p:spPr bwMode="gray">
            <a:xfrm>
              <a:off x="-1441556" y="4102924"/>
              <a:ext cx="5306517" cy="1903291"/>
            </a:xfrm>
            <a:prstGeom prst="ellipse">
              <a:avLst/>
            </a:prstGeom>
            <a:noFill/>
            <a:ln w="38100" cap="flat" cmpd="sng" algn="ctr">
              <a:solidFill>
                <a:schemeClr val="accent6"/>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algn="ctr">
                <a:lnSpc>
                  <a:spcPct val="95000"/>
                </a:lnSpc>
              </a:pPr>
              <a:endParaRPr lang="en-US" sz="2000">
                <a:solidFill>
                  <a:schemeClr val="tx2"/>
                </a:solidFill>
                <a:latin typeface="Avenir" charset="0"/>
                <a:ea typeface="Avenir" charset="0"/>
                <a:cs typeface="Avenir" charset="0"/>
              </a:endParaRPr>
            </a:p>
          </p:txBody>
        </p:sp>
      </p:grpSp>
      <p:sp>
        <p:nvSpPr>
          <p:cNvPr id="44" name="Rectangle 43">
            <a:extLst>
              <a:ext uri="{FF2B5EF4-FFF2-40B4-BE49-F238E27FC236}">
                <a16:creationId xmlns:a16="http://schemas.microsoft.com/office/drawing/2014/main" id="{F9C94532-34D3-CB58-0C58-FF2BBFEE7E63}"/>
              </a:ext>
            </a:extLst>
          </p:cNvPr>
          <p:cNvSpPr/>
          <p:nvPr/>
        </p:nvSpPr>
        <p:spPr bwMode="gray">
          <a:xfrm>
            <a:off x="897414" y="2004938"/>
            <a:ext cx="913619" cy="126605"/>
          </a:xfrm>
          <a:prstGeom prst="rect">
            <a:avLst/>
          </a:prstGeom>
          <a:solidFill>
            <a:srgbClr val="383838"/>
          </a:solidFill>
          <a:ln w="38100" cap="flat" cmpd="sng" algn="ctr">
            <a:no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algn="ctr">
              <a:lnSpc>
                <a:spcPct val="95000"/>
              </a:lnSpc>
            </a:pPr>
            <a:endParaRPr lang="en-US" sz="2000">
              <a:solidFill>
                <a:schemeClr val="tx2"/>
              </a:solidFill>
              <a:latin typeface="Avenir" charset="0"/>
              <a:ea typeface="Avenir" charset="0"/>
              <a:cs typeface="Avenir" charset="0"/>
            </a:endParaRPr>
          </a:p>
        </p:txBody>
      </p:sp>
    </p:spTree>
    <p:extLst>
      <p:ext uri="{BB962C8B-B14F-4D97-AF65-F5344CB8AC3E}">
        <p14:creationId xmlns:p14="http://schemas.microsoft.com/office/powerpoint/2010/main" val="798342275"/>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par>
                          <p:cTn id="7" fill="hold">
                            <p:stCondLst>
                              <p:cond delay="0"/>
                            </p:stCondLst>
                            <p:childTnLst>
                              <p:par>
                                <p:cTn id="8" presetID="22" presetClass="entr" presetSubtype="2" fill="hold" nodeType="afterEffect">
                                  <p:stCondLst>
                                    <p:cond delay="0"/>
                                  </p:stCondLst>
                                  <p:childTnLst>
                                    <p:set>
                                      <p:cBhvr>
                                        <p:cTn id="9" dur="1" fill="hold">
                                          <p:stCondLst>
                                            <p:cond delay="0"/>
                                          </p:stCondLst>
                                        </p:cTn>
                                        <p:tgtEl>
                                          <p:spTgt spid="15"/>
                                        </p:tgtEl>
                                        <p:attrNameLst>
                                          <p:attrName>style.visibility</p:attrName>
                                        </p:attrNameLst>
                                      </p:cBhvr>
                                      <p:to>
                                        <p:strVal val="visible"/>
                                      </p:to>
                                    </p:set>
                                    <p:animEffect transition="in" filter="wipe(right)">
                                      <p:cBhvr>
                                        <p:cTn id="10" dur="500"/>
                                        <p:tgtEl>
                                          <p:spTgt spid="15"/>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ntr" presetSubtype="2" fill="hold" nodeType="clickEffect">
                                  <p:stCondLst>
                                    <p:cond delay="0"/>
                                  </p:stCondLst>
                                  <p:childTnLst>
                                    <p:set>
                                      <p:cBhvr>
                                        <p:cTn id="14" dur="1" fill="hold">
                                          <p:stCondLst>
                                            <p:cond delay="0"/>
                                          </p:stCondLst>
                                        </p:cTn>
                                        <p:tgtEl>
                                          <p:spTgt spid="16"/>
                                        </p:tgtEl>
                                        <p:attrNameLst>
                                          <p:attrName>style.visibility</p:attrName>
                                        </p:attrNameLst>
                                      </p:cBhvr>
                                      <p:to>
                                        <p:strVal val="visible"/>
                                      </p:to>
                                    </p:set>
                                    <p:animEffect transition="in" filter="wipe(right)">
                                      <p:cBhvr>
                                        <p:cTn id="15" dur="500"/>
                                        <p:tgtEl>
                                          <p:spTgt spid="16"/>
                                        </p:tgtEl>
                                      </p:cBhvr>
                                    </p:animEffect>
                                  </p:childTnLst>
                                </p:cTn>
                              </p:par>
                              <p:par>
                                <p:cTn id="16" presetID="1" presetClass="exit" presetSubtype="0" fill="hold" nodeType="withEffect">
                                  <p:stCondLst>
                                    <p:cond delay="0"/>
                                  </p:stCondLst>
                                  <p:childTnLst>
                                    <p:set>
                                      <p:cBhvr>
                                        <p:cTn id="17" dur="1" fill="hold">
                                          <p:stCondLst>
                                            <p:cond delay="0"/>
                                          </p:stCondLst>
                                        </p:cTn>
                                        <p:tgtEl>
                                          <p:spTgt spid="15"/>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22" presetClass="entr" presetSubtype="2" fill="hold" nodeType="clickEffect">
                                  <p:stCondLst>
                                    <p:cond delay="0"/>
                                  </p:stCondLst>
                                  <p:childTnLst>
                                    <p:set>
                                      <p:cBhvr>
                                        <p:cTn id="21" dur="1" fill="hold">
                                          <p:stCondLst>
                                            <p:cond delay="0"/>
                                          </p:stCondLst>
                                        </p:cTn>
                                        <p:tgtEl>
                                          <p:spTgt spid="21"/>
                                        </p:tgtEl>
                                        <p:attrNameLst>
                                          <p:attrName>style.visibility</p:attrName>
                                        </p:attrNameLst>
                                      </p:cBhvr>
                                      <p:to>
                                        <p:strVal val="visible"/>
                                      </p:to>
                                    </p:set>
                                    <p:animEffect transition="in" filter="wipe(right)">
                                      <p:cBhvr>
                                        <p:cTn id="22" dur="500"/>
                                        <p:tgtEl>
                                          <p:spTgt spid="21"/>
                                        </p:tgtEl>
                                      </p:cBhvr>
                                    </p:animEffect>
                                  </p:childTnLst>
                                </p:cTn>
                              </p:par>
                              <p:par>
                                <p:cTn id="23" presetID="1" presetClass="exit" presetSubtype="0" fill="hold" nodeType="withEffect">
                                  <p:stCondLst>
                                    <p:cond delay="0"/>
                                  </p:stCondLst>
                                  <p:childTnLst>
                                    <p:set>
                                      <p:cBhvr>
                                        <p:cTn id="24" dur="1" fill="hold">
                                          <p:stCondLst>
                                            <p:cond delay="0"/>
                                          </p:stCondLst>
                                        </p:cTn>
                                        <p:tgtEl>
                                          <p:spTgt spid="16"/>
                                        </p:tgtEl>
                                        <p:attrNameLst>
                                          <p:attrName>style.visibility</p:attrName>
                                        </p:attrNameLst>
                                      </p:cBhvr>
                                      <p:to>
                                        <p:strVal val="hidden"/>
                                      </p:to>
                                    </p:set>
                                  </p:childTnLst>
                                </p:cTn>
                              </p:par>
                            </p:childTnLst>
                          </p:cTn>
                        </p:par>
                      </p:childTnLst>
                    </p:cTn>
                  </p:par>
                  <p:par>
                    <p:cTn id="25" fill="hold">
                      <p:stCondLst>
                        <p:cond delay="indefinite"/>
                      </p:stCondLst>
                      <p:childTnLst>
                        <p:par>
                          <p:cTn id="26" fill="hold">
                            <p:stCondLst>
                              <p:cond delay="0"/>
                            </p:stCondLst>
                            <p:childTnLst>
                              <p:par>
                                <p:cTn id="27" presetID="22" presetClass="entr" presetSubtype="2" fill="hold" nodeType="clickEffect">
                                  <p:stCondLst>
                                    <p:cond delay="0"/>
                                  </p:stCondLst>
                                  <p:childTnLst>
                                    <p:set>
                                      <p:cBhvr>
                                        <p:cTn id="28" dur="1" fill="hold">
                                          <p:stCondLst>
                                            <p:cond delay="0"/>
                                          </p:stCondLst>
                                        </p:cTn>
                                        <p:tgtEl>
                                          <p:spTgt spid="26"/>
                                        </p:tgtEl>
                                        <p:attrNameLst>
                                          <p:attrName>style.visibility</p:attrName>
                                        </p:attrNameLst>
                                      </p:cBhvr>
                                      <p:to>
                                        <p:strVal val="visible"/>
                                      </p:to>
                                    </p:set>
                                    <p:animEffect transition="in" filter="wipe(right)">
                                      <p:cBhvr>
                                        <p:cTn id="29" dur="500"/>
                                        <p:tgtEl>
                                          <p:spTgt spid="26"/>
                                        </p:tgtEl>
                                      </p:cBhvr>
                                    </p:animEffect>
                                  </p:childTnLst>
                                </p:cTn>
                              </p:par>
                              <p:par>
                                <p:cTn id="30" presetID="1" presetClass="exit" presetSubtype="0" fill="hold" nodeType="withEffect">
                                  <p:stCondLst>
                                    <p:cond delay="0"/>
                                  </p:stCondLst>
                                  <p:childTnLst>
                                    <p:set>
                                      <p:cBhvr>
                                        <p:cTn id="31" dur="1" fill="hold">
                                          <p:stCondLst>
                                            <p:cond delay="0"/>
                                          </p:stCondLst>
                                        </p:cTn>
                                        <p:tgtEl>
                                          <p:spTgt spid="21"/>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33" name="Group 132">
            <a:extLst>
              <a:ext uri="{FF2B5EF4-FFF2-40B4-BE49-F238E27FC236}">
                <a16:creationId xmlns:a16="http://schemas.microsoft.com/office/drawing/2014/main" id="{64F9EB08-48BE-84B8-6CD1-C3A6EB0C3F81}"/>
              </a:ext>
            </a:extLst>
          </p:cNvPr>
          <p:cNvGrpSpPr/>
          <p:nvPr/>
        </p:nvGrpSpPr>
        <p:grpSpPr>
          <a:xfrm>
            <a:off x="259640" y="2590709"/>
            <a:ext cx="1868549" cy="2780370"/>
            <a:chOff x="209440" y="2546312"/>
            <a:chExt cx="1868549" cy="2780370"/>
          </a:xfrm>
        </p:grpSpPr>
        <p:grpSp>
          <p:nvGrpSpPr>
            <p:cNvPr id="73" name="Group 72">
              <a:extLst>
                <a:ext uri="{FF2B5EF4-FFF2-40B4-BE49-F238E27FC236}">
                  <a16:creationId xmlns:a16="http://schemas.microsoft.com/office/drawing/2014/main" id="{E998199F-96F2-72C5-7BBA-E1A703909C2A}"/>
                </a:ext>
              </a:extLst>
            </p:cNvPr>
            <p:cNvGrpSpPr/>
            <p:nvPr/>
          </p:nvGrpSpPr>
          <p:grpSpPr>
            <a:xfrm>
              <a:off x="209440" y="2546312"/>
              <a:ext cx="1868549" cy="2780370"/>
              <a:chOff x="8681" y="1910576"/>
              <a:chExt cx="1868549" cy="2780370"/>
            </a:xfrm>
          </p:grpSpPr>
          <p:sp>
            <p:nvSpPr>
              <p:cNvPr id="57" name="Rectangle 56">
                <a:extLst>
                  <a:ext uri="{FF2B5EF4-FFF2-40B4-BE49-F238E27FC236}">
                    <a16:creationId xmlns:a16="http://schemas.microsoft.com/office/drawing/2014/main" id="{6270C395-6674-1799-0B43-3EC9DA4C3268}"/>
                  </a:ext>
                </a:extLst>
              </p:cNvPr>
              <p:cNvSpPr/>
              <p:nvPr/>
            </p:nvSpPr>
            <p:spPr bwMode="gray">
              <a:xfrm>
                <a:off x="74342" y="1910576"/>
                <a:ext cx="1780430" cy="2780370"/>
              </a:xfrm>
              <a:prstGeom prst="rect">
                <a:avLst/>
              </a:prstGeom>
              <a:noFill/>
              <a:ln w="38100" cap="flat" cmpd="sng" algn="ctr">
                <a:solidFill>
                  <a:schemeClr val="bg1">
                    <a:lumMod val="95000"/>
                  </a:schemeClr>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algn="ctr">
                  <a:lnSpc>
                    <a:spcPct val="95000"/>
                  </a:lnSpc>
                </a:pPr>
                <a:endParaRPr lang="en-US" sz="2000">
                  <a:solidFill>
                    <a:schemeClr val="tx2"/>
                  </a:solidFill>
                  <a:latin typeface="Avenir" charset="0"/>
                  <a:ea typeface="Avenir" charset="0"/>
                  <a:cs typeface="Avenir" charset="0"/>
                </a:endParaRPr>
              </a:p>
            </p:txBody>
          </p:sp>
          <p:sp>
            <p:nvSpPr>
              <p:cNvPr id="64" name="TextBox 63">
                <a:extLst>
                  <a:ext uri="{FF2B5EF4-FFF2-40B4-BE49-F238E27FC236}">
                    <a16:creationId xmlns:a16="http://schemas.microsoft.com/office/drawing/2014/main" id="{AC91A3A0-A7FD-C760-FE16-DF22663CB924}"/>
                  </a:ext>
                </a:extLst>
              </p:cNvPr>
              <p:cNvSpPr txBox="1"/>
              <p:nvPr/>
            </p:nvSpPr>
            <p:spPr>
              <a:xfrm>
                <a:off x="8681" y="2246649"/>
                <a:ext cx="1868549" cy="461665"/>
              </a:xfrm>
              <a:prstGeom prst="rect">
                <a:avLst/>
              </a:prstGeom>
              <a:noFill/>
            </p:spPr>
            <p:txBody>
              <a:bodyPr wrap="square" rtlCol="0" anchor="t" anchorCtr="0">
                <a:spAutoFit/>
              </a:bodyPr>
              <a:lstStyle/>
              <a:p>
                <a:pPr marL="0" lvl="1" algn="ctr">
                  <a:spcAft>
                    <a:spcPts val="1200"/>
                  </a:spcAft>
                </a:pPr>
                <a:r>
                  <a:rPr lang="en-US" sz="1200">
                    <a:latin typeface="Avenir"/>
                  </a:rPr>
                  <a:t>Patient Monitoring </a:t>
                </a:r>
                <a:br>
                  <a:rPr lang="en-US" sz="1200">
                    <a:latin typeface="Avenir"/>
                  </a:rPr>
                </a:br>
                <a:r>
                  <a:rPr lang="en-US" sz="1200">
                    <a:latin typeface="Avenir"/>
                  </a:rPr>
                  <a:t>at Home</a:t>
                </a:r>
              </a:p>
            </p:txBody>
          </p:sp>
          <p:sp>
            <p:nvSpPr>
              <p:cNvPr id="21" name="Oval 20">
                <a:extLst>
                  <a:ext uri="{FF2B5EF4-FFF2-40B4-BE49-F238E27FC236}">
                    <a16:creationId xmlns:a16="http://schemas.microsoft.com/office/drawing/2014/main" id="{B67C0480-5E44-BBAC-4345-48661797E069}"/>
                  </a:ext>
                </a:extLst>
              </p:cNvPr>
              <p:cNvSpPr/>
              <p:nvPr/>
            </p:nvSpPr>
            <p:spPr bwMode="gray">
              <a:xfrm>
                <a:off x="839893" y="2001275"/>
                <a:ext cx="277225" cy="203374"/>
              </a:xfrm>
              <a:prstGeom prst="ellipse">
                <a:avLst/>
              </a:prstGeom>
              <a:solidFill>
                <a:srgbClr val="6AA504"/>
              </a:solidFill>
              <a:ln w="38100" cap="flat" cmpd="sng" algn="ctr">
                <a:no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algn="ctr">
                  <a:lnSpc>
                    <a:spcPct val="95000"/>
                  </a:lnSpc>
                </a:pPr>
                <a:r>
                  <a:rPr lang="en-US" sz="1000" b="1">
                    <a:solidFill>
                      <a:schemeClr val="bg1"/>
                    </a:solidFill>
                    <a:latin typeface="Avenir Black" panose="02000503020000020003" pitchFamily="2" charset="0"/>
                    <a:ea typeface="Avenir" charset="0"/>
                    <a:cs typeface="Avenir" charset="0"/>
                  </a:rPr>
                  <a:t>0</a:t>
                </a:r>
                <a:endParaRPr lang="en-US" sz="1400" b="1">
                  <a:solidFill>
                    <a:schemeClr val="bg1"/>
                  </a:solidFill>
                  <a:latin typeface="Avenir Black" panose="02000503020000020003" pitchFamily="2" charset="0"/>
                  <a:ea typeface="Avenir" charset="0"/>
                  <a:cs typeface="Avenir" charset="0"/>
                </a:endParaRPr>
              </a:p>
            </p:txBody>
          </p:sp>
        </p:grpSp>
        <p:pic>
          <p:nvPicPr>
            <p:cNvPr id="27" name="Graphic 26" descr="Arrow circle with solid fill">
              <a:extLst>
                <a:ext uri="{FF2B5EF4-FFF2-40B4-BE49-F238E27FC236}">
                  <a16:creationId xmlns:a16="http://schemas.microsoft.com/office/drawing/2014/main" id="{96548D66-F45A-F281-4138-38AB69DA983B}"/>
                </a:ext>
              </a:extLst>
            </p:cNvPr>
            <p:cNvPicPr>
              <a:picLocks noChangeAspect="1"/>
            </p:cNvPicPr>
            <p:nvPr/>
          </p:nvPicPr>
          <p:blipFill>
            <a:blip r:embed="rId3">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444115" y="3402173"/>
              <a:ext cx="1366320" cy="1366320"/>
            </a:xfrm>
            <a:prstGeom prst="rect">
              <a:avLst/>
            </a:prstGeom>
          </p:spPr>
        </p:pic>
      </p:grpSp>
      <p:grpSp>
        <p:nvGrpSpPr>
          <p:cNvPr id="5" name="Group 4">
            <a:extLst>
              <a:ext uri="{FF2B5EF4-FFF2-40B4-BE49-F238E27FC236}">
                <a16:creationId xmlns:a16="http://schemas.microsoft.com/office/drawing/2014/main" id="{D21D7412-7607-5704-48B7-DE72C2C3C8EC}"/>
              </a:ext>
            </a:extLst>
          </p:cNvPr>
          <p:cNvGrpSpPr/>
          <p:nvPr/>
        </p:nvGrpSpPr>
        <p:grpSpPr>
          <a:xfrm>
            <a:off x="2096744" y="2587915"/>
            <a:ext cx="1669900" cy="2780370"/>
            <a:chOff x="2096744" y="2587915"/>
            <a:chExt cx="1669900" cy="2780370"/>
          </a:xfrm>
        </p:grpSpPr>
        <p:grpSp>
          <p:nvGrpSpPr>
            <p:cNvPr id="76" name="Group 75">
              <a:extLst>
                <a:ext uri="{FF2B5EF4-FFF2-40B4-BE49-F238E27FC236}">
                  <a16:creationId xmlns:a16="http://schemas.microsoft.com/office/drawing/2014/main" id="{6E80BD5D-2DAD-B809-92BC-1A74CC8AE98B}"/>
                </a:ext>
              </a:extLst>
            </p:cNvPr>
            <p:cNvGrpSpPr/>
            <p:nvPr/>
          </p:nvGrpSpPr>
          <p:grpSpPr>
            <a:xfrm>
              <a:off x="2096744" y="2587915"/>
              <a:ext cx="1669900" cy="2780370"/>
              <a:chOff x="1842755" y="1915217"/>
              <a:chExt cx="1669900" cy="2780370"/>
            </a:xfrm>
          </p:grpSpPr>
          <p:sp>
            <p:nvSpPr>
              <p:cNvPr id="58" name="Rectangle 57">
                <a:extLst>
                  <a:ext uri="{FF2B5EF4-FFF2-40B4-BE49-F238E27FC236}">
                    <a16:creationId xmlns:a16="http://schemas.microsoft.com/office/drawing/2014/main" id="{24251CA7-6972-4E8C-2EF0-0D4EE10C8B01}"/>
                  </a:ext>
                </a:extLst>
              </p:cNvPr>
              <p:cNvSpPr/>
              <p:nvPr/>
            </p:nvSpPr>
            <p:spPr bwMode="gray">
              <a:xfrm>
                <a:off x="1842755" y="1915217"/>
                <a:ext cx="1669900" cy="2780370"/>
              </a:xfrm>
              <a:prstGeom prst="rect">
                <a:avLst/>
              </a:prstGeom>
              <a:noFill/>
              <a:ln w="38100" cap="flat" cmpd="sng" algn="ctr">
                <a:solidFill>
                  <a:schemeClr val="bg1">
                    <a:lumMod val="95000"/>
                  </a:schemeClr>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algn="ctr">
                  <a:lnSpc>
                    <a:spcPct val="95000"/>
                  </a:lnSpc>
                </a:pPr>
                <a:endParaRPr lang="en-US" sz="2000">
                  <a:solidFill>
                    <a:schemeClr val="tx2"/>
                  </a:solidFill>
                  <a:latin typeface="Avenir" charset="0"/>
                  <a:ea typeface="Avenir" charset="0"/>
                  <a:cs typeface="Avenir" charset="0"/>
                </a:endParaRPr>
              </a:p>
            </p:txBody>
          </p:sp>
          <p:sp>
            <p:nvSpPr>
              <p:cNvPr id="65" name="TextBox 64">
                <a:extLst>
                  <a:ext uri="{FF2B5EF4-FFF2-40B4-BE49-F238E27FC236}">
                    <a16:creationId xmlns:a16="http://schemas.microsoft.com/office/drawing/2014/main" id="{DDD0B361-2E82-7918-EE56-83FEF2338780}"/>
                  </a:ext>
                </a:extLst>
              </p:cNvPr>
              <p:cNvSpPr txBox="1"/>
              <p:nvPr/>
            </p:nvSpPr>
            <p:spPr>
              <a:xfrm>
                <a:off x="1875139" y="2243217"/>
                <a:ext cx="1631804" cy="307777"/>
              </a:xfrm>
              <a:prstGeom prst="rect">
                <a:avLst/>
              </a:prstGeom>
              <a:noFill/>
            </p:spPr>
            <p:txBody>
              <a:bodyPr wrap="square" rtlCol="0" anchor="t" anchorCtr="0">
                <a:spAutoFit/>
              </a:bodyPr>
              <a:lstStyle/>
              <a:p>
                <a:pPr marL="0" marR="0" lvl="0" indent="0" algn="ctr" defTabSz="609585"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414141"/>
                    </a:solidFill>
                    <a:effectLst/>
                    <a:uLnTx/>
                    <a:uFillTx/>
                    <a:latin typeface="Avenir" panose="02000503020000020003" pitchFamily="2" charset="0"/>
                    <a:ea typeface="+mn-ea"/>
                    <a:cs typeface="+mn-cs"/>
                  </a:rPr>
                  <a:t>Notification</a:t>
                </a:r>
              </a:p>
            </p:txBody>
          </p:sp>
          <p:sp>
            <p:nvSpPr>
              <p:cNvPr id="22" name="Oval 21">
                <a:extLst>
                  <a:ext uri="{FF2B5EF4-FFF2-40B4-BE49-F238E27FC236}">
                    <a16:creationId xmlns:a16="http://schemas.microsoft.com/office/drawing/2014/main" id="{92C173BA-9AD6-0BEB-20A4-B2B1698A3E51}"/>
                  </a:ext>
                </a:extLst>
              </p:cNvPr>
              <p:cNvSpPr/>
              <p:nvPr/>
            </p:nvSpPr>
            <p:spPr bwMode="gray">
              <a:xfrm>
                <a:off x="2546768" y="2020265"/>
                <a:ext cx="277225" cy="203374"/>
              </a:xfrm>
              <a:prstGeom prst="ellipse">
                <a:avLst/>
              </a:prstGeom>
              <a:solidFill>
                <a:srgbClr val="6AA504"/>
              </a:solidFill>
              <a:ln w="38100" cap="flat" cmpd="sng" algn="ctr">
                <a:no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algn="ctr">
                  <a:lnSpc>
                    <a:spcPct val="95000"/>
                  </a:lnSpc>
                </a:pPr>
                <a:r>
                  <a:rPr lang="en-US" sz="1000" b="1">
                    <a:solidFill>
                      <a:schemeClr val="bg1"/>
                    </a:solidFill>
                    <a:latin typeface="Avenir Black" panose="02000503020000020003" pitchFamily="2" charset="0"/>
                    <a:ea typeface="Avenir" charset="0"/>
                    <a:cs typeface="Avenir" charset="0"/>
                  </a:rPr>
                  <a:t>1</a:t>
                </a:r>
                <a:endParaRPr lang="en-US" sz="1400" b="1">
                  <a:solidFill>
                    <a:schemeClr val="bg1"/>
                  </a:solidFill>
                  <a:latin typeface="Avenir Black" panose="02000503020000020003" pitchFamily="2" charset="0"/>
                  <a:ea typeface="Avenir" charset="0"/>
                  <a:cs typeface="Avenir" charset="0"/>
                </a:endParaRPr>
              </a:p>
            </p:txBody>
          </p:sp>
        </p:grpSp>
        <p:pic>
          <p:nvPicPr>
            <p:cNvPr id="3" name="Graphic 2" descr="Email outline">
              <a:extLst>
                <a:ext uri="{FF2B5EF4-FFF2-40B4-BE49-F238E27FC236}">
                  <a16:creationId xmlns:a16="http://schemas.microsoft.com/office/drawing/2014/main" id="{FC0849B1-B62F-5026-94FC-C10C6E5CB74C}"/>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2321566" y="3446570"/>
              <a:ext cx="1220256" cy="1220256"/>
            </a:xfrm>
            <a:prstGeom prst="rect">
              <a:avLst/>
            </a:prstGeom>
          </p:spPr>
        </p:pic>
      </p:grpSp>
      <p:sp>
        <p:nvSpPr>
          <p:cNvPr id="7" name="Title 1">
            <a:extLst>
              <a:ext uri="{FF2B5EF4-FFF2-40B4-BE49-F238E27FC236}">
                <a16:creationId xmlns:a16="http://schemas.microsoft.com/office/drawing/2014/main" id="{33CA6E41-4283-063E-7EB8-26013BD199E5}"/>
              </a:ext>
            </a:extLst>
          </p:cNvPr>
          <p:cNvSpPr txBox="1">
            <a:spLocks/>
          </p:cNvSpPr>
          <p:nvPr/>
        </p:nvSpPr>
        <p:spPr>
          <a:xfrm>
            <a:off x="381000" y="605283"/>
            <a:ext cx="11429999" cy="461793"/>
          </a:xfrm>
          <a:prstGeom prst="rect">
            <a:avLst/>
          </a:prstGeom>
        </p:spPr>
        <p:txBody>
          <a:bodyPr vert="horz" wrap="square" lIns="91440" tIns="45720" rIns="91440" bIns="45720" rtlCol="0" anchor="b" anchorCtr="1">
            <a:spAutoFit/>
          </a:bodyPr>
          <a:lstStyle>
            <a:lvl1pPr algn="l" defTabSz="914400" rtl="0" eaLnBrk="1" latinLnBrk="0" hangingPunct="1">
              <a:lnSpc>
                <a:spcPct val="85000"/>
              </a:lnSpc>
              <a:spcBef>
                <a:spcPct val="0"/>
              </a:spcBef>
              <a:buNone/>
              <a:defRPr sz="4800" kern="1200" spc="-50" baseline="0">
                <a:solidFill>
                  <a:schemeClr val="tx2"/>
                </a:solidFill>
                <a:latin typeface="+mj-lt"/>
                <a:ea typeface="+mj-ea"/>
                <a:cs typeface="+mj-cs"/>
              </a:defRPr>
            </a:lvl1pPr>
          </a:lstStyle>
          <a:p>
            <a:r>
              <a:rPr lang="en-US" sz="2800" spc="0">
                <a:latin typeface="Avenir"/>
              </a:rPr>
              <a:t>Physician Notification and Patient Management Workflow</a:t>
            </a:r>
          </a:p>
        </p:txBody>
      </p:sp>
    </p:spTree>
    <p:extLst>
      <p:ext uri="{BB962C8B-B14F-4D97-AF65-F5344CB8AC3E}">
        <p14:creationId xmlns:p14="http://schemas.microsoft.com/office/powerpoint/2010/main" val="3555770496"/>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0-#ppt_w/2"/>
                                          </p:val>
                                        </p:tav>
                                        <p:tav tm="100000">
                                          <p:val>
                                            <p:strVal val="#ppt_x"/>
                                          </p:val>
                                        </p:tav>
                                      </p:tavLst>
                                    </p:anim>
                                    <p:anim calcmode="lin" valueType="num">
                                      <p:cBhvr additive="base">
                                        <p:cTn id="8" dur="500" fill="hold"/>
                                        <p:tgtEl>
                                          <p:spTgt spid="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16296B0-254F-7834-2DAF-99D2D6C3B0C8}"/>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99292" y="1755505"/>
            <a:ext cx="6569426" cy="3992352"/>
          </a:xfrm>
          <a:prstGeom prst="rect">
            <a:avLst/>
          </a:prstGeom>
        </p:spPr>
      </p:pic>
      <p:sp>
        <p:nvSpPr>
          <p:cNvPr id="31" name="Isosceles Triangle 12">
            <a:extLst>
              <a:ext uri="{FF2B5EF4-FFF2-40B4-BE49-F238E27FC236}">
                <a16:creationId xmlns:a16="http://schemas.microsoft.com/office/drawing/2014/main" id="{D4C56F25-915B-6C24-AB50-B7EF36E58574}"/>
              </a:ext>
            </a:extLst>
          </p:cNvPr>
          <p:cNvSpPr/>
          <p:nvPr/>
        </p:nvSpPr>
        <p:spPr>
          <a:xfrm rot="16200000">
            <a:off x="5312201" y="2681599"/>
            <a:ext cx="1040712" cy="264477"/>
          </a:xfrm>
          <a:prstGeom prst="triangle">
            <a:avLst/>
          </a:prstGeom>
          <a:solidFill>
            <a:srgbClr val="6AA50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mn-cs"/>
            </a:endParaRPr>
          </a:p>
        </p:txBody>
      </p:sp>
      <p:sp>
        <p:nvSpPr>
          <p:cNvPr id="7" name="Titel 6">
            <a:extLst>
              <a:ext uri="{FF2B5EF4-FFF2-40B4-BE49-F238E27FC236}">
                <a16:creationId xmlns:a16="http://schemas.microsoft.com/office/drawing/2014/main" id="{658DA561-D2DF-91B3-7959-AB5360A4CD57}"/>
              </a:ext>
            </a:extLst>
          </p:cNvPr>
          <p:cNvSpPr>
            <a:spLocks noGrp="1"/>
          </p:cNvSpPr>
          <p:nvPr>
            <p:ph type="title"/>
          </p:nvPr>
        </p:nvSpPr>
        <p:spPr/>
        <p:txBody>
          <a:bodyPr/>
          <a:lstStyle/>
          <a:p>
            <a:pPr algn="ctr"/>
            <a:r>
              <a:rPr lang="en-US" dirty="0"/>
              <a:t>TRO Volume &amp; Time Interval Notifications</a:t>
            </a:r>
          </a:p>
        </p:txBody>
      </p:sp>
      <p:sp>
        <p:nvSpPr>
          <p:cNvPr id="2" name="Textfeld 8">
            <a:extLst>
              <a:ext uri="{FF2B5EF4-FFF2-40B4-BE49-F238E27FC236}">
                <a16:creationId xmlns:a16="http://schemas.microsoft.com/office/drawing/2014/main" id="{55E7DD71-B6E4-2091-DA63-E83AB2D06601}"/>
              </a:ext>
            </a:extLst>
          </p:cNvPr>
          <p:cNvSpPr txBox="1"/>
          <p:nvPr/>
        </p:nvSpPr>
        <p:spPr>
          <a:xfrm>
            <a:off x="4214384" y="6490649"/>
            <a:ext cx="2888476" cy="273408"/>
          </a:xfrm>
          <a:prstGeom prst="roundRect">
            <a:avLst/>
          </a:prstGeom>
          <a:solidFill>
            <a:schemeClr val="accent2">
              <a:alpha val="20000"/>
            </a:schemeClr>
          </a:solidFill>
        </p:spPr>
        <p:txBody>
          <a:bodyPr wrap="square" lIns="91440" rIns="0" rtlCol="0" anchor="t" anchorCtr="0">
            <a:spAutoFit/>
          </a:bodyPr>
          <a:lstStyle/>
          <a:p>
            <a:pPr marL="0" marR="0" lvl="0" indent="0" defTabSz="914400" rtl="0" eaLnBrk="1" fontAlgn="auto" latinLnBrk="0" hangingPunct="1">
              <a:lnSpc>
                <a:spcPct val="95000"/>
              </a:lnSpc>
              <a:spcBef>
                <a:spcPts val="0"/>
              </a:spcBef>
              <a:spcAft>
                <a:spcPts val="0"/>
              </a:spcAft>
              <a:buClrTx/>
              <a:buSzTx/>
              <a:buFontTx/>
              <a:buNone/>
              <a:tabLst/>
              <a:defRPr/>
            </a:pPr>
            <a:r>
              <a:rPr kumimoji="0" lang="en-US" sz="1050" b="1" i="0" u="none" strike="noStrike" kern="1200" cap="none" spc="0" normalizeH="0" baseline="0" noProof="0" dirty="0">
                <a:ln>
                  <a:noFill/>
                </a:ln>
                <a:solidFill>
                  <a:srgbClr val="FFFFFF"/>
                </a:solidFill>
                <a:effectLst/>
                <a:uLnTx/>
                <a:uFillTx/>
                <a:latin typeface="Avenir" charset="0"/>
                <a:ea typeface="Avenir" charset="0"/>
                <a:cs typeface="Avenir" charset="0"/>
              </a:rPr>
              <a:t>TRO</a:t>
            </a:r>
            <a:r>
              <a:rPr kumimoji="0" lang="en-US" sz="1050" b="0" i="0" u="none" strike="noStrike" kern="1200" cap="none" spc="0" normalizeH="0" baseline="0" noProof="0" dirty="0">
                <a:ln>
                  <a:noFill/>
                </a:ln>
                <a:solidFill>
                  <a:srgbClr val="FFFFFF"/>
                </a:solidFill>
                <a:effectLst/>
                <a:uLnTx/>
                <a:uFillTx/>
                <a:latin typeface="Avenir" charset="0"/>
                <a:ea typeface="Avenir" charset="0"/>
                <a:cs typeface="Avenir" charset="0"/>
              </a:rPr>
              <a:t>: Total retinal</a:t>
            </a:r>
            <a:r>
              <a:rPr kumimoji="0" lang="en-US" sz="1050" b="0" i="0" u="none" strike="noStrike" kern="1200" cap="none" spc="0" normalizeH="0" noProof="0" dirty="0">
                <a:ln>
                  <a:noFill/>
                </a:ln>
                <a:solidFill>
                  <a:srgbClr val="FFFFFF"/>
                </a:solidFill>
                <a:effectLst/>
                <a:uLnTx/>
                <a:uFillTx/>
                <a:latin typeface="Avenir" charset="0"/>
                <a:ea typeface="Avenir" charset="0"/>
                <a:cs typeface="Avenir" charset="0"/>
              </a:rPr>
              <a:t> hypo-reflective spaces</a:t>
            </a:r>
            <a:endParaRPr kumimoji="0" lang="en-US" sz="1050" b="0" i="0" u="none" strike="noStrike" kern="1200" cap="none" spc="0" normalizeH="0" baseline="0" noProof="0" dirty="0">
              <a:ln>
                <a:noFill/>
              </a:ln>
              <a:solidFill>
                <a:srgbClr val="FFFFFF"/>
              </a:solidFill>
              <a:effectLst/>
              <a:uLnTx/>
              <a:uFillTx/>
              <a:latin typeface="Avenir" charset="0"/>
              <a:ea typeface="Avenir" charset="0"/>
              <a:cs typeface="Avenir" charset="0"/>
            </a:endParaRPr>
          </a:p>
        </p:txBody>
      </p:sp>
      <p:pic>
        <p:nvPicPr>
          <p:cNvPr id="9" name="Picture 8">
            <a:extLst>
              <a:ext uri="{FF2B5EF4-FFF2-40B4-BE49-F238E27FC236}">
                <a16:creationId xmlns:a16="http://schemas.microsoft.com/office/drawing/2014/main" id="{013AF1E4-0561-A52F-CA07-C784967917DA}"/>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5964796" y="1871520"/>
            <a:ext cx="1300738" cy="2117345"/>
          </a:xfrm>
          <a:prstGeom prst="rect">
            <a:avLst/>
          </a:prstGeom>
          <a:ln w="38100">
            <a:solidFill>
              <a:schemeClr val="accent1"/>
            </a:solidFill>
          </a:ln>
        </p:spPr>
      </p:pic>
      <p:grpSp>
        <p:nvGrpSpPr>
          <p:cNvPr id="83" name="Group 82">
            <a:extLst>
              <a:ext uri="{FF2B5EF4-FFF2-40B4-BE49-F238E27FC236}">
                <a16:creationId xmlns:a16="http://schemas.microsoft.com/office/drawing/2014/main" id="{5F790A14-E6B9-9BA7-1FD7-46859048EE09}"/>
              </a:ext>
            </a:extLst>
          </p:cNvPr>
          <p:cNvGrpSpPr/>
          <p:nvPr/>
        </p:nvGrpSpPr>
        <p:grpSpPr>
          <a:xfrm>
            <a:off x="6992886" y="1755505"/>
            <a:ext cx="5248010" cy="902210"/>
            <a:chOff x="6599274" y="2687472"/>
            <a:chExt cx="5248010" cy="902210"/>
          </a:xfrm>
        </p:grpSpPr>
        <p:grpSp>
          <p:nvGrpSpPr>
            <p:cNvPr id="42" name="Group 41">
              <a:extLst>
                <a:ext uri="{FF2B5EF4-FFF2-40B4-BE49-F238E27FC236}">
                  <a16:creationId xmlns:a16="http://schemas.microsoft.com/office/drawing/2014/main" id="{54054005-774E-EAED-B282-F636F47F4DC1}"/>
                </a:ext>
              </a:extLst>
            </p:cNvPr>
            <p:cNvGrpSpPr/>
            <p:nvPr/>
          </p:nvGrpSpPr>
          <p:grpSpPr>
            <a:xfrm>
              <a:off x="7329123" y="2687472"/>
              <a:ext cx="4518161" cy="817245"/>
              <a:chOff x="7826357" y="2652130"/>
              <a:chExt cx="4518161" cy="817245"/>
            </a:xfrm>
          </p:grpSpPr>
          <p:sp>
            <p:nvSpPr>
              <p:cNvPr id="39" name="TextBox 38">
                <a:extLst>
                  <a:ext uri="{FF2B5EF4-FFF2-40B4-BE49-F238E27FC236}">
                    <a16:creationId xmlns:a16="http://schemas.microsoft.com/office/drawing/2014/main" id="{ACD40276-4759-CD98-1597-BDB1A4AA3856}"/>
                  </a:ext>
                </a:extLst>
              </p:cNvPr>
              <p:cNvSpPr txBox="1"/>
              <p:nvPr/>
            </p:nvSpPr>
            <p:spPr>
              <a:xfrm>
                <a:off x="7826357" y="2652130"/>
                <a:ext cx="4518161" cy="817245"/>
              </a:xfrm>
              <a:prstGeom prst="roundRect">
                <a:avLst/>
              </a:prstGeom>
              <a:noFill/>
              <a:ln>
                <a:solidFill>
                  <a:schemeClr val="accent1"/>
                </a:solidFill>
              </a:ln>
            </p:spPr>
            <p:style>
              <a:lnRef idx="2">
                <a:schemeClr val="accent2"/>
              </a:lnRef>
              <a:fillRef idx="1">
                <a:schemeClr val="lt1"/>
              </a:fillRef>
              <a:effectRef idx="0">
                <a:schemeClr val="accent2"/>
              </a:effectRef>
              <a:fontRef idx="minor">
                <a:schemeClr val="dk1"/>
              </a:fontRef>
            </p:style>
            <p:txBody>
              <a:bodyPr wrap="square" lIns="91440" tIns="45720" rIns="91440" bIns="45720" rtlCol="0" anchor="t" anchorCtr="0">
                <a:spAutoFit/>
              </a:bodyPr>
              <a:lstStyle/>
              <a:p>
                <a:pPr marL="577850" marR="0" lvl="0" algn="l" defTabSz="914400" rtl="0" eaLnBrk="1" fontAlgn="auto" latinLnBrk="0" hangingPunct="1">
                  <a:lnSpc>
                    <a:spcPct val="100000"/>
                  </a:lnSpc>
                  <a:spcBef>
                    <a:spcPts val="0"/>
                  </a:spcBef>
                  <a:spcAft>
                    <a:spcPts val="0"/>
                  </a:spcAft>
                  <a:buClrTx/>
                  <a:buSzTx/>
                  <a:buFontTx/>
                  <a:buNone/>
                  <a:defRPr/>
                </a:pPr>
                <a:r>
                  <a:rPr lang="en-US" sz="1400" b="1" dirty="0">
                    <a:solidFill>
                      <a:srgbClr val="414141"/>
                    </a:solidFill>
                    <a:latin typeface="Avenir Black"/>
                  </a:rPr>
                  <a:t>TRO</a:t>
                </a:r>
                <a:r>
                  <a:rPr kumimoji="0" lang="en-US" sz="1400" b="1" u="none" strike="noStrike" kern="1200" cap="none" spc="0" normalizeH="0" baseline="0" noProof="0" dirty="0">
                    <a:ln>
                      <a:noFill/>
                    </a:ln>
                    <a:solidFill>
                      <a:srgbClr val="414141"/>
                    </a:solidFill>
                    <a:effectLst/>
                    <a:uLnTx/>
                    <a:uFillTx/>
                    <a:latin typeface="Avenir Black"/>
                  </a:rPr>
                  <a:t> Volume email notifications </a:t>
                </a:r>
                <a:r>
                  <a:rPr kumimoji="0" lang="en-US" sz="1400" b="0" i="0" u="none" strike="noStrike" kern="1200" cap="none" spc="0" normalizeH="0" baseline="0" noProof="0" dirty="0">
                    <a:ln>
                      <a:noFill/>
                    </a:ln>
                    <a:solidFill>
                      <a:srgbClr val="414141"/>
                    </a:solidFill>
                    <a:effectLst/>
                    <a:uLnTx/>
                    <a:uFillTx/>
                    <a:latin typeface="Avenir" panose="020B0503020203020204"/>
                    <a:ea typeface="+mn-ea"/>
                    <a:cs typeface="+mn-cs"/>
                  </a:rPr>
                  <a:t>are generated when TRO volume exceeds the </a:t>
                </a:r>
                <a:r>
                  <a:rPr lang="en-US" sz="1400" dirty="0">
                    <a:solidFill>
                      <a:srgbClr val="414141"/>
                    </a:solidFill>
                    <a:latin typeface="Avenir" panose="020B0503020203020204"/>
                  </a:rPr>
                  <a:t>set</a:t>
                </a:r>
                <a:r>
                  <a:rPr kumimoji="0" lang="en-US" sz="1400" b="0" i="0" u="none" strike="noStrike" kern="1200" cap="none" spc="0" normalizeH="0" baseline="0" noProof="0" dirty="0">
                    <a:ln>
                      <a:noFill/>
                    </a:ln>
                    <a:solidFill>
                      <a:srgbClr val="414141"/>
                    </a:solidFill>
                    <a:effectLst/>
                    <a:uLnTx/>
                    <a:uFillTx/>
                    <a:latin typeface="Avenir" panose="020B0503020203020204"/>
                    <a:ea typeface="+mn-ea"/>
                    <a:cs typeface="+mn-cs"/>
                  </a:rPr>
                  <a:t> thresholds</a:t>
                </a:r>
              </a:p>
            </p:txBody>
          </p:sp>
          <p:pic>
            <p:nvPicPr>
              <p:cNvPr id="41" name="Picture 40">
                <a:extLst>
                  <a:ext uri="{FF2B5EF4-FFF2-40B4-BE49-F238E27FC236}">
                    <a16:creationId xmlns:a16="http://schemas.microsoft.com/office/drawing/2014/main" id="{05523832-D337-07A7-DF02-3F6E990D7C63}"/>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7963238" y="2806436"/>
                <a:ext cx="474831" cy="468048"/>
              </a:xfrm>
              <a:prstGeom prst="rect">
                <a:avLst/>
              </a:prstGeom>
              <a:ln>
                <a:noFill/>
              </a:ln>
            </p:spPr>
          </p:pic>
        </p:grpSp>
        <p:cxnSp>
          <p:nvCxnSpPr>
            <p:cNvPr id="44" name="Straight Arrow Connector 43">
              <a:extLst>
                <a:ext uri="{FF2B5EF4-FFF2-40B4-BE49-F238E27FC236}">
                  <a16:creationId xmlns:a16="http://schemas.microsoft.com/office/drawing/2014/main" id="{290EB335-C9B4-D2BA-7B66-DE0D643A7A66}"/>
                </a:ext>
              </a:extLst>
            </p:cNvPr>
            <p:cNvCxnSpPr>
              <a:cxnSpLocks/>
              <a:stCxn id="39" idx="1"/>
            </p:cNvCxnSpPr>
            <p:nvPr/>
          </p:nvCxnSpPr>
          <p:spPr bwMode="auto">
            <a:xfrm flipH="1">
              <a:off x="6599274" y="3096095"/>
              <a:ext cx="729849" cy="493587"/>
            </a:xfrm>
            <a:prstGeom prst="straightConnector1">
              <a:avLst/>
            </a:prstGeom>
            <a:noFill/>
            <a:ln w="28575" cap="rnd" cmpd="sng" algn="ctr">
              <a:solidFill>
                <a:schemeClr val="accent1"/>
              </a:solidFill>
              <a:prstDash val="solid"/>
              <a:round/>
              <a:headEnd type="none" w="med" len="med"/>
              <a:tailEnd type="triangle"/>
            </a:ln>
            <a:effectLst/>
          </p:spPr>
        </p:cxnSp>
      </p:grpSp>
      <p:grpSp>
        <p:nvGrpSpPr>
          <p:cNvPr id="84" name="Group 83">
            <a:extLst>
              <a:ext uri="{FF2B5EF4-FFF2-40B4-BE49-F238E27FC236}">
                <a16:creationId xmlns:a16="http://schemas.microsoft.com/office/drawing/2014/main" id="{9283E3D0-004F-B867-1704-3AE41560FC39}"/>
              </a:ext>
            </a:extLst>
          </p:cNvPr>
          <p:cNvGrpSpPr/>
          <p:nvPr/>
        </p:nvGrpSpPr>
        <p:grpSpPr>
          <a:xfrm>
            <a:off x="7125919" y="3106662"/>
            <a:ext cx="5114977" cy="817246"/>
            <a:chOff x="6705060" y="4500297"/>
            <a:chExt cx="5114977" cy="817246"/>
          </a:xfrm>
        </p:grpSpPr>
        <p:grpSp>
          <p:nvGrpSpPr>
            <p:cNvPr id="53" name="Group 52">
              <a:extLst>
                <a:ext uri="{FF2B5EF4-FFF2-40B4-BE49-F238E27FC236}">
                  <a16:creationId xmlns:a16="http://schemas.microsoft.com/office/drawing/2014/main" id="{206D0558-D016-87B6-5895-E84C5409F9AB}"/>
                </a:ext>
              </a:extLst>
            </p:cNvPr>
            <p:cNvGrpSpPr/>
            <p:nvPr/>
          </p:nvGrpSpPr>
          <p:grpSpPr>
            <a:xfrm>
              <a:off x="7301876" y="4500298"/>
              <a:ext cx="4518161" cy="817245"/>
              <a:chOff x="-163026" y="560638"/>
              <a:chExt cx="4518161" cy="817245"/>
            </a:xfrm>
          </p:grpSpPr>
          <p:sp>
            <p:nvSpPr>
              <p:cNvPr id="46" name="TextBox 45">
                <a:extLst>
                  <a:ext uri="{FF2B5EF4-FFF2-40B4-BE49-F238E27FC236}">
                    <a16:creationId xmlns:a16="http://schemas.microsoft.com/office/drawing/2014/main" id="{E38C680E-D298-D688-ADAE-6D974BF64986}"/>
                  </a:ext>
                </a:extLst>
              </p:cNvPr>
              <p:cNvSpPr txBox="1"/>
              <p:nvPr/>
            </p:nvSpPr>
            <p:spPr>
              <a:xfrm>
                <a:off x="-163026" y="560638"/>
                <a:ext cx="4518161" cy="817245"/>
              </a:xfrm>
              <a:prstGeom prst="roundRect">
                <a:avLst/>
              </a:prstGeom>
              <a:noFill/>
              <a:ln>
                <a:solidFill>
                  <a:schemeClr val="accent1"/>
                </a:solidFill>
              </a:ln>
            </p:spPr>
            <p:style>
              <a:lnRef idx="2">
                <a:schemeClr val="accent2"/>
              </a:lnRef>
              <a:fillRef idx="1">
                <a:schemeClr val="lt1"/>
              </a:fillRef>
              <a:effectRef idx="0">
                <a:schemeClr val="accent2"/>
              </a:effectRef>
              <a:fontRef idx="minor">
                <a:schemeClr val="dk1"/>
              </a:fontRef>
            </p:style>
            <p:txBody>
              <a:bodyPr wrap="square" rtlCol="0" anchor="t" anchorCtr="0">
                <a:spAutoFit/>
              </a:bodyPr>
              <a:lstStyle/>
              <a:p>
                <a:pPr marL="568325" marR="0" lvl="0" algn="l" defTabSz="914400" rtl="0" eaLnBrk="1" fontAlgn="auto" latinLnBrk="0" hangingPunct="1">
                  <a:lnSpc>
                    <a:spcPct val="100000"/>
                  </a:lnSpc>
                  <a:spcBef>
                    <a:spcPts val="0"/>
                  </a:spcBef>
                  <a:spcAft>
                    <a:spcPts val="0"/>
                  </a:spcAft>
                  <a:buClrTx/>
                  <a:buSzTx/>
                  <a:buFontTx/>
                  <a:buNone/>
                  <a:defRPr/>
                </a:pPr>
                <a:r>
                  <a:rPr kumimoji="0" lang="en-US" sz="1400" b="1" u="none" strike="noStrike" kern="1200" cap="none" spc="0" normalizeH="0" baseline="0" noProof="0" dirty="0">
                    <a:ln>
                      <a:noFill/>
                    </a:ln>
                    <a:solidFill>
                      <a:srgbClr val="414141"/>
                    </a:solidFill>
                    <a:effectLst/>
                    <a:uLnTx/>
                    <a:uFillTx/>
                    <a:latin typeface="Avenir" panose="020B0503020203020204"/>
                  </a:rPr>
                  <a:t>Time Interval email notifications </a:t>
                </a:r>
                <a:r>
                  <a:rPr kumimoji="0" lang="en-US" sz="1400" b="0" i="0" u="none" strike="noStrike" kern="1200" cap="none" spc="0" normalizeH="0" baseline="0" noProof="0" dirty="0">
                    <a:ln>
                      <a:noFill/>
                    </a:ln>
                    <a:solidFill>
                      <a:srgbClr val="414141"/>
                    </a:solidFill>
                    <a:effectLst/>
                    <a:uLnTx/>
                    <a:uFillTx/>
                    <a:latin typeface="Avenir" panose="020B0503020203020204"/>
                  </a:rPr>
                  <a:t>are generated when the number of days exceeds the </a:t>
                </a:r>
                <a:r>
                  <a:rPr lang="en-US" sz="1400" dirty="0">
                    <a:solidFill>
                      <a:srgbClr val="414141"/>
                    </a:solidFill>
                    <a:latin typeface="Avenir" panose="020B0503020203020204"/>
                  </a:rPr>
                  <a:t>set</a:t>
                </a:r>
                <a:r>
                  <a:rPr kumimoji="0" lang="en-US" sz="1400" b="0" i="0" u="none" strike="noStrike" kern="1200" cap="none" spc="0" normalizeH="0" baseline="0" noProof="0" dirty="0">
                    <a:ln>
                      <a:noFill/>
                    </a:ln>
                    <a:solidFill>
                      <a:srgbClr val="414141"/>
                    </a:solidFill>
                    <a:effectLst/>
                    <a:uLnTx/>
                    <a:uFillTx/>
                    <a:latin typeface="Avenir" panose="020B0503020203020204"/>
                  </a:rPr>
                  <a:t> threshold</a:t>
                </a:r>
              </a:p>
            </p:txBody>
          </p:sp>
          <p:pic>
            <p:nvPicPr>
              <p:cNvPr id="50" name="Picture 49">
                <a:extLst>
                  <a:ext uri="{FF2B5EF4-FFF2-40B4-BE49-F238E27FC236}">
                    <a16:creationId xmlns:a16="http://schemas.microsoft.com/office/drawing/2014/main" id="{72514D4B-4AF2-F405-C93E-5FD608C221FB}"/>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a:off x="478" y="701998"/>
                <a:ext cx="433312" cy="438686"/>
              </a:xfrm>
              <a:prstGeom prst="rect">
                <a:avLst/>
              </a:prstGeom>
              <a:ln>
                <a:noFill/>
              </a:ln>
            </p:spPr>
          </p:pic>
        </p:grpSp>
        <p:cxnSp>
          <p:nvCxnSpPr>
            <p:cNvPr id="63" name="Straight Arrow Connector 62">
              <a:extLst>
                <a:ext uri="{FF2B5EF4-FFF2-40B4-BE49-F238E27FC236}">
                  <a16:creationId xmlns:a16="http://schemas.microsoft.com/office/drawing/2014/main" id="{F19A4AF7-5AA8-AEF6-EE53-D5EB5328380C}"/>
                </a:ext>
              </a:extLst>
            </p:cNvPr>
            <p:cNvCxnSpPr>
              <a:cxnSpLocks/>
              <a:stCxn id="46" idx="1"/>
            </p:cNvCxnSpPr>
            <p:nvPr/>
          </p:nvCxnSpPr>
          <p:spPr bwMode="auto">
            <a:xfrm flipH="1" flipV="1">
              <a:off x="6705060" y="4500297"/>
              <a:ext cx="596816" cy="408624"/>
            </a:xfrm>
            <a:prstGeom prst="straightConnector1">
              <a:avLst/>
            </a:prstGeom>
            <a:noFill/>
            <a:ln w="28575" cap="rnd" cmpd="sng" algn="ctr">
              <a:solidFill>
                <a:schemeClr val="accent1"/>
              </a:solidFill>
              <a:prstDash val="solid"/>
              <a:round/>
              <a:headEnd type="none" w="med" len="med"/>
              <a:tailEnd type="triangle"/>
            </a:ln>
            <a:effectLst/>
          </p:spPr>
        </p:cxnSp>
      </p:grpSp>
      <p:cxnSp>
        <p:nvCxnSpPr>
          <p:cNvPr id="10" name="Straight Connector 9">
            <a:extLst>
              <a:ext uri="{FF2B5EF4-FFF2-40B4-BE49-F238E27FC236}">
                <a16:creationId xmlns:a16="http://schemas.microsoft.com/office/drawing/2014/main" id="{2430A9A4-AA87-DC43-C462-4811EB791683}"/>
              </a:ext>
            </a:extLst>
          </p:cNvPr>
          <p:cNvCxnSpPr>
            <a:cxnSpLocks/>
          </p:cNvCxnSpPr>
          <p:nvPr/>
        </p:nvCxnSpPr>
        <p:spPr bwMode="auto">
          <a:xfrm>
            <a:off x="203301" y="3268966"/>
            <a:ext cx="1953045" cy="0"/>
          </a:xfrm>
          <a:prstGeom prst="line">
            <a:avLst/>
          </a:prstGeom>
          <a:noFill/>
          <a:ln w="12700" cap="rnd" cmpd="sng" algn="ctr">
            <a:solidFill>
              <a:srgbClr val="D87100"/>
            </a:solidFill>
            <a:prstDash val="sysDash"/>
            <a:round/>
            <a:headEnd type="none" w="med" len="med"/>
            <a:tailEnd type="none" w="med" len="med"/>
          </a:ln>
          <a:effectLst/>
        </p:spPr>
      </p:cxnSp>
      <p:cxnSp>
        <p:nvCxnSpPr>
          <p:cNvPr id="11" name="Straight Connector 10">
            <a:extLst>
              <a:ext uri="{FF2B5EF4-FFF2-40B4-BE49-F238E27FC236}">
                <a16:creationId xmlns:a16="http://schemas.microsoft.com/office/drawing/2014/main" id="{9933A235-5FD6-5484-F440-111BCE34DBDF}"/>
              </a:ext>
            </a:extLst>
          </p:cNvPr>
          <p:cNvCxnSpPr>
            <a:cxnSpLocks/>
          </p:cNvCxnSpPr>
          <p:nvPr/>
        </p:nvCxnSpPr>
        <p:spPr bwMode="auto">
          <a:xfrm flipV="1">
            <a:off x="2168578" y="2159508"/>
            <a:ext cx="0" cy="1091821"/>
          </a:xfrm>
          <a:prstGeom prst="line">
            <a:avLst/>
          </a:prstGeom>
          <a:noFill/>
          <a:ln w="12700" cap="rnd" cmpd="sng" algn="ctr">
            <a:solidFill>
              <a:srgbClr val="D87100"/>
            </a:solidFill>
            <a:prstDash val="sysDash"/>
            <a:round/>
            <a:headEnd type="none" w="med" len="med"/>
            <a:tailEnd type="none" w="med" len="med"/>
          </a:ln>
          <a:effectLst/>
        </p:spPr>
      </p:cxnSp>
      <p:pic>
        <p:nvPicPr>
          <p:cNvPr id="12" name="Graphic 11" descr="Ringer with solid fill">
            <a:extLst>
              <a:ext uri="{FF2B5EF4-FFF2-40B4-BE49-F238E27FC236}">
                <a16:creationId xmlns:a16="http://schemas.microsoft.com/office/drawing/2014/main" id="{36C6FB4B-C386-EAC8-1895-929F250C7B03}"/>
              </a:ext>
            </a:extLst>
          </p:cNvPr>
          <p:cNvPicPr>
            <a:picLocks noChangeAspect="1"/>
          </p:cNvPicPr>
          <p:nvPr/>
        </p:nvPicPr>
        <p:blipFill>
          <a:blip r:embed="rId7" cstate="screen">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p:blipFill>
        <p:spPr>
          <a:xfrm>
            <a:off x="2078572" y="1963824"/>
            <a:ext cx="180011" cy="180011"/>
          </a:xfrm>
          <a:prstGeom prst="rect">
            <a:avLst/>
          </a:prstGeom>
        </p:spPr>
      </p:pic>
      <p:pic>
        <p:nvPicPr>
          <p:cNvPr id="13" name="Graphic 12" descr="Needle with solid fill">
            <a:extLst>
              <a:ext uri="{FF2B5EF4-FFF2-40B4-BE49-F238E27FC236}">
                <a16:creationId xmlns:a16="http://schemas.microsoft.com/office/drawing/2014/main" id="{B7B3192F-3881-3AA3-8F72-B7216E0C0A52}"/>
              </a:ext>
            </a:extLst>
          </p:cNvPr>
          <p:cNvPicPr>
            <a:picLocks noChangeAspect="1"/>
          </p:cNvPicPr>
          <p:nvPr/>
        </p:nvPicPr>
        <p:blipFill>
          <a:blip r:embed="rId9" cstate="screen">
            <a:extLst>
              <a:ext uri="{28A0092B-C50C-407E-A947-70E740481C1C}">
                <a14:useLocalDpi xmlns:a14="http://schemas.microsoft.com/office/drawing/2010/main"/>
              </a:ext>
              <a:ext uri="{96DAC541-7B7A-43D3-8B79-37D633B846F1}">
                <asvg:svgBlip xmlns:asvg="http://schemas.microsoft.com/office/drawing/2016/SVG/main" r:embed="rId10"/>
              </a:ext>
            </a:extLst>
          </a:blip>
          <a:stretch>
            <a:fillRect/>
          </a:stretch>
        </p:blipFill>
        <p:spPr>
          <a:xfrm>
            <a:off x="2368107" y="1918909"/>
            <a:ext cx="188884" cy="188884"/>
          </a:xfrm>
          <a:prstGeom prst="rect">
            <a:avLst/>
          </a:prstGeom>
        </p:spPr>
      </p:pic>
      <p:cxnSp>
        <p:nvCxnSpPr>
          <p:cNvPr id="14" name="Straight Connector 13">
            <a:extLst>
              <a:ext uri="{FF2B5EF4-FFF2-40B4-BE49-F238E27FC236}">
                <a16:creationId xmlns:a16="http://schemas.microsoft.com/office/drawing/2014/main" id="{8A15A83E-3152-7898-652C-E3A093C108D8}"/>
              </a:ext>
            </a:extLst>
          </p:cNvPr>
          <p:cNvCxnSpPr>
            <a:cxnSpLocks/>
          </p:cNvCxnSpPr>
          <p:nvPr/>
        </p:nvCxnSpPr>
        <p:spPr bwMode="auto">
          <a:xfrm flipV="1">
            <a:off x="2379329" y="2107793"/>
            <a:ext cx="0" cy="280219"/>
          </a:xfrm>
          <a:prstGeom prst="line">
            <a:avLst/>
          </a:prstGeom>
          <a:noFill/>
          <a:ln w="12700" cap="rnd" cmpd="sng" algn="ctr">
            <a:solidFill>
              <a:srgbClr val="D87100"/>
            </a:solidFill>
            <a:prstDash val="sysDash"/>
            <a:round/>
            <a:headEnd type="none" w="med" len="med"/>
            <a:tailEnd type="none" w="med" len="med"/>
          </a:ln>
          <a:effectLst/>
        </p:spPr>
      </p:cxnSp>
    </p:spTree>
    <p:extLst>
      <p:ext uri="{BB962C8B-B14F-4D97-AF65-F5344CB8AC3E}">
        <p14:creationId xmlns:p14="http://schemas.microsoft.com/office/powerpoint/2010/main" val="6179931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83"/>
                                        </p:tgtEl>
                                        <p:attrNameLst>
                                          <p:attrName>style.visibility</p:attrName>
                                        </p:attrNameLst>
                                      </p:cBhvr>
                                      <p:to>
                                        <p:strVal val="visible"/>
                                      </p:to>
                                    </p:set>
                                    <p:animEffect transition="in" filter="wipe(left)">
                                      <p:cBhvr>
                                        <p:cTn id="7" dur="500"/>
                                        <p:tgtEl>
                                          <p:spTgt spid="83"/>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84"/>
                                        </p:tgtEl>
                                        <p:attrNameLst>
                                          <p:attrName>style.visibility</p:attrName>
                                        </p:attrNameLst>
                                      </p:cBhvr>
                                      <p:to>
                                        <p:strVal val="visible"/>
                                      </p:to>
                                    </p:set>
                                    <p:animEffect transition="in" filter="wipe(left)">
                                      <p:cBhvr>
                                        <p:cTn id="12" dur="500"/>
                                        <p:tgtEl>
                                          <p:spTgt spid="8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82" name="Straight Connector 81">
            <a:extLst>
              <a:ext uri="{FF2B5EF4-FFF2-40B4-BE49-F238E27FC236}">
                <a16:creationId xmlns:a16="http://schemas.microsoft.com/office/drawing/2014/main" id="{2D8DEE70-C8A8-83F1-FFA8-71B03DDAE679}"/>
              </a:ext>
            </a:extLst>
          </p:cNvPr>
          <p:cNvCxnSpPr>
            <a:cxnSpLocks/>
          </p:cNvCxnSpPr>
          <p:nvPr/>
        </p:nvCxnSpPr>
        <p:spPr bwMode="auto">
          <a:xfrm>
            <a:off x="6962416" y="2790530"/>
            <a:ext cx="1521859" cy="0"/>
          </a:xfrm>
          <a:prstGeom prst="line">
            <a:avLst/>
          </a:prstGeom>
          <a:noFill/>
          <a:ln w="41275" cap="rnd" cmpd="sng" algn="ctr">
            <a:solidFill>
              <a:srgbClr val="17335B"/>
            </a:solidFill>
            <a:prstDash val="sysDot"/>
            <a:round/>
            <a:headEnd type="none" w="med" len="med"/>
            <a:tailEnd type="triangle" w="med" len="med"/>
          </a:ln>
          <a:effectLst/>
        </p:spPr>
      </p:cxnSp>
      <p:cxnSp>
        <p:nvCxnSpPr>
          <p:cNvPr id="52" name="Straight Connector 51">
            <a:extLst>
              <a:ext uri="{FF2B5EF4-FFF2-40B4-BE49-F238E27FC236}">
                <a16:creationId xmlns:a16="http://schemas.microsoft.com/office/drawing/2014/main" id="{C9550AA4-1210-1B93-CA2D-CBEDACB4D916}"/>
              </a:ext>
            </a:extLst>
          </p:cNvPr>
          <p:cNvCxnSpPr>
            <a:cxnSpLocks/>
            <a:stCxn id="22" idx="6"/>
          </p:cNvCxnSpPr>
          <p:nvPr/>
        </p:nvCxnSpPr>
        <p:spPr bwMode="auto">
          <a:xfrm>
            <a:off x="3077982" y="2794650"/>
            <a:ext cx="1466247" cy="0"/>
          </a:xfrm>
          <a:prstGeom prst="line">
            <a:avLst/>
          </a:prstGeom>
          <a:noFill/>
          <a:ln w="41275" cap="rnd" cmpd="sng" algn="ctr">
            <a:solidFill>
              <a:srgbClr val="17335B"/>
            </a:solidFill>
            <a:prstDash val="sysDot"/>
            <a:round/>
            <a:headEnd type="none" w="med" len="med"/>
            <a:tailEnd type="triangle" w="med" len="med"/>
          </a:ln>
          <a:effectLst/>
        </p:spPr>
      </p:cxnSp>
      <p:grpSp>
        <p:nvGrpSpPr>
          <p:cNvPr id="133" name="Group 132">
            <a:extLst>
              <a:ext uri="{FF2B5EF4-FFF2-40B4-BE49-F238E27FC236}">
                <a16:creationId xmlns:a16="http://schemas.microsoft.com/office/drawing/2014/main" id="{64F9EB08-48BE-84B8-6CD1-C3A6EB0C3F81}"/>
              </a:ext>
            </a:extLst>
          </p:cNvPr>
          <p:cNvGrpSpPr/>
          <p:nvPr/>
        </p:nvGrpSpPr>
        <p:grpSpPr>
          <a:xfrm>
            <a:off x="259640" y="2590709"/>
            <a:ext cx="1868549" cy="2780370"/>
            <a:chOff x="209440" y="2546312"/>
            <a:chExt cx="1868549" cy="2780370"/>
          </a:xfrm>
        </p:grpSpPr>
        <p:grpSp>
          <p:nvGrpSpPr>
            <p:cNvPr id="73" name="Group 72">
              <a:extLst>
                <a:ext uri="{FF2B5EF4-FFF2-40B4-BE49-F238E27FC236}">
                  <a16:creationId xmlns:a16="http://schemas.microsoft.com/office/drawing/2014/main" id="{E998199F-96F2-72C5-7BBA-E1A703909C2A}"/>
                </a:ext>
              </a:extLst>
            </p:cNvPr>
            <p:cNvGrpSpPr/>
            <p:nvPr/>
          </p:nvGrpSpPr>
          <p:grpSpPr>
            <a:xfrm>
              <a:off x="209440" y="2546312"/>
              <a:ext cx="1868549" cy="2780370"/>
              <a:chOff x="8681" y="1910576"/>
              <a:chExt cx="1868549" cy="2780370"/>
            </a:xfrm>
          </p:grpSpPr>
          <p:sp>
            <p:nvSpPr>
              <p:cNvPr id="57" name="Rectangle 56">
                <a:extLst>
                  <a:ext uri="{FF2B5EF4-FFF2-40B4-BE49-F238E27FC236}">
                    <a16:creationId xmlns:a16="http://schemas.microsoft.com/office/drawing/2014/main" id="{6270C395-6674-1799-0B43-3EC9DA4C3268}"/>
                  </a:ext>
                </a:extLst>
              </p:cNvPr>
              <p:cNvSpPr/>
              <p:nvPr/>
            </p:nvSpPr>
            <p:spPr bwMode="gray">
              <a:xfrm>
                <a:off x="74342" y="1910576"/>
                <a:ext cx="1780430" cy="2780370"/>
              </a:xfrm>
              <a:prstGeom prst="rect">
                <a:avLst/>
              </a:prstGeom>
              <a:noFill/>
              <a:ln w="38100" cap="flat" cmpd="sng" algn="ctr">
                <a:solidFill>
                  <a:schemeClr val="bg1">
                    <a:lumMod val="95000"/>
                  </a:schemeClr>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algn="ctr">
                  <a:lnSpc>
                    <a:spcPct val="95000"/>
                  </a:lnSpc>
                </a:pPr>
                <a:endParaRPr lang="en-US" sz="2000">
                  <a:solidFill>
                    <a:schemeClr val="tx2"/>
                  </a:solidFill>
                  <a:latin typeface="Avenir" charset="0"/>
                  <a:ea typeface="Avenir" charset="0"/>
                  <a:cs typeface="Avenir" charset="0"/>
                </a:endParaRPr>
              </a:p>
            </p:txBody>
          </p:sp>
          <p:sp>
            <p:nvSpPr>
              <p:cNvPr id="64" name="TextBox 63">
                <a:extLst>
                  <a:ext uri="{FF2B5EF4-FFF2-40B4-BE49-F238E27FC236}">
                    <a16:creationId xmlns:a16="http://schemas.microsoft.com/office/drawing/2014/main" id="{AC91A3A0-A7FD-C760-FE16-DF22663CB924}"/>
                  </a:ext>
                </a:extLst>
              </p:cNvPr>
              <p:cNvSpPr txBox="1"/>
              <p:nvPr/>
            </p:nvSpPr>
            <p:spPr>
              <a:xfrm>
                <a:off x="8681" y="2246649"/>
                <a:ext cx="1868549" cy="461665"/>
              </a:xfrm>
              <a:prstGeom prst="rect">
                <a:avLst/>
              </a:prstGeom>
              <a:noFill/>
            </p:spPr>
            <p:txBody>
              <a:bodyPr wrap="square" rtlCol="0" anchor="t" anchorCtr="0">
                <a:spAutoFit/>
              </a:bodyPr>
              <a:lstStyle/>
              <a:p>
                <a:pPr marL="0" lvl="1" algn="ctr">
                  <a:spcAft>
                    <a:spcPts val="1200"/>
                  </a:spcAft>
                </a:pPr>
                <a:r>
                  <a:rPr lang="en-US" sz="1200">
                    <a:latin typeface="Avenir"/>
                  </a:rPr>
                  <a:t>Patient Monitoring </a:t>
                </a:r>
                <a:br>
                  <a:rPr lang="en-US" sz="1200">
                    <a:latin typeface="Avenir"/>
                  </a:rPr>
                </a:br>
                <a:r>
                  <a:rPr lang="en-US" sz="1200">
                    <a:latin typeface="Avenir"/>
                  </a:rPr>
                  <a:t>at Home</a:t>
                </a:r>
              </a:p>
            </p:txBody>
          </p:sp>
          <p:sp>
            <p:nvSpPr>
              <p:cNvPr id="21" name="Oval 20">
                <a:extLst>
                  <a:ext uri="{FF2B5EF4-FFF2-40B4-BE49-F238E27FC236}">
                    <a16:creationId xmlns:a16="http://schemas.microsoft.com/office/drawing/2014/main" id="{B67C0480-5E44-BBAC-4345-48661797E069}"/>
                  </a:ext>
                </a:extLst>
              </p:cNvPr>
              <p:cNvSpPr/>
              <p:nvPr/>
            </p:nvSpPr>
            <p:spPr bwMode="gray">
              <a:xfrm>
                <a:off x="839893" y="2001275"/>
                <a:ext cx="277225" cy="203374"/>
              </a:xfrm>
              <a:prstGeom prst="ellipse">
                <a:avLst/>
              </a:prstGeom>
              <a:solidFill>
                <a:srgbClr val="6AA504"/>
              </a:solidFill>
              <a:ln w="38100" cap="flat" cmpd="sng" algn="ctr">
                <a:no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algn="ctr">
                  <a:lnSpc>
                    <a:spcPct val="95000"/>
                  </a:lnSpc>
                </a:pPr>
                <a:r>
                  <a:rPr lang="en-US" sz="1000" b="1">
                    <a:solidFill>
                      <a:schemeClr val="bg1"/>
                    </a:solidFill>
                    <a:latin typeface="Avenir Black" panose="02000503020000020003" pitchFamily="2" charset="0"/>
                    <a:ea typeface="Avenir" charset="0"/>
                    <a:cs typeface="Avenir" charset="0"/>
                  </a:rPr>
                  <a:t>0</a:t>
                </a:r>
                <a:endParaRPr lang="en-US" sz="1400" b="1">
                  <a:solidFill>
                    <a:schemeClr val="bg1"/>
                  </a:solidFill>
                  <a:latin typeface="Avenir Black" panose="02000503020000020003" pitchFamily="2" charset="0"/>
                  <a:ea typeface="Avenir" charset="0"/>
                  <a:cs typeface="Avenir" charset="0"/>
                </a:endParaRPr>
              </a:p>
            </p:txBody>
          </p:sp>
        </p:grpSp>
        <p:pic>
          <p:nvPicPr>
            <p:cNvPr id="27" name="Graphic 26" descr="Arrow circle with solid fill">
              <a:extLst>
                <a:ext uri="{FF2B5EF4-FFF2-40B4-BE49-F238E27FC236}">
                  <a16:creationId xmlns:a16="http://schemas.microsoft.com/office/drawing/2014/main" id="{96548D66-F45A-F281-4138-38AB69DA983B}"/>
                </a:ext>
              </a:extLst>
            </p:cNvPr>
            <p:cNvPicPr>
              <a:picLocks noChangeAspect="1"/>
            </p:cNvPicPr>
            <p:nvPr/>
          </p:nvPicPr>
          <p:blipFill>
            <a:blip r:embed="rId3">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444115" y="3402173"/>
              <a:ext cx="1366320" cy="1366320"/>
            </a:xfrm>
            <a:prstGeom prst="rect">
              <a:avLst/>
            </a:prstGeom>
          </p:spPr>
        </p:pic>
      </p:grpSp>
      <p:grpSp>
        <p:nvGrpSpPr>
          <p:cNvPr id="76" name="Group 75">
            <a:extLst>
              <a:ext uri="{FF2B5EF4-FFF2-40B4-BE49-F238E27FC236}">
                <a16:creationId xmlns:a16="http://schemas.microsoft.com/office/drawing/2014/main" id="{6E80BD5D-2DAD-B809-92BC-1A74CC8AE98B}"/>
              </a:ext>
            </a:extLst>
          </p:cNvPr>
          <p:cNvGrpSpPr/>
          <p:nvPr/>
        </p:nvGrpSpPr>
        <p:grpSpPr>
          <a:xfrm>
            <a:off x="2096744" y="2587915"/>
            <a:ext cx="1669900" cy="2780370"/>
            <a:chOff x="1842755" y="1915217"/>
            <a:chExt cx="1669900" cy="2780370"/>
          </a:xfrm>
        </p:grpSpPr>
        <p:sp>
          <p:nvSpPr>
            <p:cNvPr id="58" name="Rectangle 57">
              <a:extLst>
                <a:ext uri="{FF2B5EF4-FFF2-40B4-BE49-F238E27FC236}">
                  <a16:creationId xmlns:a16="http://schemas.microsoft.com/office/drawing/2014/main" id="{24251CA7-6972-4E8C-2EF0-0D4EE10C8B01}"/>
                </a:ext>
              </a:extLst>
            </p:cNvPr>
            <p:cNvSpPr/>
            <p:nvPr/>
          </p:nvSpPr>
          <p:spPr bwMode="gray">
            <a:xfrm>
              <a:off x="1842755" y="1915217"/>
              <a:ext cx="1669900" cy="2780370"/>
            </a:xfrm>
            <a:prstGeom prst="rect">
              <a:avLst/>
            </a:prstGeom>
            <a:noFill/>
            <a:ln w="38100" cap="flat" cmpd="sng" algn="ctr">
              <a:solidFill>
                <a:schemeClr val="bg1">
                  <a:lumMod val="95000"/>
                </a:schemeClr>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algn="ctr">
                <a:lnSpc>
                  <a:spcPct val="95000"/>
                </a:lnSpc>
              </a:pPr>
              <a:endParaRPr lang="en-US" sz="2000">
                <a:solidFill>
                  <a:schemeClr val="tx2"/>
                </a:solidFill>
                <a:latin typeface="Avenir" charset="0"/>
                <a:ea typeface="Avenir" charset="0"/>
                <a:cs typeface="Avenir" charset="0"/>
              </a:endParaRPr>
            </a:p>
          </p:txBody>
        </p:sp>
        <p:sp>
          <p:nvSpPr>
            <p:cNvPr id="65" name="TextBox 64">
              <a:extLst>
                <a:ext uri="{FF2B5EF4-FFF2-40B4-BE49-F238E27FC236}">
                  <a16:creationId xmlns:a16="http://schemas.microsoft.com/office/drawing/2014/main" id="{DDD0B361-2E82-7918-EE56-83FEF2338780}"/>
                </a:ext>
              </a:extLst>
            </p:cNvPr>
            <p:cNvSpPr txBox="1"/>
            <p:nvPr/>
          </p:nvSpPr>
          <p:spPr>
            <a:xfrm>
              <a:off x="1875139" y="2243217"/>
              <a:ext cx="1631804" cy="307777"/>
            </a:xfrm>
            <a:prstGeom prst="rect">
              <a:avLst/>
            </a:prstGeom>
            <a:noFill/>
          </p:spPr>
          <p:txBody>
            <a:bodyPr wrap="square" rtlCol="0" anchor="t" anchorCtr="0">
              <a:spAutoFit/>
            </a:bodyPr>
            <a:lstStyle/>
            <a:p>
              <a:pPr marL="0" marR="0" lvl="0" indent="0" algn="ctr" defTabSz="609585"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414141"/>
                  </a:solidFill>
                  <a:effectLst/>
                  <a:uLnTx/>
                  <a:uFillTx/>
                  <a:latin typeface="Avenir" panose="02000503020000020003" pitchFamily="2" charset="0"/>
                  <a:ea typeface="+mn-ea"/>
                  <a:cs typeface="+mn-cs"/>
                </a:rPr>
                <a:t>Notification</a:t>
              </a:r>
            </a:p>
          </p:txBody>
        </p:sp>
        <p:sp>
          <p:nvSpPr>
            <p:cNvPr id="22" name="Oval 21">
              <a:extLst>
                <a:ext uri="{FF2B5EF4-FFF2-40B4-BE49-F238E27FC236}">
                  <a16:creationId xmlns:a16="http://schemas.microsoft.com/office/drawing/2014/main" id="{92C173BA-9AD6-0BEB-20A4-B2B1698A3E51}"/>
                </a:ext>
              </a:extLst>
            </p:cNvPr>
            <p:cNvSpPr/>
            <p:nvPr/>
          </p:nvSpPr>
          <p:spPr bwMode="gray">
            <a:xfrm>
              <a:off x="2546768" y="2020265"/>
              <a:ext cx="277225" cy="203374"/>
            </a:xfrm>
            <a:prstGeom prst="ellipse">
              <a:avLst/>
            </a:prstGeom>
            <a:solidFill>
              <a:srgbClr val="6AA504"/>
            </a:solidFill>
            <a:ln w="38100" cap="flat" cmpd="sng" algn="ctr">
              <a:no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algn="ctr">
                <a:lnSpc>
                  <a:spcPct val="95000"/>
                </a:lnSpc>
              </a:pPr>
              <a:r>
                <a:rPr lang="en-US" sz="1000" b="1">
                  <a:solidFill>
                    <a:schemeClr val="bg1"/>
                  </a:solidFill>
                  <a:latin typeface="Avenir Black" panose="02000503020000020003" pitchFamily="2" charset="0"/>
                  <a:ea typeface="Avenir" charset="0"/>
                  <a:cs typeface="Avenir" charset="0"/>
                </a:rPr>
                <a:t>1</a:t>
              </a:r>
              <a:endParaRPr lang="en-US" sz="1400" b="1">
                <a:solidFill>
                  <a:schemeClr val="bg1"/>
                </a:solidFill>
                <a:latin typeface="Avenir Black" panose="02000503020000020003" pitchFamily="2" charset="0"/>
                <a:ea typeface="Avenir" charset="0"/>
                <a:cs typeface="Avenir" charset="0"/>
              </a:endParaRPr>
            </a:p>
          </p:txBody>
        </p:sp>
      </p:grpSp>
      <p:grpSp>
        <p:nvGrpSpPr>
          <p:cNvPr id="136" name="Group 135">
            <a:extLst>
              <a:ext uri="{FF2B5EF4-FFF2-40B4-BE49-F238E27FC236}">
                <a16:creationId xmlns:a16="http://schemas.microsoft.com/office/drawing/2014/main" id="{11C7C402-55EF-E20E-2B7F-CA6989A54A0E}"/>
              </a:ext>
            </a:extLst>
          </p:cNvPr>
          <p:cNvGrpSpPr/>
          <p:nvPr/>
        </p:nvGrpSpPr>
        <p:grpSpPr>
          <a:xfrm>
            <a:off x="5963302" y="2590709"/>
            <a:ext cx="1728422" cy="2780370"/>
            <a:chOff x="5913102" y="2546312"/>
            <a:chExt cx="1728422" cy="2780370"/>
          </a:xfrm>
        </p:grpSpPr>
        <p:grpSp>
          <p:nvGrpSpPr>
            <p:cNvPr id="78" name="Group 77">
              <a:extLst>
                <a:ext uri="{FF2B5EF4-FFF2-40B4-BE49-F238E27FC236}">
                  <a16:creationId xmlns:a16="http://schemas.microsoft.com/office/drawing/2014/main" id="{438211A4-B0A0-E891-1513-2E8210D92980}"/>
                </a:ext>
              </a:extLst>
            </p:cNvPr>
            <p:cNvGrpSpPr/>
            <p:nvPr/>
          </p:nvGrpSpPr>
          <p:grpSpPr>
            <a:xfrm>
              <a:off x="5913102" y="2546312"/>
              <a:ext cx="1728422" cy="2780370"/>
              <a:chOff x="5237094" y="1910576"/>
              <a:chExt cx="1728422" cy="2780370"/>
            </a:xfrm>
          </p:grpSpPr>
          <p:sp>
            <p:nvSpPr>
              <p:cNvPr id="60" name="Rectangle 59">
                <a:extLst>
                  <a:ext uri="{FF2B5EF4-FFF2-40B4-BE49-F238E27FC236}">
                    <a16:creationId xmlns:a16="http://schemas.microsoft.com/office/drawing/2014/main" id="{FAFC9C61-0CBA-1CDD-9F39-372052E83A55}"/>
                  </a:ext>
                </a:extLst>
              </p:cNvPr>
              <p:cNvSpPr/>
              <p:nvPr/>
            </p:nvSpPr>
            <p:spPr bwMode="gray">
              <a:xfrm>
                <a:off x="5254393" y="1910576"/>
                <a:ext cx="1689786" cy="2780370"/>
              </a:xfrm>
              <a:prstGeom prst="rect">
                <a:avLst/>
              </a:prstGeom>
              <a:noFill/>
              <a:ln w="38100" cap="flat" cmpd="sng" algn="ctr">
                <a:solidFill>
                  <a:schemeClr val="bg1">
                    <a:lumMod val="95000"/>
                  </a:schemeClr>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algn="ctr">
                  <a:lnSpc>
                    <a:spcPct val="95000"/>
                  </a:lnSpc>
                </a:pPr>
                <a:endParaRPr lang="en-US" sz="2000">
                  <a:solidFill>
                    <a:schemeClr val="tx2"/>
                  </a:solidFill>
                  <a:latin typeface="Avenir" charset="0"/>
                  <a:ea typeface="Avenir" charset="0"/>
                  <a:cs typeface="Avenir" charset="0"/>
                </a:endParaRPr>
              </a:p>
            </p:txBody>
          </p:sp>
          <p:sp>
            <p:nvSpPr>
              <p:cNvPr id="68" name="TextBox 67">
                <a:extLst>
                  <a:ext uri="{FF2B5EF4-FFF2-40B4-BE49-F238E27FC236}">
                    <a16:creationId xmlns:a16="http://schemas.microsoft.com/office/drawing/2014/main" id="{864219E4-B7B9-4F30-AA1C-64384B7326B8}"/>
                  </a:ext>
                </a:extLst>
              </p:cNvPr>
              <p:cNvSpPr txBox="1"/>
              <p:nvPr/>
            </p:nvSpPr>
            <p:spPr>
              <a:xfrm>
                <a:off x="5237094" y="2243246"/>
                <a:ext cx="1728422" cy="276999"/>
              </a:xfrm>
              <a:prstGeom prst="rect">
                <a:avLst/>
              </a:prstGeom>
              <a:noFill/>
            </p:spPr>
            <p:txBody>
              <a:bodyPr wrap="square" rtlCol="0" anchor="t" anchorCtr="0">
                <a:spAutoFit/>
              </a:bodyPr>
              <a:lstStyle/>
              <a:p>
                <a:pPr marL="0" marR="0" lvl="0" indent="0" algn="ctr" defTabSz="609585"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414141"/>
                    </a:solidFill>
                    <a:effectLst/>
                    <a:uLnTx/>
                    <a:uFillTx/>
                    <a:latin typeface="Avenir" panose="02000503020000020003" pitchFamily="2" charset="0"/>
                    <a:ea typeface="+mn-ea"/>
                    <a:cs typeface="+mn-cs"/>
                  </a:rPr>
                  <a:t>Office Visit Procedures</a:t>
                </a:r>
              </a:p>
            </p:txBody>
          </p:sp>
          <p:sp>
            <p:nvSpPr>
              <p:cNvPr id="24" name="Oval 23">
                <a:extLst>
                  <a:ext uri="{FF2B5EF4-FFF2-40B4-BE49-F238E27FC236}">
                    <a16:creationId xmlns:a16="http://schemas.microsoft.com/office/drawing/2014/main" id="{29A28798-56CD-7D6F-0DE1-B7747FE89B7E}"/>
                  </a:ext>
                </a:extLst>
              </p:cNvPr>
              <p:cNvSpPr/>
              <p:nvPr/>
            </p:nvSpPr>
            <p:spPr bwMode="gray">
              <a:xfrm>
                <a:off x="5957399" y="2007282"/>
                <a:ext cx="277225" cy="203374"/>
              </a:xfrm>
              <a:prstGeom prst="ellipse">
                <a:avLst/>
              </a:prstGeom>
              <a:solidFill>
                <a:srgbClr val="6AA504"/>
              </a:solidFill>
              <a:ln w="38100" cap="flat" cmpd="sng" algn="ctr">
                <a:no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algn="ctr">
                  <a:lnSpc>
                    <a:spcPct val="95000"/>
                  </a:lnSpc>
                </a:pPr>
                <a:r>
                  <a:rPr lang="en-US" sz="1000" b="1">
                    <a:solidFill>
                      <a:schemeClr val="bg1"/>
                    </a:solidFill>
                    <a:latin typeface="Avenir Black" panose="02000503020000020003" pitchFamily="2" charset="0"/>
                    <a:ea typeface="Avenir" charset="0"/>
                    <a:cs typeface="Avenir" charset="0"/>
                  </a:rPr>
                  <a:t>3</a:t>
                </a:r>
                <a:endParaRPr lang="en-US" sz="1400" b="1">
                  <a:solidFill>
                    <a:schemeClr val="bg1"/>
                  </a:solidFill>
                  <a:latin typeface="Avenir Black" panose="02000503020000020003" pitchFamily="2" charset="0"/>
                  <a:ea typeface="Avenir" charset="0"/>
                  <a:cs typeface="Avenir" charset="0"/>
                </a:endParaRPr>
              </a:p>
            </p:txBody>
          </p:sp>
        </p:grpSp>
        <p:pic>
          <p:nvPicPr>
            <p:cNvPr id="51" name="Graphic 50" descr="Medical outline">
              <a:extLst>
                <a:ext uri="{FF2B5EF4-FFF2-40B4-BE49-F238E27FC236}">
                  <a16:creationId xmlns:a16="http://schemas.microsoft.com/office/drawing/2014/main" id="{86C47111-A5FB-D75A-46F9-B4E88B96823B}"/>
                </a:ext>
              </a:extLst>
            </p:cNvPr>
            <p:cNvPicPr>
              <a:picLocks noChangeAspect="1"/>
            </p:cNvPicPr>
            <p:nvPr/>
          </p:nvPicPr>
          <p:blipFill>
            <a:blip r:embed="rId5">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6181039" y="3420833"/>
              <a:ext cx="1134362" cy="1134362"/>
            </a:xfrm>
            <a:prstGeom prst="rect">
              <a:avLst/>
            </a:prstGeom>
          </p:spPr>
        </p:pic>
      </p:grpSp>
      <p:cxnSp>
        <p:nvCxnSpPr>
          <p:cNvPr id="72" name="Straight Connector 71">
            <a:extLst>
              <a:ext uri="{FF2B5EF4-FFF2-40B4-BE49-F238E27FC236}">
                <a16:creationId xmlns:a16="http://schemas.microsoft.com/office/drawing/2014/main" id="{E16DB591-7A37-B5CB-2104-D59639470911}"/>
              </a:ext>
            </a:extLst>
          </p:cNvPr>
          <p:cNvCxnSpPr>
            <a:cxnSpLocks/>
          </p:cNvCxnSpPr>
          <p:nvPr/>
        </p:nvCxnSpPr>
        <p:spPr bwMode="auto">
          <a:xfrm flipV="1">
            <a:off x="6785318" y="4517080"/>
            <a:ext cx="0" cy="385734"/>
          </a:xfrm>
          <a:prstGeom prst="line">
            <a:avLst/>
          </a:prstGeom>
          <a:noFill/>
          <a:ln w="41275" cap="rnd" cmpd="sng" algn="ctr">
            <a:solidFill>
              <a:srgbClr val="6AA504"/>
            </a:solidFill>
            <a:prstDash val="sysDot"/>
            <a:round/>
            <a:headEnd type="none" w="med" len="med"/>
            <a:tailEnd type="triangle" w="med" len="med"/>
          </a:ln>
          <a:effectLst/>
        </p:spPr>
      </p:cxnSp>
      <p:cxnSp>
        <p:nvCxnSpPr>
          <p:cNvPr id="87" name="Straight Connector 86">
            <a:extLst>
              <a:ext uri="{FF2B5EF4-FFF2-40B4-BE49-F238E27FC236}">
                <a16:creationId xmlns:a16="http://schemas.microsoft.com/office/drawing/2014/main" id="{040DC2A2-BBF1-0D29-69D6-F54594047595}"/>
              </a:ext>
            </a:extLst>
          </p:cNvPr>
          <p:cNvCxnSpPr>
            <a:cxnSpLocks/>
          </p:cNvCxnSpPr>
          <p:nvPr/>
        </p:nvCxnSpPr>
        <p:spPr bwMode="auto">
          <a:xfrm>
            <a:off x="1293213" y="5752571"/>
            <a:ext cx="3251016" cy="0"/>
          </a:xfrm>
          <a:prstGeom prst="line">
            <a:avLst/>
          </a:prstGeom>
          <a:noFill/>
          <a:ln w="41275" cap="rnd" cmpd="sng" algn="ctr">
            <a:solidFill>
              <a:srgbClr val="D3597C"/>
            </a:solidFill>
            <a:prstDash val="sysDot"/>
            <a:round/>
            <a:headEnd type="none" w="med" len="med"/>
            <a:tailEnd type="none" w="med" len="med"/>
          </a:ln>
          <a:effectLst/>
        </p:spPr>
      </p:cxnSp>
      <p:cxnSp>
        <p:nvCxnSpPr>
          <p:cNvPr id="104" name="Straight Connector 103">
            <a:extLst>
              <a:ext uri="{FF2B5EF4-FFF2-40B4-BE49-F238E27FC236}">
                <a16:creationId xmlns:a16="http://schemas.microsoft.com/office/drawing/2014/main" id="{8634CEB8-6639-A9DF-CEF3-AC24F690B6B9}"/>
              </a:ext>
            </a:extLst>
          </p:cNvPr>
          <p:cNvCxnSpPr>
            <a:cxnSpLocks/>
          </p:cNvCxnSpPr>
          <p:nvPr/>
        </p:nvCxnSpPr>
        <p:spPr bwMode="auto">
          <a:xfrm>
            <a:off x="4570089" y="5752571"/>
            <a:ext cx="4052392" cy="0"/>
          </a:xfrm>
          <a:prstGeom prst="line">
            <a:avLst/>
          </a:prstGeom>
          <a:noFill/>
          <a:ln w="41275" cap="rnd" cmpd="sng" algn="ctr">
            <a:solidFill>
              <a:srgbClr val="D3597C"/>
            </a:solidFill>
            <a:prstDash val="sysDot"/>
            <a:round/>
            <a:headEnd type="none" w="med" len="med"/>
            <a:tailEnd type="none" w="med" len="med"/>
          </a:ln>
          <a:effectLst/>
        </p:spPr>
      </p:cxnSp>
      <p:cxnSp>
        <p:nvCxnSpPr>
          <p:cNvPr id="105" name="Straight Connector 104">
            <a:extLst>
              <a:ext uri="{FF2B5EF4-FFF2-40B4-BE49-F238E27FC236}">
                <a16:creationId xmlns:a16="http://schemas.microsoft.com/office/drawing/2014/main" id="{0C2DE51F-2EA5-5D44-3543-14ADCE0E959E}"/>
              </a:ext>
            </a:extLst>
          </p:cNvPr>
          <p:cNvCxnSpPr>
            <a:cxnSpLocks/>
            <a:stCxn id="55" idx="2"/>
          </p:cNvCxnSpPr>
          <p:nvPr/>
        </p:nvCxnSpPr>
        <p:spPr bwMode="auto">
          <a:xfrm flipH="1">
            <a:off x="8622481" y="5213676"/>
            <a:ext cx="6277" cy="574065"/>
          </a:xfrm>
          <a:prstGeom prst="line">
            <a:avLst/>
          </a:prstGeom>
          <a:noFill/>
          <a:ln w="41275" cap="rnd" cmpd="sng" algn="ctr">
            <a:solidFill>
              <a:srgbClr val="D3597C"/>
            </a:solidFill>
            <a:prstDash val="sysDot"/>
            <a:round/>
            <a:headEnd type="none" w="med" len="med"/>
            <a:tailEnd type="none" w="med" len="med"/>
          </a:ln>
          <a:effectLst/>
        </p:spPr>
      </p:cxnSp>
      <p:grpSp>
        <p:nvGrpSpPr>
          <p:cNvPr id="138" name="Group 137">
            <a:extLst>
              <a:ext uri="{FF2B5EF4-FFF2-40B4-BE49-F238E27FC236}">
                <a16:creationId xmlns:a16="http://schemas.microsoft.com/office/drawing/2014/main" id="{0CB41796-79B2-E884-1738-68E14EB7CBDC}"/>
              </a:ext>
            </a:extLst>
          </p:cNvPr>
          <p:cNvGrpSpPr/>
          <p:nvPr/>
        </p:nvGrpSpPr>
        <p:grpSpPr>
          <a:xfrm>
            <a:off x="7641524" y="2590709"/>
            <a:ext cx="1877773" cy="2780370"/>
            <a:chOff x="7591324" y="2546312"/>
            <a:chExt cx="1877773" cy="2780370"/>
          </a:xfrm>
        </p:grpSpPr>
        <p:grpSp>
          <p:nvGrpSpPr>
            <p:cNvPr id="79" name="Group 78">
              <a:extLst>
                <a:ext uri="{FF2B5EF4-FFF2-40B4-BE49-F238E27FC236}">
                  <a16:creationId xmlns:a16="http://schemas.microsoft.com/office/drawing/2014/main" id="{060760C1-E704-ACAD-CEDA-BF1CD5DC4DAF}"/>
                </a:ext>
              </a:extLst>
            </p:cNvPr>
            <p:cNvGrpSpPr/>
            <p:nvPr/>
          </p:nvGrpSpPr>
          <p:grpSpPr>
            <a:xfrm>
              <a:off x="7591324" y="2546312"/>
              <a:ext cx="1877773" cy="2780370"/>
              <a:chOff x="6915316" y="1910576"/>
              <a:chExt cx="1877773" cy="2780370"/>
            </a:xfrm>
          </p:grpSpPr>
          <p:sp>
            <p:nvSpPr>
              <p:cNvPr id="61" name="Rectangle 60">
                <a:extLst>
                  <a:ext uri="{FF2B5EF4-FFF2-40B4-BE49-F238E27FC236}">
                    <a16:creationId xmlns:a16="http://schemas.microsoft.com/office/drawing/2014/main" id="{80BE05F6-79DB-C483-16E3-52A633730594}"/>
                  </a:ext>
                </a:extLst>
              </p:cNvPr>
              <p:cNvSpPr/>
              <p:nvPr/>
            </p:nvSpPr>
            <p:spPr bwMode="gray">
              <a:xfrm>
                <a:off x="6946054" y="1910576"/>
                <a:ext cx="1847035" cy="2780370"/>
              </a:xfrm>
              <a:prstGeom prst="rect">
                <a:avLst/>
              </a:prstGeom>
              <a:noFill/>
              <a:ln w="38100" cap="flat" cmpd="sng" algn="ctr">
                <a:solidFill>
                  <a:schemeClr val="bg1">
                    <a:lumMod val="95000"/>
                  </a:schemeClr>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algn="ctr">
                  <a:lnSpc>
                    <a:spcPct val="95000"/>
                  </a:lnSpc>
                </a:pPr>
                <a:endParaRPr lang="en-US" sz="2000">
                  <a:solidFill>
                    <a:schemeClr val="tx2"/>
                  </a:solidFill>
                  <a:latin typeface="Avenir" charset="0"/>
                  <a:ea typeface="Avenir" charset="0"/>
                  <a:cs typeface="Avenir" charset="0"/>
                </a:endParaRPr>
              </a:p>
            </p:txBody>
          </p:sp>
          <p:sp>
            <p:nvSpPr>
              <p:cNvPr id="69" name="TextBox 68">
                <a:extLst>
                  <a:ext uri="{FF2B5EF4-FFF2-40B4-BE49-F238E27FC236}">
                    <a16:creationId xmlns:a16="http://schemas.microsoft.com/office/drawing/2014/main" id="{1A5ED713-5576-CE51-3FE0-66570BEE4D28}"/>
                  </a:ext>
                </a:extLst>
              </p:cNvPr>
              <p:cNvSpPr txBox="1"/>
              <p:nvPr/>
            </p:nvSpPr>
            <p:spPr>
              <a:xfrm>
                <a:off x="6915316" y="2250824"/>
                <a:ext cx="1877773" cy="307777"/>
              </a:xfrm>
              <a:prstGeom prst="rect">
                <a:avLst/>
              </a:prstGeom>
              <a:noFill/>
            </p:spPr>
            <p:txBody>
              <a:bodyPr wrap="square" rtlCol="0" anchor="t" anchorCtr="0">
                <a:spAutoFit/>
              </a:bodyPr>
              <a:lstStyle/>
              <a:p>
                <a:pPr marL="6350" marR="0" lvl="1" algn="ctr" defTabSz="914400" rtl="0" eaLnBrk="1" fontAlgn="auto" latinLnBrk="0" hangingPunct="1">
                  <a:lnSpc>
                    <a:spcPct val="100000"/>
                  </a:lnSpc>
                  <a:spcBef>
                    <a:spcPts val="0"/>
                  </a:spcBef>
                  <a:spcAft>
                    <a:spcPts val="1200"/>
                  </a:spcAft>
                  <a:buClrTx/>
                  <a:buSzTx/>
                  <a:buFontTx/>
                  <a:buNone/>
                  <a:defRPr/>
                </a:pPr>
                <a:r>
                  <a:rPr kumimoji="0" lang="en-US" sz="1400" b="0" i="0" u="none" strike="noStrike" kern="1200" cap="none" spc="0" normalizeH="0" baseline="0" noProof="0">
                    <a:ln>
                      <a:noFill/>
                    </a:ln>
                    <a:solidFill>
                      <a:srgbClr val="000000"/>
                    </a:solidFill>
                    <a:effectLst/>
                    <a:uLnTx/>
                    <a:uFillTx/>
                    <a:latin typeface="Avenir"/>
                    <a:ea typeface="+mn-ea"/>
                    <a:cs typeface="+mn-cs"/>
                  </a:rPr>
                  <a:t>Treated?</a:t>
                </a:r>
              </a:p>
            </p:txBody>
          </p:sp>
          <p:sp>
            <p:nvSpPr>
              <p:cNvPr id="25" name="Oval 24">
                <a:extLst>
                  <a:ext uri="{FF2B5EF4-FFF2-40B4-BE49-F238E27FC236}">
                    <a16:creationId xmlns:a16="http://schemas.microsoft.com/office/drawing/2014/main" id="{58AA3386-148E-53A1-4613-90C645B2BA43}"/>
                  </a:ext>
                </a:extLst>
              </p:cNvPr>
              <p:cNvSpPr/>
              <p:nvPr/>
            </p:nvSpPr>
            <p:spPr bwMode="gray">
              <a:xfrm>
                <a:off x="7780199" y="2007282"/>
                <a:ext cx="277225" cy="203374"/>
              </a:xfrm>
              <a:prstGeom prst="ellipse">
                <a:avLst/>
              </a:prstGeom>
              <a:solidFill>
                <a:srgbClr val="6AA504"/>
              </a:solidFill>
              <a:ln w="38100" cap="flat" cmpd="sng" algn="ctr">
                <a:no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algn="ctr">
                  <a:lnSpc>
                    <a:spcPct val="95000"/>
                  </a:lnSpc>
                </a:pPr>
                <a:r>
                  <a:rPr lang="en-US" sz="1000" b="1">
                    <a:solidFill>
                      <a:schemeClr val="bg1"/>
                    </a:solidFill>
                    <a:latin typeface="Avenir Black" panose="02000503020000020003" pitchFamily="2" charset="0"/>
                    <a:ea typeface="Avenir" charset="0"/>
                    <a:cs typeface="Avenir" charset="0"/>
                  </a:rPr>
                  <a:t>4</a:t>
                </a:r>
                <a:endParaRPr lang="en-US" sz="1400" b="1">
                  <a:solidFill>
                    <a:schemeClr val="bg1"/>
                  </a:solidFill>
                  <a:latin typeface="Avenir Black" panose="02000503020000020003" pitchFamily="2" charset="0"/>
                  <a:ea typeface="Avenir" charset="0"/>
                  <a:cs typeface="Avenir" charset="0"/>
                </a:endParaRPr>
              </a:p>
            </p:txBody>
          </p:sp>
        </p:grpSp>
        <p:pic>
          <p:nvPicPr>
            <p:cNvPr id="56" name="Picture 7" descr="A picture containing text, dark&#10;&#10;Description automatically generated">
              <a:extLst>
                <a:ext uri="{FF2B5EF4-FFF2-40B4-BE49-F238E27FC236}">
                  <a16:creationId xmlns:a16="http://schemas.microsoft.com/office/drawing/2014/main" id="{C14C308E-6DC7-DFC6-F98D-BDA90869BA5A}"/>
                </a:ext>
              </a:extLst>
            </p:cNvPr>
            <p:cNvPicPr>
              <a:picLocks noChangeAspect="1"/>
            </p:cNvPicPr>
            <p:nvPr/>
          </p:nvPicPr>
          <p:blipFill rotWithShape="1">
            <a:blip r:embed="rId7" cstate="screen">
              <a:extLst>
                <a:ext uri="{28A0092B-C50C-407E-A947-70E740481C1C}">
                  <a14:useLocalDpi xmlns:a14="http://schemas.microsoft.com/office/drawing/2010/main"/>
                </a:ext>
              </a:extLst>
            </a:blip>
            <a:srcRect r="-392"/>
            <a:stretch/>
          </p:blipFill>
          <p:spPr>
            <a:xfrm>
              <a:off x="7800729" y="3636315"/>
              <a:ext cx="1508989" cy="663625"/>
            </a:xfrm>
            <a:prstGeom prst="rect">
              <a:avLst/>
            </a:prstGeom>
          </p:spPr>
        </p:pic>
        <p:sp>
          <p:nvSpPr>
            <p:cNvPr id="55" name="TextBox 54">
              <a:extLst>
                <a:ext uri="{FF2B5EF4-FFF2-40B4-BE49-F238E27FC236}">
                  <a16:creationId xmlns:a16="http://schemas.microsoft.com/office/drawing/2014/main" id="{1356993F-D7D8-BCE3-B9B9-8282C94442E0}"/>
                </a:ext>
              </a:extLst>
            </p:cNvPr>
            <p:cNvSpPr txBox="1"/>
            <p:nvPr/>
          </p:nvSpPr>
          <p:spPr>
            <a:xfrm>
              <a:off x="7824063" y="4658501"/>
              <a:ext cx="1508989" cy="510778"/>
            </a:xfrm>
            <a:prstGeom prst="roundRect">
              <a:avLst/>
            </a:prstGeom>
            <a:solidFill>
              <a:srgbClr val="17335B"/>
            </a:solidFill>
          </p:spPr>
          <p:txBody>
            <a:bodyPr wrap="square" rtlCol="0" anchor="t" anchorCtr="0">
              <a:spAutoFit/>
            </a:bodyPr>
            <a:lstStyle/>
            <a:p>
              <a:pPr marL="6350" lvl="1" algn="ctr">
                <a:spcAft>
                  <a:spcPts val="1200"/>
                </a:spcAft>
              </a:pPr>
              <a:r>
                <a:rPr lang="en-US" sz="1200" b="1">
                  <a:solidFill>
                    <a:schemeClr val="bg1"/>
                  </a:solidFill>
                  <a:latin typeface="Avenir"/>
                </a:rPr>
                <a:t>Fluid observed on in-office OCT</a:t>
              </a:r>
            </a:p>
          </p:txBody>
        </p:sp>
      </p:grpSp>
      <p:grpSp>
        <p:nvGrpSpPr>
          <p:cNvPr id="137" name="Group 136">
            <a:extLst>
              <a:ext uri="{FF2B5EF4-FFF2-40B4-BE49-F238E27FC236}">
                <a16:creationId xmlns:a16="http://schemas.microsoft.com/office/drawing/2014/main" id="{6018CEA9-C5FC-45F3-44CB-63A834F32F63}"/>
              </a:ext>
            </a:extLst>
          </p:cNvPr>
          <p:cNvGrpSpPr/>
          <p:nvPr/>
        </p:nvGrpSpPr>
        <p:grpSpPr>
          <a:xfrm>
            <a:off x="3767501" y="2583274"/>
            <a:ext cx="1740881" cy="2780370"/>
            <a:chOff x="3717301" y="2538877"/>
            <a:chExt cx="1740881" cy="2780370"/>
          </a:xfrm>
        </p:grpSpPr>
        <p:grpSp>
          <p:nvGrpSpPr>
            <p:cNvPr id="135" name="Group 134">
              <a:extLst>
                <a:ext uri="{FF2B5EF4-FFF2-40B4-BE49-F238E27FC236}">
                  <a16:creationId xmlns:a16="http://schemas.microsoft.com/office/drawing/2014/main" id="{46B59140-5139-1E63-5E93-94061AFBBB39}"/>
                </a:ext>
              </a:extLst>
            </p:cNvPr>
            <p:cNvGrpSpPr/>
            <p:nvPr/>
          </p:nvGrpSpPr>
          <p:grpSpPr>
            <a:xfrm>
              <a:off x="3717301" y="2538877"/>
              <a:ext cx="1740881" cy="2780370"/>
              <a:chOff x="3717301" y="2538877"/>
              <a:chExt cx="1740881" cy="2780370"/>
            </a:xfrm>
          </p:grpSpPr>
          <p:grpSp>
            <p:nvGrpSpPr>
              <p:cNvPr id="77" name="Group 76">
                <a:extLst>
                  <a:ext uri="{FF2B5EF4-FFF2-40B4-BE49-F238E27FC236}">
                    <a16:creationId xmlns:a16="http://schemas.microsoft.com/office/drawing/2014/main" id="{EF10AB3B-89AB-CDF5-F5CC-E4FE1D412969}"/>
                  </a:ext>
                </a:extLst>
              </p:cNvPr>
              <p:cNvGrpSpPr/>
              <p:nvPr/>
            </p:nvGrpSpPr>
            <p:grpSpPr>
              <a:xfrm>
                <a:off x="3717301" y="2538877"/>
                <a:ext cx="1740881" cy="2780370"/>
                <a:chOff x="3513512" y="1910576"/>
                <a:chExt cx="1740881" cy="2780370"/>
              </a:xfrm>
            </p:grpSpPr>
            <p:sp>
              <p:nvSpPr>
                <p:cNvPr id="59" name="Rectangle 58">
                  <a:extLst>
                    <a:ext uri="{FF2B5EF4-FFF2-40B4-BE49-F238E27FC236}">
                      <a16:creationId xmlns:a16="http://schemas.microsoft.com/office/drawing/2014/main" id="{3687D123-5765-0A33-937D-0837E2640AE3}"/>
                    </a:ext>
                  </a:extLst>
                </p:cNvPr>
                <p:cNvSpPr/>
                <p:nvPr/>
              </p:nvSpPr>
              <p:spPr bwMode="gray">
                <a:xfrm>
                  <a:off x="3513512" y="1910576"/>
                  <a:ext cx="1740881" cy="2780370"/>
                </a:xfrm>
                <a:prstGeom prst="rect">
                  <a:avLst/>
                </a:prstGeom>
                <a:noFill/>
                <a:ln w="38100" cap="flat" cmpd="sng" algn="ctr">
                  <a:solidFill>
                    <a:schemeClr val="bg1">
                      <a:lumMod val="95000"/>
                    </a:schemeClr>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algn="ctr">
                    <a:lnSpc>
                      <a:spcPct val="95000"/>
                    </a:lnSpc>
                  </a:pPr>
                  <a:endParaRPr lang="en-US" sz="2000">
                    <a:solidFill>
                      <a:schemeClr val="tx2"/>
                    </a:solidFill>
                    <a:latin typeface="Avenir" charset="0"/>
                    <a:ea typeface="Avenir" charset="0"/>
                    <a:cs typeface="Avenir" charset="0"/>
                  </a:endParaRPr>
                </a:p>
              </p:txBody>
            </p:sp>
            <p:sp>
              <p:nvSpPr>
                <p:cNvPr id="66" name="TextBox 65">
                  <a:extLst>
                    <a:ext uri="{FF2B5EF4-FFF2-40B4-BE49-F238E27FC236}">
                      <a16:creationId xmlns:a16="http://schemas.microsoft.com/office/drawing/2014/main" id="{5A107EB8-CFDD-B0A5-80D2-D04A5511B425}"/>
                    </a:ext>
                  </a:extLst>
                </p:cNvPr>
                <p:cNvSpPr txBox="1"/>
                <p:nvPr/>
              </p:nvSpPr>
              <p:spPr>
                <a:xfrm>
                  <a:off x="3525971" y="2246649"/>
                  <a:ext cx="1728422" cy="307777"/>
                </a:xfrm>
                <a:prstGeom prst="rect">
                  <a:avLst/>
                </a:prstGeom>
                <a:noFill/>
              </p:spPr>
              <p:txBody>
                <a:bodyPr wrap="square" rtlCol="0" anchor="t" anchorCtr="0">
                  <a:spAutoFit/>
                </a:bodyPr>
                <a:lstStyle/>
                <a:p>
                  <a:pPr marL="6350" lvl="1" algn="ctr">
                    <a:spcAft>
                      <a:spcPts val="1200"/>
                    </a:spcAft>
                  </a:pPr>
                  <a:r>
                    <a:rPr lang="en-US" sz="1400">
                      <a:latin typeface="Avenir"/>
                    </a:rPr>
                    <a:t>Visit Required?</a:t>
                  </a:r>
                </a:p>
              </p:txBody>
            </p:sp>
            <p:sp>
              <p:nvSpPr>
                <p:cNvPr id="23" name="Oval 22">
                  <a:extLst>
                    <a:ext uri="{FF2B5EF4-FFF2-40B4-BE49-F238E27FC236}">
                      <a16:creationId xmlns:a16="http://schemas.microsoft.com/office/drawing/2014/main" id="{39AFA452-B865-0B8D-57D4-17B251927B07}"/>
                    </a:ext>
                  </a:extLst>
                </p:cNvPr>
                <p:cNvSpPr/>
                <p:nvPr/>
              </p:nvSpPr>
              <p:spPr bwMode="gray">
                <a:xfrm>
                  <a:off x="4355416" y="2007282"/>
                  <a:ext cx="277225" cy="203374"/>
                </a:xfrm>
                <a:prstGeom prst="ellipse">
                  <a:avLst/>
                </a:prstGeom>
                <a:solidFill>
                  <a:srgbClr val="6AA504"/>
                </a:solidFill>
                <a:ln w="38100" cap="flat" cmpd="sng" algn="ctr">
                  <a:no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algn="ctr">
                    <a:lnSpc>
                      <a:spcPct val="95000"/>
                    </a:lnSpc>
                  </a:pPr>
                  <a:r>
                    <a:rPr lang="en-US" sz="1000" b="1">
                      <a:solidFill>
                        <a:schemeClr val="bg1"/>
                      </a:solidFill>
                      <a:latin typeface="Avenir Black" panose="02000503020000020003" pitchFamily="2" charset="0"/>
                      <a:ea typeface="Avenir" charset="0"/>
                      <a:cs typeface="Avenir" charset="0"/>
                    </a:rPr>
                    <a:t>2</a:t>
                  </a:r>
                  <a:endParaRPr lang="en-US" sz="1400" b="1">
                    <a:solidFill>
                      <a:schemeClr val="bg1"/>
                    </a:solidFill>
                    <a:latin typeface="Avenir Black" panose="02000503020000020003" pitchFamily="2" charset="0"/>
                    <a:ea typeface="Avenir" charset="0"/>
                    <a:cs typeface="Avenir" charset="0"/>
                  </a:endParaRPr>
                </a:p>
              </p:txBody>
            </p:sp>
          </p:grpSp>
          <p:pic>
            <p:nvPicPr>
              <p:cNvPr id="30" name="Graphic 29" descr="Doctor female outline">
                <a:extLst>
                  <a:ext uri="{FF2B5EF4-FFF2-40B4-BE49-F238E27FC236}">
                    <a16:creationId xmlns:a16="http://schemas.microsoft.com/office/drawing/2014/main" id="{FBEE9BD8-4BD4-F220-13C3-8EEF31E1507D}"/>
                  </a:ext>
                </a:extLst>
              </p:cNvPr>
              <p:cNvPicPr>
                <a:picLocks noChangeAspect="1"/>
              </p:cNvPicPr>
              <p:nvPr/>
            </p:nvPicPr>
            <p:blipFill>
              <a:blip r:embed="rId8">
                <a:extLst>
                  <a:ext uri="{28A0092B-C50C-407E-A947-70E740481C1C}">
                    <a14:useLocalDpi xmlns:a14="http://schemas.microsoft.com/office/drawing/2010/main"/>
                  </a:ext>
                  <a:ext uri="{96DAC541-7B7A-43D3-8B79-37D633B846F1}">
                    <asvg:svgBlip xmlns:asvg="http://schemas.microsoft.com/office/drawing/2016/SVG/main" r:embed="rId9"/>
                  </a:ext>
                </a:extLst>
              </a:blip>
              <a:stretch>
                <a:fillRect/>
              </a:stretch>
            </p:blipFill>
            <p:spPr>
              <a:xfrm>
                <a:off x="4057167" y="3434155"/>
                <a:ext cx="1100200" cy="1100200"/>
              </a:xfrm>
              <a:prstGeom prst="rect">
                <a:avLst/>
              </a:prstGeom>
            </p:spPr>
          </p:pic>
        </p:grpSp>
        <p:sp>
          <p:nvSpPr>
            <p:cNvPr id="32" name="TextBox 31">
              <a:extLst>
                <a:ext uri="{FF2B5EF4-FFF2-40B4-BE49-F238E27FC236}">
                  <a16:creationId xmlns:a16="http://schemas.microsoft.com/office/drawing/2014/main" id="{75B2ED31-DF58-46D5-F156-E1F7D68E0AF0}"/>
                </a:ext>
              </a:extLst>
            </p:cNvPr>
            <p:cNvSpPr txBox="1"/>
            <p:nvPr/>
          </p:nvSpPr>
          <p:spPr>
            <a:xfrm>
              <a:off x="3747182" y="4686637"/>
              <a:ext cx="1689786" cy="510778"/>
            </a:xfrm>
            <a:prstGeom prst="roundRect">
              <a:avLst/>
            </a:prstGeom>
            <a:solidFill>
              <a:srgbClr val="17335B"/>
            </a:solidFill>
          </p:spPr>
          <p:txBody>
            <a:bodyPr wrap="square" rtlCol="0" anchor="t" anchorCtr="0">
              <a:noAutofit/>
            </a:bodyPr>
            <a:lstStyle/>
            <a:p>
              <a:pPr marL="6350" lvl="1" algn="ctr">
                <a:spcAft>
                  <a:spcPts val="1200"/>
                </a:spcAft>
              </a:pPr>
              <a:r>
                <a:rPr lang="en-US" sz="1200" b="1">
                  <a:solidFill>
                    <a:schemeClr val="bg1"/>
                  </a:solidFill>
                  <a:latin typeface="Avenir"/>
                </a:rPr>
                <a:t>Fluid notification or other clinical need</a:t>
              </a:r>
            </a:p>
          </p:txBody>
        </p:sp>
      </p:grpSp>
      <p:sp>
        <p:nvSpPr>
          <p:cNvPr id="106" name="TextBox 105">
            <a:extLst>
              <a:ext uri="{FF2B5EF4-FFF2-40B4-BE49-F238E27FC236}">
                <a16:creationId xmlns:a16="http://schemas.microsoft.com/office/drawing/2014/main" id="{AC4AD75B-6A59-2C93-EF7C-E73E38F6E21D}"/>
              </a:ext>
            </a:extLst>
          </p:cNvPr>
          <p:cNvSpPr txBox="1"/>
          <p:nvPr/>
        </p:nvSpPr>
        <p:spPr>
          <a:xfrm>
            <a:off x="8404373" y="5338571"/>
            <a:ext cx="436216" cy="281567"/>
          </a:xfrm>
          <a:prstGeom prst="roundRect">
            <a:avLst/>
          </a:prstGeom>
          <a:solidFill>
            <a:srgbClr val="D3597C"/>
          </a:solidFill>
        </p:spPr>
        <p:txBody>
          <a:bodyPr wrap="none" rtlCol="0" anchor="t" anchorCtr="0">
            <a:spAutoFit/>
          </a:bodyPr>
          <a:lstStyle/>
          <a:p>
            <a:pPr>
              <a:lnSpc>
                <a:spcPct val="95000"/>
              </a:lnSpc>
            </a:pPr>
            <a:r>
              <a:rPr lang="en-US" sz="1100" b="1">
                <a:solidFill>
                  <a:schemeClr val="bg1"/>
                </a:solidFill>
                <a:latin typeface="Avenir" charset="0"/>
                <a:ea typeface="Avenir" charset="0"/>
                <a:cs typeface="Avenir" charset="0"/>
              </a:rPr>
              <a:t>NO</a:t>
            </a:r>
          </a:p>
        </p:txBody>
      </p:sp>
      <p:cxnSp>
        <p:nvCxnSpPr>
          <p:cNvPr id="62" name="Straight Connector 61">
            <a:extLst>
              <a:ext uri="{FF2B5EF4-FFF2-40B4-BE49-F238E27FC236}">
                <a16:creationId xmlns:a16="http://schemas.microsoft.com/office/drawing/2014/main" id="{40ACDFB2-FD7C-15B7-1C6E-84179C43D23E}"/>
              </a:ext>
            </a:extLst>
          </p:cNvPr>
          <p:cNvCxnSpPr>
            <a:cxnSpLocks/>
          </p:cNvCxnSpPr>
          <p:nvPr/>
        </p:nvCxnSpPr>
        <p:spPr bwMode="auto">
          <a:xfrm>
            <a:off x="5445421" y="4902815"/>
            <a:ext cx="1383832" cy="0"/>
          </a:xfrm>
          <a:prstGeom prst="line">
            <a:avLst/>
          </a:prstGeom>
          <a:noFill/>
          <a:ln w="41275" cap="rnd" cmpd="sng" algn="ctr">
            <a:solidFill>
              <a:srgbClr val="6AA504"/>
            </a:solidFill>
            <a:prstDash val="sysDot"/>
            <a:round/>
            <a:headEnd type="none" w="med" len="med"/>
            <a:tailEnd type="none" w="med" len="med"/>
          </a:ln>
          <a:effectLst/>
        </p:spPr>
      </p:cxnSp>
      <p:cxnSp>
        <p:nvCxnSpPr>
          <p:cNvPr id="19" name="Straight Connector 18">
            <a:extLst>
              <a:ext uri="{FF2B5EF4-FFF2-40B4-BE49-F238E27FC236}">
                <a16:creationId xmlns:a16="http://schemas.microsoft.com/office/drawing/2014/main" id="{0369EB21-5EE1-173F-91B2-4212FFF6F4E1}"/>
              </a:ext>
            </a:extLst>
          </p:cNvPr>
          <p:cNvCxnSpPr>
            <a:cxnSpLocks/>
          </p:cNvCxnSpPr>
          <p:nvPr/>
        </p:nvCxnSpPr>
        <p:spPr bwMode="auto">
          <a:xfrm>
            <a:off x="1257889" y="4918390"/>
            <a:ext cx="0" cy="811014"/>
          </a:xfrm>
          <a:prstGeom prst="line">
            <a:avLst/>
          </a:prstGeom>
          <a:noFill/>
          <a:ln w="41275" cap="rnd" cmpd="sng" algn="ctr">
            <a:solidFill>
              <a:srgbClr val="D3597C"/>
            </a:solidFill>
            <a:prstDash val="sysDot"/>
            <a:round/>
            <a:headEnd type="triangle" w="med" len="med"/>
            <a:tailEnd type="none" w="med" len="med"/>
          </a:ln>
          <a:effectLst/>
        </p:spPr>
      </p:cxnSp>
      <p:cxnSp>
        <p:nvCxnSpPr>
          <p:cNvPr id="3" name="Straight Connector 2">
            <a:extLst>
              <a:ext uri="{FF2B5EF4-FFF2-40B4-BE49-F238E27FC236}">
                <a16:creationId xmlns:a16="http://schemas.microsoft.com/office/drawing/2014/main" id="{AB902762-5407-642F-ED88-D5D84A9EC3E6}"/>
              </a:ext>
            </a:extLst>
          </p:cNvPr>
          <p:cNvCxnSpPr>
            <a:cxnSpLocks/>
          </p:cNvCxnSpPr>
          <p:nvPr/>
        </p:nvCxnSpPr>
        <p:spPr bwMode="auto">
          <a:xfrm>
            <a:off x="5438387" y="4902815"/>
            <a:ext cx="657613" cy="0"/>
          </a:xfrm>
          <a:prstGeom prst="line">
            <a:avLst/>
          </a:prstGeom>
          <a:noFill/>
          <a:ln w="41275" cap="rnd" cmpd="sng" algn="ctr">
            <a:solidFill>
              <a:srgbClr val="6AA504"/>
            </a:solidFill>
            <a:prstDash val="sysDot"/>
            <a:round/>
            <a:headEnd type="none" w="med" len="med"/>
            <a:tailEnd type="none" w="med" len="med"/>
          </a:ln>
          <a:effectLst/>
        </p:spPr>
      </p:cxnSp>
      <p:sp>
        <p:nvSpPr>
          <p:cNvPr id="67" name="TextBox 66">
            <a:extLst>
              <a:ext uri="{FF2B5EF4-FFF2-40B4-BE49-F238E27FC236}">
                <a16:creationId xmlns:a16="http://schemas.microsoft.com/office/drawing/2014/main" id="{AE461F18-073B-17C7-B16E-9EEEF2907B10}"/>
              </a:ext>
            </a:extLst>
          </p:cNvPr>
          <p:cNvSpPr txBox="1"/>
          <p:nvPr/>
        </p:nvSpPr>
        <p:spPr>
          <a:xfrm>
            <a:off x="5718599" y="4743960"/>
            <a:ext cx="454873" cy="281567"/>
          </a:xfrm>
          <a:prstGeom prst="roundRect">
            <a:avLst/>
          </a:prstGeom>
          <a:solidFill>
            <a:srgbClr val="6AA504"/>
          </a:solidFill>
        </p:spPr>
        <p:txBody>
          <a:bodyPr wrap="none" rtlCol="0" anchor="t" anchorCtr="0">
            <a:spAutoFit/>
          </a:bodyPr>
          <a:lstStyle/>
          <a:p>
            <a:pPr>
              <a:lnSpc>
                <a:spcPct val="95000"/>
              </a:lnSpc>
            </a:pPr>
            <a:r>
              <a:rPr lang="en-US" sz="1100" b="1">
                <a:solidFill>
                  <a:schemeClr val="bg1"/>
                </a:solidFill>
                <a:latin typeface="Avenir" charset="0"/>
                <a:ea typeface="Avenir" charset="0"/>
                <a:cs typeface="Avenir" charset="0"/>
              </a:rPr>
              <a:t>YES</a:t>
            </a:r>
          </a:p>
        </p:txBody>
      </p:sp>
      <p:pic>
        <p:nvPicPr>
          <p:cNvPr id="5" name="Graphic 4" descr="Email outline">
            <a:extLst>
              <a:ext uri="{FF2B5EF4-FFF2-40B4-BE49-F238E27FC236}">
                <a16:creationId xmlns:a16="http://schemas.microsoft.com/office/drawing/2014/main" id="{04066A26-E6A0-FF8A-A29D-CCAEDD34F650}"/>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2321566" y="3446570"/>
            <a:ext cx="1220256" cy="1220256"/>
          </a:xfrm>
          <a:prstGeom prst="rect">
            <a:avLst/>
          </a:prstGeom>
        </p:spPr>
      </p:pic>
      <p:grpSp>
        <p:nvGrpSpPr>
          <p:cNvPr id="6" name="Group 5">
            <a:extLst>
              <a:ext uri="{FF2B5EF4-FFF2-40B4-BE49-F238E27FC236}">
                <a16:creationId xmlns:a16="http://schemas.microsoft.com/office/drawing/2014/main" id="{B377AA41-348F-CF9E-DAE8-04AE26FFBAB5}"/>
              </a:ext>
            </a:extLst>
          </p:cNvPr>
          <p:cNvGrpSpPr/>
          <p:nvPr/>
        </p:nvGrpSpPr>
        <p:grpSpPr>
          <a:xfrm>
            <a:off x="9993366" y="2590709"/>
            <a:ext cx="1877773" cy="2780370"/>
            <a:chOff x="9943166" y="2546312"/>
            <a:chExt cx="1877773" cy="2780370"/>
          </a:xfrm>
        </p:grpSpPr>
        <p:grpSp>
          <p:nvGrpSpPr>
            <p:cNvPr id="13" name="Group 12">
              <a:extLst>
                <a:ext uri="{FF2B5EF4-FFF2-40B4-BE49-F238E27FC236}">
                  <a16:creationId xmlns:a16="http://schemas.microsoft.com/office/drawing/2014/main" id="{E5D8155C-5FBF-D907-1675-1096AA29FA60}"/>
                </a:ext>
              </a:extLst>
            </p:cNvPr>
            <p:cNvGrpSpPr/>
            <p:nvPr/>
          </p:nvGrpSpPr>
          <p:grpSpPr>
            <a:xfrm>
              <a:off x="9943166" y="2546312"/>
              <a:ext cx="1877773" cy="2780370"/>
              <a:chOff x="6915316" y="1910576"/>
              <a:chExt cx="1877773" cy="2780370"/>
            </a:xfrm>
          </p:grpSpPr>
          <p:sp>
            <p:nvSpPr>
              <p:cNvPr id="15" name="Rectangle 14">
                <a:extLst>
                  <a:ext uri="{FF2B5EF4-FFF2-40B4-BE49-F238E27FC236}">
                    <a16:creationId xmlns:a16="http://schemas.microsoft.com/office/drawing/2014/main" id="{75A54173-FE53-988D-5AAE-8A1DCD070413}"/>
                  </a:ext>
                </a:extLst>
              </p:cNvPr>
              <p:cNvSpPr/>
              <p:nvPr/>
            </p:nvSpPr>
            <p:spPr bwMode="gray">
              <a:xfrm>
                <a:off x="6946054" y="1910576"/>
                <a:ext cx="1847035" cy="2780370"/>
              </a:xfrm>
              <a:prstGeom prst="rect">
                <a:avLst/>
              </a:prstGeom>
              <a:noFill/>
              <a:ln w="38100" cap="flat" cmpd="sng" algn="ctr">
                <a:solidFill>
                  <a:schemeClr val="bg1">
                    <a:lumMod val="95000"/>
                  </a:schemeClr>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algn="ctr">
                  <a:lnSpc>
                    <a:spcPct val="95000"/>
                  </a:lnSpc>
                </a:pPr>
                <a:endParaRPr lang="en-US" sz="2000">
                  <a:solidFill>
                    <a:schemeClr val="tx2"/>
                  </a:solidFill>
                  <a:latin typeface="Avenir" charset="0"/>
                  <a:ea typeface="Avenir" charset="0"/>
                  <a:cs typeface="Avenir" charset="0"/>
                </a:endParaRPr>
              </a:p>
            </p:txBody>
          </p:sp>
          <p:sp>
            <p:nvSpPr>
              <p:cNvPr id="20" name="TextBox 19">
                <a:extLst>
                  <a:ext uri="{FF2B5EF4-FFF2-40B4-BE49-F238E27FC236}">
                    <a16:creationId xmlns:a16="http://schemas.microsoft.com/office/drawing/2014/main" id="{3C906AFB-FB7A-AB4D-5581-196F55129BD4}"/>
                  </a:ext>
                </a:extLst>
              </p:cNvPr>
              <p:cNvSpPr txBox="1"/>
              <p:nvPr/>
            </p:nvSpPr>
            <p:spPr>
              <a:xfrm>
                <a:off x="6915316" y="2250824"/>
                <a:ext cx="1877773" cy="307777"/>
              </a:xfrm>
              <a:prstGeom prst="rect">
                <a:avLst/>
              </a:prstGeom>
              <a:noFill/>
            </p:spPr>
            <p:txBody>
              <a:bodyPr wrap="square" rtlCol="0" anchor="t" anchorCtr="0">
                <a:spAutoFit/>
              </a:bodyPr>
              <a:lstStyle/>
              <a:p>
                <a:pPr marL="6350" marR="0" lvl="1" algn="ctr" defTabSz="914400" rtl="0" eaLnBrk="1" fontAlgn="auto" latinLnBrk="0" hangingPunct="1">
                  <a:lnSpc>
                    <a:spcPct val="100000"/>
                  </a:lnSpc>
                  <a:spcBef>
                    <a:spcPts val="0"/>
                  </a:spcBef>
                  <a:spcAft>
                    <a:spcPts val="1200"/>
                  </a:spcAft>
                  <a:buClrTx/>
                  <a:buSzTx/>
                  <a:buFontTx/>
                  <a:buNone/>
                  <a:defRPr/>
                </a:pPr>
                <a:r>
                  <a:rPr kumimoji="0" lang="en-US" sz="1400" b="0" i="0" u="none" strike="noStrike" kern="1200" cap="none" spc="0" normalizeH="0" baseline="0" noProof="0">
                    <a:ln>
                      <a:noFill/>
                    </a:ln>
                    <a:solidFill>
                      <a:srgbClr val="000000"/>
                    </a:solidFill>
                    <a:effectLst/>
                    <a:uLnTx/>
                    <a:uFillTx/>
                    <a:latin typeface="Avenir"/>
                    <a:ea typeface="+mn-ea"/>
                    <a:cs typeface="+mn-cs"/>
                  </a:rPr>
                  <a:t>Treatment</a:t>
                </a:r>
              </a:p>
            </p:txBody>
          </p:sp>
          <p:sp>
            <p:nvSpPr>
              <p:cNvPr id="26" name="Oval 25">
                <a:extLst>
                  <a:ext uri="{FF2B5EF4-FFF2-40B4-BE49-F238E27FC236}">
                    <a16:creationId xmlns:a16="http://schemas.microsoft.com/office/drawing/2014/main" id="{7F40E8DF-B84A-D36F-A491-5D5222AB1413}"/>
                  </a:ext>
                </a:extLst>
              </p:cNvPr>
              <p:cNvSpPr/>
              <p:nvPr/>
            </p:nvSpPr>
            <p:spPr bwMode="gray">
              <a:xfrm>
                <a:off x="7780199" y="2007282"/>
                <a:ext cx="277225" cy="203374"/>
              </a:xfrm>
              <a:prstGeom prst="ellipse">
                <a:avLst/>
              </a:prstGeom>
              <a:solidFill>
                <a:srgbClr val="6AA504"/>
              </a:solidFill>
              <a:ln w="38100" cap="flat" cmpd="sng" algn="ctr">
                <a:no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algn="ctr">
                  <a:lnSpc>
                    <a:spcPct val="95000"/>
                  </a:lnSpc>
                </a:pPr>
                <a:r>
                  <a:rPr lang="en-US" sz="1000" b="1">
                    <a:solidFill>
                      <a:schemeClr val="bg1"/>
                    </a:solidFill>
                    <a:latin typeface="Avenir Black" panose="02000503020000020003" pitchFamily="2" charset="0"/>
                    <a:ea typeface="Avenir" charset="0"/>
                    <a:cs typeface="Avenir" charset="0"/>
                  </a:rPr>
                  <a:t>5</a:t>
                </a:r>
                <a:endParaRPr lang="en-US" sz="1400" b="1">
                  <a:solidFill>
                    <a:schemeClr val="bg1"/>
                  </a:solidFill>
                  <a:latin typeface="Avenir Black" panose="02000503020000020003" pitchFamily="2" charset="0"/>
                  <a:ea typeface="Avenir" charset="0"/>
                  <a:cs typeface="Avenir" charset="0"/>
                </a:endParaRPr>
              </a:p>
            </p:txBody>
          </p:sp>
        </p:grpSp>
        <p:pic>
          <p:nvPicPr>
            <p:cNvPr id="14" name="Graphic 13" descr="Needle with solid fill">
              <a:extLst>
                <a:ext uri="{FF2B5EF4-FFF2-40B4-BE49-F238E27FC236}">
                  <a16:creationId xmlns:a16="http://schemas.microsoft.com/office/drawing/2014/main" id="{66E7959C-C243-92F5-7F8E-6EC303542315}"/>
                </a:ext>
              </a:extLst>
            </p:cNvPr>
            <p:cNvPicPr>
              <a:picLocks noChangeAspect="1"/>
            </p:cNvPicPr>
            <p:nvPr/>
          </p:nvPicPr>
          <p:blipFill>
            <a:blip r:embed="rId12">
              <a:extLst>
                <a:ext uri="{28A0092B-C50C-407E-A947-70E740481C1C}">
                  <a14:useLocalDpi xmlns:a14="http://schemas.microsoft.com/office/drawing/2010/main"/>
                </a:ext>
                <a:ext uri="{96DAC541-7B7A-43D3-8B79-37D633B846F1}">
                  <asvg:svgBlip xmlns:asvg="http://schemas.microsoft.com/office/drawing/2016/SVG/main" r:embed="rId13"/>
                </a:ext>
              </a:extLst>
            </a:blip>
            <a:stretch>
              <a:fillRect/>
            </a:stretch>
          </p:blipFill>
          <p:spPr>
            <a:xfrm>
              <a:off x="10442994" y="3503807"/>
              <a:ext cx="908854" cy="908854"/>
            </a:xfrm>
            <a:prstGeom prst="rect">
              <a:avLst/>
            </a:prstGeom>
          </p:spPr>
        </p:pic>
      </p:grpSp>
      <p:cxnSp>
        <p:nvCxnSpPr>
          <p:cNvPr id="28" name="Straight Connector 27">
            <a:extLst>
              <a:ext uri="{FF2B5EF4-FFF2-40B4-BE49-F238E27FC236}">
                <a16:creationId xmlns:a16="http://schemas.microsoft.com/office/drawing/2014/main" id="{A371FAF4-9ACA-4D76-A2C2-0B44D2A12CD1}"/>
              </a:ext>
            </a:extLst>
          </p:cNvPr>
          <p:cNvCxnSpPr>
            <a:cxnSpLocks/>
          </p:cNvCxnSpPr>
          <p:nvPr/>
        </p:nvCxnSpPr>
        <p:spPr bwMode="auto">
          <a:xfrm>
            <a:off x="9413990" y="4902814"/>
            <a:ext cx="1527081" cy="0"/>
          </a:xfrm>
          <a:prstGeom prst="line">
            <a:avLst/>
          </a:prstGeom>
          <a:noFill/>
          <a:ln w="41275" cap="rnd" cmpd="sng" algn="ctr">
            <a:solidFill>
              <a:srgbClr val="6AA504"/>
            </a:solidFill>
            <a:prstDash val="sysDot"/>
            <a:round/>
            <a:headEnd type="none" w="med" len="med"/>
            <a:tailEnd type="none" w="med" len="med"/>
          </a:ln>
          <a:effectLst/>
        </p:spPr>
      </p:cxnSp>
      <p:sp>
        <p:nvSpPr>
          <p:cNvPr id="31" name="TextBox 30">
            <a:extLst>
              <a:ext uri="{FF2B5EF4-FFF2-40B4-BE49-F238E27FC236}">
                <a16:creationId xmlns:a16="http://schemas.microsoft.com/office/drawing/2014/main" id="{0D090D81-EBFC-541A-6993-0AA4A62389D2}"/>
              </a:ext>
            </a:extLst>
          </p:cNvPr>
          <p:cNvSpPr txBox="1"/>
          <p:nvPr/>
        </p:nvSpPr>
        <p:spPr>
          <a:xfrm>
            <a:off x="9802100" y="4762030"/>
            <a:ext cx="454873" cy="281567"/>
          </a:xfrm>
          <a:prstGeom prst="roundRect">
            <a:avLst/>
          </a:prstGeom>
          <a:solidFill>
            <a:srgbClr val="6AA504"/>
          </a:solidFill>
        </p:spPr>
        <p:txBody>
          <a:bodyPr wrap="none" rtlCol="0" anchor="t" anchorCtr="0">
            <a:spAutoFit/>
          </a:bodyPr>
          <a:lstStyle/>
          <a:p>
            <a:pPr>
              <a:lnSpc>
                <a:spcPct val="95000"/>
              </a:lnSpc>
            </a:pPr>
            <a:r>
              <a:rPr lang="en-US" sz="1100" b="1">
                <a:solidFill>
                  <a:schemeClr val="bg1"/>
                </a:solidFill>
                <a:latin typeface="Avenir" charset="0"/>
                <a:ea typeface="Avenir" charset="0"/>
                <a:cs typeface="Avenir" charset="0"/>
              </a:rPr>
              <a:t>YES</a:t>
            </a:r>
          </a:p>
        </p:txBody>
      </p:sp>
      <p:cxnSp>
        <p:nvCxnSpPr>
          <p:cNvPr id="33" name="Straight Connector 32">
            <a:extLst>
              <a:ext uri="{FF2B5EF4-FFF2-40B4-BE49-F238E27FC236}">
                <a16:creationId xmlns:a16="http://schemas.microsoft.com/office/drawing/2014/main" id="{E57ABAC7-4966-19A9-8EF0-59CF9832E97D}"/>
              </a:ext>
            </a:extLst>
          </p:cNvPr>
          <p:cNvCxnSpPr>
            <a:cxnSpLocks/>
          </p:cNvCxnSpPr>
          <p:nvPr/>
        </p:nvCxnSpPr>
        <p:spPr bwMode="auto">
          <a:xfrm flipV="1">
            <a:off x="10919936" y="4517080"/>
            <a:ext cx="0" cy="385734"/>
          </a:xfrm>
          <a:prstGeom prst="line">
            <a:avLst/>
          </a:prstGeom>
          <a:noFill/>
          <a:ln w="41275" cap="rnd" cmpd="sng" algn="ctr">
            <a:solidFill>
              <a:srgbClr val="6AA504"/>
            </a:solidFill>
            <a:prstDash val="sysDot"/>
            <a:round/>
            <a:headEnd type="none" w="med" len="med"/>
            <a:tailEnd type="triangle" w="med" len="med"/>
          </a:ln>
          <a:effectLst/>
        </p:spPr>
      </p:cxnSp>
      <p:sp>
        <p:nvSpPr>
          <p:cNvPr id="29" name="Oval 28">
            <a:extLst>
              <a:ext uri="{FF2B5EF4-FFF2-40B4-BE49-F238E27FC236}">
                <a16:creationId xmlns:a16="http://schemas.microsoft.com/office/drawing/2014/main" id="{B12E3F44-83A7-A2AF-6007-0AC52E23E9D7}"/>
              </a:ext>
            </a:extLst>
          </p:cNvPr>
          <p:cNvSpPr/>
          <p:nvPr/>
        </p:nvSpPr>
        <p:spPr bwMode="gray">
          <a:xfrm>
            <a:off x="4515488" y="4537881"/>
            <a:ext cx="256559" cy="233367"/>
          </a:xfrm>
          <a:prstGeom prst="ellipse">
            <a:avLst/>
          </a:prstGeom>
          <a:solidFill>
            <a:srgbClr val="17335B"/>
          </a:solidFill>
          <a:ln w="38100" cap="flat" cmpd="sng" algn="ctr">
            <a:solidFill>
              <a:schemeClr val="bg1"/>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algn="ctr">
              <a:lnSpc>
                <a:spcPct val="95000"/>
              </a:lnSpc>
            </a:pPr>
            <a:r>
              <a:rPr lang="en-US" sz="1400" b="1">
                <a:solidFill>
                  <a:schemeClr val="bg1"/>
                </a:solidFill>
                <a:latin typeface="Avenir" charset="0"/>
                <a:ea typeface="Avenir" charset="0"/>
                <a:cs typeface="Avenir" charset="0"/>
              </a:rPr>
              <a:t>A</a:t>
            </a:r>
          </a:p>
        </p:txBody>
      </p:sp>
      <p:sp>
        <p:nvSpPr>
          <p:cNvPr id="34" name="Oval 33">
            <a:extLst>
              <a:ext uri="{FF2B5EF4-FFF2-40B4-BE49-F238E27FC236}">
                <a16:creationId xmlns:a16="http://schemas.microsoft.com/office/drawing/2014/main" id="{4E22A4FF-5455-9E01-1E15-5178EAC8FB57}"/>
              </a:ext>
            </a:extLst>
          </p:cNvPr>
          <p:cNvSpPr/>
          <p:nvPr/>
        </p:nvSpPr>
        <p:spPr bwMode="gray">
          <a:xfrm>
            <a:off x="8484275" y="4514732"/>
            <a:ext cx="256559" cy="233367"/>
          </a:xfrm>
          <a:prstGeom prst="ellipse">
            <a:avLst/>
          </a:prstGeom>
          <a:solidFill>
            <a:srgbClr val="17335B"/>
          </a:solidFill>
          <a:ln w="38100" cap="flat" cmpd="sng" algn="ctr">
            <a:solidFill>
              <a:schemeClr val="bg1"/>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algn="ctr">
              <a:lnSpc>
                <a:spcPct val="95000"/>
              </a:lnSpc>
            </a:pPr>
            <a:r>
              <a:rPr lang="en-US" sz="1400" b="1">
                <a:solidFill>
                  <a:schemeClr val="bg1"/>
                </a:solidFill>
                <a:latin typeface="Avenir" charset="0"/>
                <a:ea typeface="Avenir" charset="0"/>
                <a:cs typeface="Avenir" charset="0"/>
              </a:rPr>
              <a:t>B</a:t>
            </a:r>
          </a:p>
        </p:txBody>
      </p:sp>
      <p:sp>
        <p:nvSpPr>
          <p:cNvPr id="7" name="Title 1">
            <a:extLst>
              <a:ext uri="{FF2B5EF4-FFF2-40B4-BE49-F238E27FC236}">
                <a16:creationId xmlns:a16="http://schemas.microsoft.com/office/drawing/2014/main" id="{71419595-4600-B458-0FA7-A0D0FA70E74E}"/>
              </a:ext>
            </a:extLst>
          </p:cNvPr>
          <p:cNvSpPr txBox="1">
            <a:spLocks/>
          </p:cNvSpPr>
          <p:nvPr/>
        </p:nvSpPr>
        <p:spPr>
          <a:xfrm>
            <a:off x="381000" y="605283"/>
            <a:ext cx="11429999" cy="461793"/>
          </a:xfrm>
          <a:prstGeom prst="rect">
            <a:avLst/>
          </a:prstGeom>
        </p:spPr>
        <p:txBody>
          <a:bodyPr vert="horz" wrap="square" lIns="91440" tIns="45720" rIns="91440" bIns="45720" rtlCol="0" anchor="b" anchorCtr="1">
            <a:spAutoFit/>
          </a:bodyPr>
          <a:lstStyle>
            <a:lvl1pPr algn="l" defTabSz="914400" rtl="0" eaLnBrk="1" latinLnBrk="0" hangingPunct="1">
              <a:lnSpc>
                <a:spcPct val="85000"/>
              </a:lnSpc>
              <a:spcBef>
                <a:spcPct val="0"/>
              </a:spcBef>
              <a:buNone/>
              <a:defRPr sz="4800" kern="1200" spc="-50" baseline="0">
                <a:solidFill>
                  <a:schemeClr val="tx2"/>
                </a:solidFill>
                <a:latin typeface="+mj-lt"/>
                <a:ea typeface="+mj-ea"/>
                <a:cs typeface="+mj-cs"/>
              </a:defRPr>
            </a:lvl1pPr>
          </a:lstStyle>
          <a:p>
            <a:r>
              <a:rPr lang="en-US" sz="2800" spc="0">
                <a:latin typeface="Avenir"/>
              </a:rPr>
              <a:t>Physician notification and patient management workflow</a:t>
            </a:r>
          </a:p>
        </p:txBody>
      </p:sp>
    </p:spTree>
    <p:extLst>
      <p:ext uri="{BB962C8B-B14F-4D97-AF65-F5344CB8AC3E}">
        <p14:creationId xmlns:p14="http://schemas.microsoft.com/office/powerpoint/2010/main" val="28404189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withEffect">
                                  <p:stCondLst>
                                    <p:cond delay="0"/>
                                  </p:stCondLst>
                                  <p:childTnLst>
                                    <p:set>
                                      <p:cBhvr>
                                        <p:cTn id="6" dur="1" fill="hold">
                                          <p:stCondLst>
                                            <p:cond delay="0"/>
                                          </p:stCondLst>
                                        </p:cTn>
                                        <p:tgtEl>
                                          <p:spTgt spid="62"/>
                                        </p:tgtEl>
                                        <p:attrNameLst>
                                          <p:attrName>style.visibility</p:attrName>
                                        </p:attrNameLst>
                                      </p:cBhvr>
                                      <p:to>
                                        <p:strVal val="visible"/>
                                      </p:to>
                                    </p:set>
                                    <p:animEffect transition="in" filter="wipe(left)">
                                      <p:cBhvr>
                                        <p:cTn id="7" dur="500"/>
                                        <p:tgtEl>
                                          <p:spTgt spid="62"/>
                                        </p:tgtEl>
                                      </p:cBhvr>
                                    </p:animEffect>
                                  </p:childTnLst>
                                </p:cTn>
                              </p:par>
                            </p:childTnLst>
                          </p:cTn>
                        </p:par>
                        <p:par>
                          <p:cTn id="8" fill="hold">
                            <p:stCondLst>
                              <p:cond delay="500"/>
                            </p:stCondLst>
                            <p:childTnLst>
                              <p:par>
                                <p:cTn id="9" presetID="22" presetClass="entr" presetSubtype="4" fill="hold" nodeType="afterEffect">
                                  <p:stCondLst>
                                    <p:cond delay="0"/>
                                  </p:stCondLst>
                                  <p:childTnLst>
                                    <p:set>
                                      <p:cBhvr>
                                        <p:cTn id="10" dur="1" fill="hold">
                                          <p:stCondLst>
                                            <p:cond delay="0"/>
                                          </p:stCondLst>
                                        </p:cTn>
                                        <p:tgtEl>
                                          <p:spTgt spid="72"/>
                                        </p:tgtEl>
                                        <p:attrNameLst>
                                          <p:attrName>style.visibility</p:attrName>
                                        </p:attrNameLst>
                                      </p:cBhvr>
                                      <p:to>
                                        <p:strVal val="visible"/>
                                      </p:to>
                                    </p:set>
                                    <p:animEffect transition="in" filter="wipe(down)">
                                      <p:cBhvr>
                                        <p:cTn id="11" dur="500"/>
                                        <p:tgtEl>
                                          <p:spTgt spid="72"/>
                                        </p:tgtEl>
                                      </p:cBhvr>
                                    </p:animEffect>
                                  </p:childTnLst>
                                </p:cTn>
                              </p:par>
                            </p:childTnLst>
                          </p:cTn>
                        </p:par>
                        <p:par>
                          <p:cTn id="12" fill="hold">
                            <p:stCondLst>
                              <p:cond delay="1000"/>
                            </p:stCondLst>
                            <p:childTnLst>
                              <p:par>
                                <p:cTn id="13" presetID="1" presetClass="entr" presetSubtype="0" fill="hold" nodeType="afterEffect">
                                  <p:stCondLst>
                                    <p:cond delay="0"/>
                                  </p:stCondLst>
                                  <p:childTnLst>
                                    <p:set>
                                      <p:cBhvr>
                                        <p:cTn id="14" dur="1" fill="hold">
                                          <p:stCondLst>
                                            <p:cond delay="0"/>
                                          </p:stCondLst>
                                        </p:cTn>
                                        <p:tgtEl>
                                          <p:spTgt spid="136"/>
                                        </p:tgtEl>
                                        <p:attrNameLst>
                                          <p:attrName>style.visibility</p:attrName>
                                        </p:attrNameLst>
                                      </p:cBhvr>
                                      <p:to>
                                        <p:strVal val="visible"/>
                                      </p:to>
                                    </p:set>
                                  </p:childTnLst>
                                </p:cTn>
                              </p:par>
                            </p:childTnLst>
                          </p:cTn>
                        </p:par>
                        <p:par>
                          <p:cTn id="15" fill="hold">
                            <p:stCondLst>
                              <p:cond delay="1000"/>
                            </p:stCondLst>
                            <p:childTnLst>
                              <p:par>
                                <p:cTn id="16" presetID="22" presetClass="entr" presetSubtype="8" fill="hold" nodeType="afterEffect">
                                  <p:stCondLst>
                                    <p:cond delay="0"/>
                                  </p:stCondLst>
                                  <p:childTnLst>
                                    <p:set>
                                      <p:cBhvr>
                                        <p:cTn id="17" dur="1" fill="hold">
                                          <p:stCondLst>
                                            <p:cond delay="0"/>
                                          </p:stCondLst>
                                        </p:cTn>
                                        <p:tgtEl>
                                          <p:spTgt spid="82"/>
                                        </p:tgtEl>
                                        <p:attrNameLst>
                                          <p:attrName>style.visibility</p:attrName>
                                        </p:attrNameLst>
                                      </p:cBhvr>
                                      <p:to>
                                        <p:strVal val="visible"/>
                                      </p:to>
                                    </p:set>
                                    <p:animEffect transition="in" filter="wipe(left)">
                                      <p:cBhvr>
                                        <p:cTn id="18" dur="1000"/>
                                        <p:tgtEl>
                                          <p:spTgt spid="82"/>
                                        </p:tgtEl>
                                      </p:cBhvr>
                                    </p:animEffect>
                                  </p:childTnLst>
                                </p:cTn>
                              </p:par>
                            </p:childTnLst>
                          </p:cTn>
                        </p:par>
                        <p:par>
                          <p:cTn id="19" fill="hold">
                            <p:stCondLst>
                              <p:cond delay="2000"/>
                            </p:stCondLst>
                            <p:childTnLst>
                              <p:par>
                                <p:cTn id="20" presetID="42" presetClass="entr" presetSubtype="0" fill="hold" nodeType="afterEffect">
                                  <p:stCondLst>
                                    <p:cond delay="0"/>
                                  </p:stCondLst>
                                  <p:childTnLst>
                                    <p:set>
                                      <p:cBhvr>
                                        <p:cTn id="21" dur="1" fill="hold">
                                          <p:stCondLst>
                                            <p:cond delay="0"/>
                                          </p:stCondLst>
                                        </p:cTn>
                                        <p:tgtEl>
                                          <p:spTgt spid="138"/>
                                        </p:tgtEl>
                                        <p:attrNameLst>
                                          <p:attrName>style.visibility</p:attrName>
                                        </p:attrNameLst>
                                      </p:cBhvr>
                                      <p:to>
                                        <p:strVal val="visible"/>
                                      </p:to>
                                    </p:set>
                                    <p:animEffect transition="in" filter="fade">
                                      <p:cBhvr>
                                        <p:cTn id="22" dur="500"/>
                                        <p:tgtEl>
                                          <p:spTgt spid="138"/>
                                        </p:tgtEl>
                                      </p:cBhvr>
                                    </p:animEffect>
                                    <p:anim calcmode="lin" valueType="num">
                                      <p:cBhvr>
                                        <p:cTn id="23" dur="500" fill="hold"/>
                                        <p:tgtEl>
                                          <p:spTgt spid="138"/>
                                        </p:tgtEl>
                                        <p:attrNameLst>
                                          <p:attrName>ppt_x</p:attrName>
                                        </p:attrNameLst>
                                      </p:cBhvr>
                                      <p:tavLst>
                                        <p:tav tm="0">
                                          <p:val>
                                            <p:strVal val="#ppt_x"/>
                                          </p:val>
                                        </p:tav>
                                        <p:tav tm="100000">
                                          <p:val>
                                            <p:strVal val="#ppt_x"/>
                                          </p:val>
                                        </p:tav>
                                      </p:tavLst>
                                    </p:anim>
                                    <p:anim calcmode="lin" valueType="num">
                                      <p:cBhvr>
                                        <p:cTn id="24" dur="500" fill="hold"/>
                                        <p:tgtEl>
                                          <p:spTgt spid="138"/>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34"/>
                                        </p:tgtEl>
                                        <p:attrNameLst>
                                          <p:attrName>style.visibility</p:attrName>
                                        </p:attrNameLst>
                                      </p:cBhvr>
                                      <p:to>
                                        <p:strVal val="visible"/>
                                      </p:to>
                                    </p:set>
                                    <p:animEffect transition="in" filter="fade">
                                      <p:cBhvr>
                                        <p:cTn id="27" dur="500"/>
                                        <p:tgtEl>
                                          <p:spTgt spid="34"/>
                                        </p:tgtEl>
                                      </p:cBhvr>
                                    </p:animEffect>
                                    <p:anim calcmode="lin" valueType="num">
                                      <p:cBhvr>
                                        <p:cTn id="28" dur="500" fill="hold"/>
                                        <p:tgtEl>
                                          <p:spTgt spid="34"/>
                                        </p:tgtEl>
                                        <p:attrNameLst>
                                          <p:attrName>ppt_x</p:attrName>
                                        </p:attrNameLst>
                                      </p:cBhvr>
                                      <p:tavLst>
                                        <p:tav tm="0">
                                          <p:val>
                                            <p:strVal val="#ppt_x"/>
                                          </p:val>
                                        </p:tav>
                                        <p:tav tm="100000">
                                          <p:val>
                                            <p:strVal val="#ppt_x"/>
                                          </p:val>
                                        </p:tav>
                                      </p:tavLst>
                                    </p:anim>
                                    <p:anim calcmode="lin" valueType="num">
                                      <p:cBhvr>
                                        <p:cTn id="29" dur="500" fill="hold"/>
                                        <p:tgtEl>
                                          <p:spTgt spid="34"/>
                                        </p:tgtEl>
                                        <p:attrNameLst>
                                          <p:attrName>ppt_y</p:attrName>
                                        </p:attrNameLst>
                                      </p:cBhvr>
                                      <p:tavLst>
                                        <p:tav tm="0">
                                          <p:val>
                                            <p:strVal val="#ppt_y+.1"/>
                                          </p:val>
                                        </p:tav>
                                        <p:tav tm="100000">
                                          <p:val>
                                            <p:strVal val="#ppt_y"/>
                                          </p:val>
                                        </p:tav>
                                      </p:tavLst>
                                    </p:anim>
                                  </p:childTnLst>
                                </p:cTn>
                              </p:par>
                            </p:childTnLst>
                          </p:cTn>
                        </p:par>
                        <p:par>
                          <p:cTn id="30" fill="hold">
                            <p:stCondLst>
                              <p:cond delay="2500"/>
                            </p:stCondLst>
                            <p:childTnLst>
                              <p:par>
                                <p:cTn id="31" presetID="1" presetClass="entr" presetSubtype="0" fill="hold" grpId="0" nodeType="afterEffect">
                                  <p:stCondLst>
                                    <p:cond delay="0"/>
                                  </p:stCondLst>
                                  <p:childTnLst>
                                    <p:set>
                                      <p:cBhvr>
                                        <p:cTn id="32" dur="1" fill="hold">
                                          <p:stCondLst>
                                            <p:cond delay="0"/>
                                          </p:stCondLst>
                                        </p:cTn>
                                        <p:tgtEl>
                                          <p:spTgt spid="106"/>
                                        </p:tgtEl>
                                        <p:attrNameLst>
                                          <p:attrName>style.visibility</p:attrName>
                                        </p:attrNameLst>
                                      </p:cBhvr>
                                      <p:to>
                                        <p:strVal val="visible"/>
                                      </p:to>
                                    </p:set>
                                  </p:childTnLst>
                                </p:cTn>
                              </p:par>
                              <p:par>
                                <p:cTn id="33" presetID="22" presetClass="entr" presetSubtype="1" fill="hold" nodeType="withEffect">
                                  <p:stCondLst>
                                    <p:cond delay="0"/>
                                  </p:stCondLst>
                                  <p:childTnLst>
                                    <p:set>
                                      <p:cBhvr>
                                        <p:cTn id="34" dur="1" fill="hold">
                                          <p:stCondLst>
                                            <p:cond delay="0"/>
                                          </p:stCondLst>
                                        </p:cTn>
                                        <p:tgtEl>
                                          <p:spTgt spid="105"/>
                                        </p:tgtEl>
                                        <p:attrNameLst>
                                          <p:attrName>style.visibility</p:attrName>
                                        </p:attrNameLst>
                                      </p:cBhvr>
                                      <p:to>
                                        <p:strVal val="visible"/>
                                      </p:to>
                                    </p:set>
                                    <p:animEffect transition="in" filter="wipe(up)">
                                      <p:cBhvr>
                                        <p:cTn id="35" dur="500"/>
                                        <p:tgtEl>
                                          <p:spTgt spid="105"/>
                                        </p:tgtEl>
                                      </p:cBhvr>
                                    </p:animEffect>
                                  </p:childTnLst>
                                </p:cTn>
                              </p:par>
                            </p:childTnLst>
                          </p:cTn>
                        </p:par>
                        <p:par>
                          <p:cTn id="36" fill="hold">
                            <p:stCondLst>
                              <p:cond delay="3000"/>
                            </p:stCondLst>
                            <p:childTnLst>
                              <p:par>
                                <p:cTn id="37" presetID="22" presetClass="entr" presetSubtype="2" fill="hold" nodeType="afterEffect">
                                  <p:stCondLst>
                                    <p:cond delay="0"/>
                                  </p:stCondLst>
                                  <p:childTnLst>
                                    <p:set>
                                      <p:cBhvr>
                                        <p:cTn id="38" dur="1" fill="hold">
                                          <p:stCondLst>
                                            <p:cond delay="0"/>
                                          </p:stCondLst>
                                        </p:cTn>
                                        <p:tgtEl>
                                          <p:spTgt spid="104"/>
                                        </p:tgtEl>
                                        <p:attrNameLst>
                                          <p:attrName>style.visibility</p:attrName>
                                        </p:attrNameLst>
                                      </p:cBhvr>
                                      <p:to>
                                        <p:strVal val="visible"/>
                                      </p:to>
                                    </p:set>
                                    <p:animEffect transition="in" filter="wipe(right)">
                                      <p:cBhvr>
                                        <p:cTn id="39" dur="500"/>
                                        <p:tgtEl>
                                          <p:spTgt spid="104"/>
                                        </p:tgtEl>
                                      </p:cBhvr>
                                    </p:animEffect>
                                  </p:childTnLst>
                                </p:cTn>
                              </p:par>
                            </p:childTnLst>
                          </p:cTn>
                        </p:par>
                        <p:par>
                          <p:cTn id="40" fill="hold">
                            <p:stCondLst>
                              <p:cond delay="3500"/>
                            </p:stCondLst>
                            <p:childTnLst>
                              <p:par>
                                <p:cTn id="41" presetID="22" presetClass="entr" presetSubtype="2" fill="hold" nodeType="afterEffect">
                                  <p:stCondLst>
                                    <p:cond delay="0"/>
                                  </p:stCondLst>
                                  <p:childTnLst>
                                    <p:set>
                                      <p:cBhvr>
                                        <p:cTn id="42" dur="1" fill="hold">
                                          <p:stCondLst>
                                            <p:cond delay="0"/>
                                          </p:stCondLst>
                                        </p:cTn>
                                        <p:tgtEl>
                                          <p:spTgt spid="87"/>
                                        </p:tgtEl>
                                        <p:attrNameLst>
                                          <p:attrName>style.visibility</p:attrName>
                                        </p:attrNameLst>
                                      </p:cBhvr>
                                      <p:to>
                                        <p:strVal val="visible"/>
                                      </p:to>
                                    </p:set>
                                    <p:animEffect transition="in" filter="wipe(right)">
                                      <p:cBhvr>
                                        <p:cTn id="43" dur="500"/>
                                        <p:tgtEl>
                                          <p:spTgt spid="87"/>
                                        </p:tgtEl>
                                      </p:cBhvr>
                                    </p:animEffect>
                                  </p:childTnLst>
                                </p:cTn>
                              </p:par>
                            </p:childTnLst>
                          </p:cTn>
                        </p:par>
                        <p:par>
                          <p:cTn id="44" fill="hold">
                            <p:stCondLst>
                              <p:cond delay="4000"/>
                            </p:stCondLst>
                            <p:childTnLst>
                              <p:par>
                                <p:cTn id="45" presetID="22" presetClass="entr" presetSubtype="4" fill="hold" nodeType="afterEffect">
                                  <p:stCondLst>
                                    <p:cond delay="0"/>
                                  </p:stCondLst>
                                  <p:childTnLst>
                                    <p:set>
                                      <p:cBhvr>
                                        <p:cTn id="46" dur="1" fill="hold">
                                          <p:stCondLst>
                                            <p:cond delay="0"/>
                                          </p:stCondLst>
                                        </p:cTn>
                                        <p:tgtEl>
                                          <p:spTgt spid="19"/>
                                        </p:tgtEl>
                                        <p:attrNameLst>
                                          <p:attrName>style.visibility</p:attrName>
                                        </p:attrNameLst>
                                      </p:cBhvr>
                                      <p:to>
                                        <p:strVal val="visible"/>
                                      </p:to>
                                    </p:set>
                                    <p:animEffect transition="in" filter="wipe(down)">
                                      <p:cBhvr>
                                        <p:cTn id="47" dur="500"/>
                                        <p:tgtEl>
                                          <p:spTgt spid="19"/>
                                        </p:tgtEl>
                                      </p:cBhvr>
                                    </p:animEffect>
                                  </p:childTnLst>
                                </p:cTn>
                              </p:par>
                            </p:childTnLst>
                          </p:cTn>
                        </p:par>
                        <p:par>
                          <p:cTn id="48" fill="hold">
                            <p:stCondLst>
                              <p:cond delay="4500"/>
                            </p:stCondLst>
                            <p:childTnLst>
                              <p:par>
                                <p:cTn id="49" presetID="1" presetClass="entr" presetSubtype="0" fill="hold" grpId="0" nodeType="afterEffect">
                                  <p:stCondLst>
                                    <p:cond delay="0"/>
                                  </p:stCondLst>
                                  <p:childTnLst>
                                    <p:set>
                                      <p:cBhvr>
                                        <p:cTn id="50" dur="1" fill="hold">
                                          <p:stCondLst>
                                            <p:cond delay="0"/>
                                          </p:stCondLst>
                                        </p:cTn>
                                        <p:tgtEl>
                                          <p:spTgt spid="31"/>
                                        </p:tgtEl>
                                        <p:attrNameLst>
                                          <p:attrName>style.visibility</p:attrName>
                                        </p:attrNameLst>
                                      </p:cBhvr>
                                      <p:to>
                                        <p:strVal val="visible"/>
                                      </p:to>
                                    </p:set>
                                  </p:childTnLst>
                                </p:cTn>
                              </p:par>
                              <p:par>
                                <p:cTn id="51" presetID="22" presetClass="entr" presetSubtype="8" fill="hold" nodeType="withEffect">
                                  <p:stCondLst>
                                    <p:cond delay="0"/>
                                  </p:stCondLst>
                                  <p:childTnLst>
                                    <p:set>
                                      <p:cBhvr>
                                        <p:cTn id="52" dur="1" fill="hold">
                                          <p:stCondLst>
                                            <p:cond delay="0"/>
                                          </p:stCondLst>
                                        </p:cTn>
                                        <p:tgtEl>
                                          <p:spTgt spid="28"/>
                                        </p:tgtEl>
                                        <p:attrNameLst>
                                          <p:attrName>style.visibility</p:attrName>
                                        </p:attrNameLst>
                                      </p:cBhvr>
                                      <p:to>
                                        <p:strVal val="visible"/>
                                      </p:to>
                                    </p:set>
                                    <p:animEffect transition="in" filter="wipe(left)">
                                      <p:cBhvr>
                                        <p:cTn id="53" dur="500"/>
                                        <p:tgtEl>
                                          <p:spTgt spid="28"/>
                                        </p:tgtEl>
                                      </p:cBhvr>
                                    </p:animEffect>
                                  </p:childTnLst>
                                </p:cTn>
                              </p:par>
                            </p:childTnLst>
                          </p:cTn>
                        </p:par>
                        <p:par>
                          <p:cTn id="54" fill="hold">
                            <p:stCondLst>
                              <p:cond delay="5000"/>
                            </p:stCondLst>
                            <p:childTnLst>
                              <p:par>
                                <p:cTn id="55" presetID="22" presetClass="entr" presetSubtype="4" fill="hold" nodeType="afterEffect">
                                  <p:stCondLst>
                                    <p:cond delay="0"/>
                                  </p:stCondLst>
                                  <p:childTnLst>
                                    <p:set>
                                      <p:cBhvr>
                                        <p:cTn id="56" dur="1" fill="hold">
                                          <p:stCondLst>
                                            <p:cond delay="0"/>
                                          </p:stCondLst>
                                        </p:cTn>
                                        <p:tgtEl>
                                          <p:spTgt spid="33"/>
                                        </p:tgtEl>
                                        <p:attrNameLst>
                                          <p:attrName>style.visibility</p:attrName>
                                        </p:attrNameLst>
                                      </p:cBhvr>
                                      <p:to>
                                        <p:strVal val="visible"/>
                                      </p:to>
                                    </p:set>
                                    <p:animEffect transition="in" filter="wipe(down)">
                                      <p:cBhvr>
                                        <p:cTn id="57" dur="500"/>
                                        <p:tgtEl>
                                          <p:spTgt spid="33"/>
                                        </p:tgtEl>
                                      </p:cBhvr>
                                    </p:animEffect>
                                  </p:childTnLst>
                                </p:cTn>
                              </p:par>
                              <p:par>
                                <p:cTn id="58" presetID="1" presetClass="entr" presetSubtype="0" fill="hold" nodeType="withEffect">
                                  <p:stCondLst>
                                    <p:cond delay="0"/>
                                  </p:stCondLst>
                                  <p:childTnLst>
                                    <p:set>
                                      <p:cBhvr>
                                        <p:cTn id="59"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6" grpId="0" animBg="1"/>
      <p:bldP spid="31" grpId="0" animBg="1"/>
      <p:bldP spid="34" grpId="0" animBg="1"/>
    </p:bldLst>
  </p:timing>
</p:sld>
</file>

<file path=ppt/slides/slide17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64CDA5-C9C7-9BBD-9C9E-450913BC04E3}"/>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899CB199-340A-6655-43FF-177951EF7F35}"/>
              </a:ext>
            </a:extLst>
          </p:cNvPr>
          <p:cNvSpPr>
            <a:spLocks noGrp="1"/>
          </p:cNvSpPr>
          <p:nvPr>
            <p:ph type="ctrTitle"/>
          </p:nvPr>
        </p:nvSpPr>
        <p:spPr>
          <a:xfrm>
            <a:off x="2816192" y="2690221"/>
            <a:ext cx="7239000" cy="584775"/>
          </a:xfrm>
        </p:spPr>
        <p:txBody>
          <a:bodyPr>
            <a:normAutofit fontScale="90000"/>
          </a:bodyPr>
          <a:lstStyle/>
          <a:p>
            <a:r>
              <a:rPr lang="en-US"/>
              <a:t>EVIDENCE BEHIND HOME OCT</a:t>
            </a:r>
          </a:p>
        </p:txBody>
      </p:sp>
    </p:spTree>
    <p:extLst>
      <p:ext uri="{BB962C8B-B14F-4D97-AF65-F5344CB8AC3E}">
        <p14:creationId xmlns:p14="http://schemas.microsoft.com/office/powerpoint/2010/main" val="775976171"/>
      </p:ext>
    </p:extLst>
  </p:cSld>
  <p:clrMapOvr>
    <a:masterClrMapping/>
  </p:clrMapOvr>
</p:sld>
</file>

<file path=ppt/slides/slide1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3C73A3-D496-900B-4758-B28FE2438DC2}"/>
              </a:ext>
            </a:extLst>
          </p:cNvPr>
          <p:cNvSpPr>
            <a:spLocks noGrp="1"/>
          </p:cNvSpPr>
          <p:nvPr>
            <p:ph type="title"/>
          </p:nvPr>
        </p:nvSpPr>
        <p:spPr/>
        <p:txBody>
          <a:bodyPr/>
          <a:lstStyle/>
          <a:p>
            <a:r>
              <a:rPr lang="en-US" dirty="0"/>
              <a:t>Home OCT: The State of Evidence</a:t>
            </a:r>
          </a:p>
        </p:txBody>
      </p:sp>
      <p:sp>
        <p:nvSpPr>
          <p:cNvPr id="4" name="Rectangle: Rounded Corners 3">
            <a:extLst>
              <a:ext uri="{FF2B5EF4-FFF2-40B4-BE49-F238E27FC236}">
                <a16:creationId xmlns:a16="http://schemas.microsoft.com/office/drawing/2014/main" id="{56434AE9-752D-8184-B104-63DEA91AA9DE}"/>
              </a:ext>
            </a:extLst>
          </p:cNvPr>
          <p:cNvSpPr/>
          <p:nvPr/>
        </p:nvSpPr>
        <p:spPr>
          <a:xfrm>
            <a:off x="467741" y="2764979"/>
            <a:ext cx="3064287" cy="1048768"/>
          </a:xfrm>
          <a:prstGeom prst="roundRect">
            <a:avLst/>
          </a:prstGeom>
          <a:solidFill>
            <a:schemeClr val="accent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latin typeface="Avenir" panose="020B0503020203020204" pitchFamily="34" charset="0"/>
              </a:rPr>
              <a:t>1. SELF-IMAGING &amp; HOME USE</a:t>
            </a:r>
          </a:p>
        </p:txBody>
      </p:sp>
      <p:sp>
        <p:nvSpPr>
          <p:cNvPr id="5" name="Rectangle: Rounded Corners 4">
            <a:extLst>
              <a:ext uri="{FF2B5EF4-FFF2-40B4-BE49-F238E27FC236}">
                <a16:creationId xmlns:a16="http://schemas.microsoft.com/office/drawing/2014/main" id="{81740EC7-B1E7-FE19-A417-A52F5FC85E1B}"/>
              </a:ext>
            </a:extLst>
          </p:cNvPr>
          <p:cNvSpPr/>
          <p:nvPr/>
        </p:nvSpPr>
        <p:spPr>
          <a:xfrm>
            <a:off x="4563856" y="2764979"/>
            <a:ext cx="3064287" cy="1048768"/>
          </a:xfrm>
          <a:prstGeom prst="roundRect">
            <a:avLst/>
          </a:prstGeom>
          <a:solidFill>
            <a:schemeClr val="accent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latin typeface="Avenir" panose="020B0503020203020204" pitchFamily="34" charset="0"/>
              </a:rPr>
              <a:t>2. AUTOMATED FLUID QUANTIFICATION</a:t>
            </a:r>
          </a:p>
        </p:txBody>
      </p:sp>
      <p:sp>
        <p:nvSpPr>
          <p:cNvPr id="6" name="Rectangle: Rounded Corners 5">
            <a:extLst>
              <a:ext uri="{FF2B5EF4-FFF2-40B4-BE49-F238E27FC236}">
                <a16:creationId xmlns:a16="http://schemas.microsoft.com/office/drawing/2014/main" id="{D194687C-F5DE-3BF1-BF90-1127B9039A9E}"/>
              </a:ext>
            </a:extLst>
          </p:cNvPr>
          <p:cNvSpPr/>
          <p:nvPr/>
        </p:nvSpPr>
        <p:spPr>
          <a:xfrm>
            <a:off x="8659972" y="2764979"/>
            <a:ext cx="3064287" cy="1048768"/>
          </a:xfrm>
          <a:prstGeom prst="roundRect">
            <a:avLst/>
          </a:prstGeom>
          <a:solidFill>
            <a:schemeClr val="accent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latin typeface="Avenir" panose="020B0503020203020204" pitchFamily="34" charset="0"/>
              </a:rPr>
              <a:t>3. IMPACT ON PATIENT MANAGEMENT</a:t>
            </a:r>
          </a:p>
        </p:txBody>
      </p:sp>
      <p:sp>
        <p:nvSpPr>
          <p:cNvPr id="3" name="TextBox 2">
            <a:extLst>
              <a:ext uri="{FF2B5EF4-FFF2-40B4-BE49-F238E27FC236}">
                <a16:creationId xmlns:a16="http://schemas.microsoft.com/office/drawing/2014/main" id="{3911E319-57A7-7A35-2DDA-78A57339A4EB}"/>
              </a:ext>
            </a:extLst>
          </p:cNvPr>
          <p:cNvSpPr txBox="1"/>
          <p:nvPr/>
        </p:nvSpPr>
        <p:spPr>
          <a:xfrm>
            <a:off x="639301" y="2395647"/>
            <a:ext cx="2721166" cy="369332"/>
          </a:xfrm>
          <a:prstGeom prst="rect">
            <a:avLst/>
          </a:prstGeom>
          <a:solidFill>
            <a:srgbClr val="B1DFC3"/>
          </a:solidFill>
        </p:spPr>
        <p:txBody>
          <a:bodyPr wrap="square" rtlCol="0">
            <a:spAutoFit/>
          </a:bodyPr>
          <a:lstStyle/>
          <a:p>
            <a:pPr algn="ctr"/>
            <a:r>
              <a:rPr lang="en-US" b="1">
                <a:solidFill>
                  <a:schemeClr val="bg2">
                    <a:lumMod val="50000"/>
                  </a:schemeClr>
                </a:solidFill>
                <a:latin typeface="Avenir" panose="020B0503020203020204" pitchFamily="34" charset="0"/>
              </a:rPr>
              <a:t>PRACTICALITY</a:t>
            </a:r>
          </a:p>
        </p:txBody>
      </p:sp>
      <p:sp>
        <p:nvSpPr>
          <p:cNvPr id="9" name="TextBox 8">
            <a:extLst>
              <a:ext uri="{FF2B5EF4-FFF2-40B4-BE49-F238E27FC236}">
                <a16:creationId xmlns:a16="http://schemas.microsoft.com/office/drawing/2014/main" id="{BEE4506B-239A-CF99-54D9-74ADB9A4BDB1}"/>
              </a:ext>
            </a:extLst>
          </p:cNvPr>
          <p:cNvSpPr txBox="1"/>
          <p:nvPr/>
        </p:nvSpPr>
        <p:spPr>
          <a:xfrm>
            <a:off x="4735415" y="2398864"/>
            <a:ext cx="2721166" cy="369332"/>
          </a:xfrm>
          <a:prstGeom prst="rect">
            <a:avLst/>
          </a:prstGeom>
          <a:solidFill>
            <a:srgbClr val="B1DFC3"/>
          </a:solidFill>
        </p:spPr>
        <p:txBody>
          <a:bodyPr wrap="square" rtlCol="0">
            <a:spAutoFit/>
          </a:bodyPr>
          <a:lstStyle/>
          <a:p>
            <a:pPr algn="ctr"/>
            <a:r>
              <a:rPr lang="en-US" b="1">
                <a:solidFill>
                  <a:schemeClr val="bg2">
                    <a:lumMod val="50000"/>
                  </a:schemeClr>
                </a:solidFill>
                <a:latin typeface="Avenir" panose="020B0503020203020204" pitchFamily="34" charset="0"/>
              </a:rPr>
              <a:t>ACCURACY</a:t>
            </a:r>
          </a:p>
        </p:txBody>
      </p:sp>
      <p:sp>
        <p:nvSpPr>
          <p:cNvPr id="10" name="TextBox 9">
            <a:extLst>
              <a:ext uri="{FF2B5EF4-FFF2-40B4-BE49-F238E27FC236}">
                <a16:creationId xmlns:a16="http://schemas.microsoft.com/office/drawing/2014/main" id="{1A9E8B12-8F9B-AC19-7F77-18C65D8B78A7}"/>
              </a:ext>
            </a:extLst>
          </p:cNvPr>
          <p:cNvSpPr txBox="1"/>
          <p:nvPr/>
        </p:nvSpPr>
        <p:spPr>
          <a:xfrm>
            <a:off x="8831529" y="2395647"/>
            <a:ext cx="2721166" cy="369332"/>
          </a:xfrm>
          <a:prstGeom prst="rect">
            <a:avLst/>
          </a:prstGeom>
          <a:solidFill>
            <a:srgbClr val="B1DFC3"/>
          </a:solidFill>
        </p:spPr>
        <p:txBody>
          <a:bodyPr wrap="square" rtlCol="0">
            <a:spAutoFit/>
          </a:bodyPr>
          <a:lstStyle/>
          <a:p>
            <a:pPr algn="ctr"/>
            <a:r>
              <a:rPr lang="en-US" b="1">
                <a:solidFill>
                  <a:schemeClr val="bg2">
                    <a:lumMod val="50000"/>
                  </a:schemeClr>
                </a:solidFill>
                <a:latin typeface="Avenir" panose="020B0503020203020204" pitchFamily="34" charset="0"/>
              </a:rPr>
              <a:t>VALUE</a:t>
            </a:r>
          </a:p>
        </p:txBody>
      </p:sp>
    </p:spTree>
    <p:extLst>
      <p:ext uri="{BB962C8B-B14F-4D97-AF65-F5344CB8AC3E}">
        <p14:creationId xmlns:p14="http://schemas.microsoft.com/office/powerpoint/2010/main" val="1846196376"/>
      </p:ext>
    </p:extLst>
  </p:cSld>
  <p:clrMapOvr>
    <a:masterClrMapping/>
  </p:clrMapOvr>
</p:sld>
</file>

<file path=ppt/slides/slide1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3C73A3-D496-900B-4758-B28FE2438DC2}"/>
              </a:ext>
            </a:extLst>
          </p:cNvPr>
          <p:cNvSpPr>
            <a:spLocks noGrp="1"/>
          </p:cNvSpPr>
          <p:nvPr>
            <p:ph type="title"/>
          </p:nvPr>
        </p:nvSpPr>
        <p:spPr/>
        <p:txBody>
          <a:bodyPr/>
          <a:lstStyle/>
          <a:p>
            <a:r>
              <a:rPr lang="en-US" dirty="0"/>
              <a:t>Home OCT: The State of Evidence</a:t>
            </a:r>
            <a:endParaRPr lang="en-US" dirty="0">
              <a:latin typeface="Avenir" panose="020B0503020203020204" pitchFamily="34" charset="0"/>
            </a:endParaRPr>
          </a:p>
        </p:txBody>
      </p:sp>
      <p:sp>
        <p:nvSpPr>
          <p:cNvPr id="4" name="Rectangle: Rounded Corners 3">
            <a:extLst>
              <a:ext uri="{FF2B5EF4-FFF2-40B4-BE49-F238E27FC236}">
                <a16:creationId xmlns:a16="http://schemas.microsoft.com/office/drawing/2014/main" id="{56434AE9-752D-8184-B104-63DEA91AA9DE}"/>
              </a:ext>
            </a:extLst>
          </p:cNvPr>
          <p:cNvSpPr/>
          <p:nvPr/>
        </p:nvSpPr>
        <p:spPr>
          <a:xfrm>
            <a:off x="343071" y="1296976"/>
            <a:ext cx="3064287" cy="1048768"/>
          </a:xfrm>
          <a:prstGeom prst="roundRect">
            <a:avLst/>
          </a:prstGeom>
          <a:solidFill>
            <a:schemeClr val="accent1">
              <a:lumMod val="75000"/>
            </a:schemeClr>
          </a:solidFill>
          <a:ln>
            <a:no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a:latin typeface="Avenir" panose="020B0503020203020204" pitchFamily="34" charset="0"/>
              </a:rPr>
              <a:t>1. SELF-IMAGING &amp; HOME USE</a:t>
            </a:r>
            <a:endParaRPr lang="en-US" b="1">
              <a:latin typeface="Avenir" panose="020B0503020203020204" pitchFamily="34" charset="0"/>
              <a:cs typeface="Calibri"/>
            </a:endParaRPr>
          </a:p>
        </p:txBody>
      </p:sp>
      <p:sp>
        <p:nvSpPr>
          <p:cNvPr id="5" name="Rectangle: Rounded Corners 4">
            <a:extLst>
              <a:ext uri="{FF2B5EF4-FFF2-40B4-BE49-F238E27FC236}">
                <a16:creationId xmlns:a16="http://schemas.microsoft.com/office/drawing/2014/main" id="{81740EC7-B1E7-FE19-A417-A52F5FC85E1B}"/>
              </a:ext>
            </a:extLst>
          </p:cNvPr>
          <p:cNvSpPr/>
          <p:nvPr/>
        </p:nvSpPr>
        <p:spPr>
          <a:xfrm>
            <a:off x="4708751" y="1419763"/>
            <a:ext cx="2346769" cy="803194"/>
          </a:xfrm>
          <a:prstGeom prst="roundRect">
            <a:avLst/>
          </a:prstGeom>
          <a:solidFill>
            <a:schemeClr val="accent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a:solidFill>
                  <a:schemeClr val="tx2">
                    <a:lumMod val="40000"/>
                    <a:lumOff val="60000"/>
                  </a:schemeClr>
                </a:solidFill>
                <a:latin typeface="Avenir" panose="020B0503020203020204" pitchFamily="34" charset="0"/>
              </a:rPr>
              <a:t>2. AUTOMATED FLUID QUANTIFICATION</a:t>
            </a:r>
          </a:p>
        </p:txBody>
      </p:sp>
      <p:sp>
        <p:nvSpPr>
          <p:cNvPr id="6" name="Rectangle: Rounded Corners 5">
            <a:extLst>
              <a:ext uri="{FF2B5EF4-FFF2-40B4-BE49-F238E27FC236}">
                <a16:creationId xmlns:a16="http://schemas.microsoft.com/office/drawing/2014/main" id="{D194687C-F5DE-3BF1-BF90-1127B9039A9E}"/>
              </a:ext>
            </a:extLst>
          </p:cNvPr>
          <p:cNvSpPr/>
          <p:nvPr/>
        </p:nvSpPr>
        <p:spPr>
          <a:xfrm>
            <a:off x="8737439" y="1419763"/>
            <a:ext cx="2346769" cy="803194"/>
          </a:xfrm>
          <a:prstGeom prst="roundRect">
            <a:avLst/>
          </a:prstGeom>
          <a:solidFill>
            <a:schemeClr val="accent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a:solidFill>
                  <a:schemeClr val="tx2">
                    <a:lumMod val="40000"/>
                    <a:lumOff val="60000"/>
                  </a:schemeClr>
                </a:solidFill>
                <a:latin typeface="Avenir" panose="020B0503020203020204" pitchFamily="34" charset="0"/>
              </a:rPr>
              <a:t>3. IMPACT ON PATIENT MANAGEMENT</a:t>
            </a:r>
          </a:p>
        </p:txBody>
      </p:sp>
      <p:sp>
        <p:nvSpPr>
          <p:cNvPr id="3" name="TextBox 2">
            <a:extLst>
              <a:ext uri="{FF2B5EF4-FFF2-40B4-BE49-F238E27FC236}">
                <a16:creationId xmlns:a16="http://schemas.microsoft.com/office/drawing/2014/main" id="{09DC45EE-1D1D-ACCA-97B3-A73E95CA37D7}"/>
              </a:ext>
            </a:extLst>
          </p:cNvPr>
          <p:cNvSpPr txBox="1"/>
          <p:nvPr/>
        </p:nvSpPr>
        <p:spPr>
          <a:xfrm>
            <a:off x="316114" y="2470918"/>
            <a:ext cx="3064287" cy="2308324"/>
          </a:xfrm>
          <a:prstGeom prst="rect">
            <a:avLst/>
          </a:prstGeom>
          <a:noFill/>
          <a:ln>
            <a:noFill/>
          </a:ln>
        </p:spPr>
        <p:txBody>
          <a:bodyPr wrap="square" lIns="91440" tIns="45720" rIns="91440" bIns="45720" rtlCol="0" anchor="t">
            <a:spAutoFit/>
          </a:bodyPr>
          <a:lstStyle/>
          <a:p>
            <a:pPr algn="l"/>
            <a:r>
              <a:rPr lang="en-US" b="1" dirty="0">
                <a:latin typeface="Avenir" panose="020B0503020203020204" pitchFamily="34" charset="0"/>
              </a:rPr>
              <a:t>Kim et al. </a:t>
            </a:r>
            <a:r>
              <a:rPr lang="en-US" dirty="0">
                <a:latin typeface="Avenir" panose="020B0503020203020204" pitchFamily="34" charset="0"/>
              </a:rPr>
              <a:t>(cross-sectional)</a:t>
            </a:r>
          </a:p>
          <a:p>
            <a:pPr marL="285750" indent="-285750" algn="l">
              <a:buFont typeface="Arial" panose="020B0604020202020204" pitchFamily="34" charset="0"/>
              <a:buChar char="•"/>
            </a:pPr>
            <a:r>
              <a:rPr lang="en-US" dirty="0">
                <a:latin typeface="Avenir" panose="020B0503020203020204" pitchFamily="34" charset="0"/>
              </a:rPr>
              <a:t>335 patients</a:t>
            </a:r>
          </a:p>
          <a:p>
            <a:pPr marL="285750" indent="-285750" algn="l">
              <a:buFont typeface="Arial" panose="020B0604020202020204" pitchFamily="34" charset="0"/>
              <a:buChar char="•"/>
            </a:pPr>
            <a:r>
              <a:rPr lang="en-US" dirty="0">
                <a:latin typeface="Avenir" panose="020B0503020203020204" pitchFamily="34" charset="0"/>
              </a:rPr>
              <a:t>4 sites</a:t>
            </a:r>
          </a:p>
          <a:p>
            <a:pPr marL="285750" indent="-285750" algn="l">
              <a:buFont typeface="Arial" panose="020B0604020202020204" pitchFamily="34" charset="0"/>
              <a:buChar char="•"/>
            </a:pPr>
            <a:r>
              <a:rPr lang="en-US" b="1">
                <a:solidFill>
                  <a:schemeClr val="accent6"/>
                </a:solidFill>
                <a:latin typeface="Avenir"/>
                <a:ea typeface="ＭＳ Ｐゴシック"/>
              </a:rPr>
              <a:t>91% successful imaging rate</a:t>
            </a:r>
          </a:p>
          <a:p>
            <a:pPr marL="285750" indent="-285750" algn="l">
              <a:buFont typeface="Arial" panose="020B0604020202020204" pitchFamily="34" charset="0"/>
              <a:buChar char="•"/>
            </a:pPr>
            <a:r>
              <a:rPr lang="en-US" dirty="0">
                <a:latin typeface="Avenir" panose="020B0503020203020204" pitchFamily="34" charset="0"/>
              </a:rPr>
              <a:t>Patients with VA &gt;20/320 had high success during imaging</a:t>
            </a:r>
          </a:p>
        </p:txBody>
      </p:sp>
      <p:sp>
        <p:nvSpPr>
          <p:cNvPr id="8" name="TextBox 7">
            <a:extLst>
              <a:ext uri="{FF2B5EF4-FFF2-40B4-BE49-F238E27FC236}">
                <a16:creationId xmlns:a16="http://schemas.microsoft.com/office/drawing/2014/main" id="{59FAC5EA-A7C8-FA2D-5E7F-9E65EF01A453}"/>
              </a:ext>
            </a:extLst>
          </p:cNvPr>
          <p:cNvSpPr txBox="1"/>
          <p:nvPr/>
        </p:nvSpPr>
        <p:spPr>
          <a:xfrm>
            <a:off x="274528" y="5125772"/>
            <a:ext cx="11698233" cy="830997"/>
          </a:xfrm>
          <a:prstGeom prst="rect">
            <a:avLst/>
          </a:prstGeom>
          <a:noFill/>
        </p:spPr>
        <p:txBody>
          <a:bodyPr wrap="square" lIns="91440" tIns="45720" rIns="91440" bIns="45720" rtlCol="0" anchor="t">
            <a:spAutoFit/>
          </a:bodyPr>
          <a:lstStyle/>
          <a:p>
            <a:pPr algn="ctr"/>
            <a:r>
              <a:rPr lang="en-US" sz="2400" dirty="0">
                <a:solidFill>
                  <a:schemeClr val="accent5"/>
                </a:solidFill>
                <a:latin typeface="Avenir" panose="020B0503020203020204" pitchFamily="34" charset="0"/>
              </a:rPr>
              <a:t>High rate of successful self-imaging and adherence to home OCT use.</a:t>
            </a:r>
            <a:br>
              <a:rPr lang="en-US" sz="2400" dirty="0">
                <a:solidFill>
                  <a:schemeClr val="accent5"/>
                </a:solidFill>
                <a:latin typeface="Avenir" panose="020B0503020203020204" pitchFamily="34" charset="0"/>
              </a:rPr>
            </a:br>
            <a:r>
              <a:rPr lang="en-US" sz="2400" dirty="0">
                <a:solidFill>
                  <a:schemeClr val="accent5"/>
                </a:solidFill>
                <a:latin typeface="Avenir" panose="020B0503020203020204" pitchFamily="34" charset="0"/>
              </a:rPr>
              <a:t>Important for patients to have wireless internet connection.</a:t>
            </a:r>
          </a:p>
        </p:txBody>
      </p:sp>
      <p:sp>
        <p:nvSpPr>
          <p:cNvPr id="10" name="Rectangle 9">
            <a:extLst>
              <a:ext uri="{FF2B5EF4-FFF2-40B4-BE49-F238E27FC236}">
                <a16:creationId xmlns:a16="http://schemas.microsoft.com/office/drawing/2014/main" id="{1C3CA0A0-508C-A79F-2D5B-1982782C46B2}"/>
              </a:ext>
            </a:extLst>
          </p:cNvPr>
          <p:cNvSpPr/>
          <p:nvPr/>
        </p:nvSpPr>
        <p:spPr>
          <a:xfrm>
            <a:off x="274528" y="2472611"/>
            <a:ext cx="3201374" cy="2308324"/>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Avenir" panose="020B0503020203020204" pitchFamily="34" charset="0"/>
            </a:endParaRPr>
          </a:p>
        </p:txBody>
      </p:sp>
      <p:grpSp>
        <p:nvGrpSpPr>
          <p:cNvPr id="13" name="Group 12">
            <a:extLst>
              <a:ext uri="{FF2B5EF4-FFF2-40B4-BE49-F238E27FC236}">
                <a16:creationId xmlns:a16="http://schemas.microsoft.com/office/drawing/2014/main" id="{60CA73D9-A0EB-1FDE-5BB1-056C4F6D3213}"/>
              </a:ext>
            </a:extLst>
          </p:cNvPr>
          <p:cNvGrpSpPr/>
          <p:nvPr/>
        </p:nvGrpSpPr>
        <p:grpSpPr>
          <a:xfrm>
            <a:off x="4057997" y="2472611"/>
            <a:ext cx="3548126" cy="2316847"/>
            <a:chOff x="4169757" y="2472611"/>
            <a:chExt cx="3548126" cy="2316847"/>
          </a:xfrm>
        </p:grpSpPr>
        <p:sp>
          <p:nvSpPr>
            <p:cNvPr id="7" name="TextBox 6">
              <a:extLst>
                <a:ext uri="{FF2B5EF4-FFF2-40B4-BE49-F238E27FC236}">
                  <a16:creationId xmlns:a16="http://schemas.microsoft.com/office/drawing/2014/main" id="{C4133795-F08F-9F32-3D12-939D847CEE21}"/>
                </a:ext>
              </a:extLst>
            </p:cNvPr>
            <p:cNvSpPr txBox="1"/>
            <p:nvPr/>
          </p:nvSpPr>
          <p:spPr>
            <a:xfrm>
              <a:off x="4269910" y="2472611"/>
              <a:ext cx="3447973" cy="2308324"/>
            </a:xfrm>
            <a:prstGeom prst="rect">
              <a:avLst/>
            </a:prstGeom>
            <a:noFill/>
            <a:ln>
              <a:noFill/>
            </a:ln>
          </p:spPr>
          <p:txBody>
            <a:bodyPr wrap="square" lIns="91440" tIns="45720" rIns="91440" bIns="45720" rtlCol="0" anchor="t">
              <a:spAutoFit/>
            </a:bodyPr>
            <a:lstStyle/>
            <a:p>
              <a:pPr algn="l"/>
              <a:r>
                <a:rPr lang="en-US" b="1" dirty="0">
                  <a:latin typeface="Avenir" panose="020B0503020203020204" pitchFamily="34" charset="0"/>
                </a:rPr>
                <a:t>Liu et al. </a:t>
              </a:r>
              <a:r>
                <a:rPr lang="en-US" dirty="0">
                  <a:latin typeface="Avenir" panose="020B0503020203020204" pitchFamily="34" charset="0"/>
                </a:rPr>
                <a:t>(longitudinal)</a:t>
              </a:r>
            </a:p>
            <a:p>
              <a:pPr marL="285750" indent="-285750" algn="l">
                <a:buFont typeface="Arial" panose="020B0604020202020204" pitchFamily="34" charset="0"/>
                <a:buChar char="•"/>
              </a:pPr>
              <a:r>
                <a:rPr lang="en-US" dirty="0">
                  <a:latin typeface="Avenir" panose="020B0503020203020204" pitchFamily="34" charset="0"/>
                </a:rPr>
                <a:t>15 patients</a:t>
              </a:r>
            </a:p>
            <a:p>
              <a:pPr marL="285750" indent="-285750" algn="l">
                <a:buFont typeface="Arial" panose="020B0604020202020204" pitchFamily="34" charset="0"/>
                <a:buChar char="•"/>
              </a:pPr>
              <a:r>
                <a:rPr lang="en-US" dirty="0">
                  <a:latin typeface="Avenir" panose="020B0503020203020204" pitchFamily="34" charset="0"/>
                </a:rPr>
                <a:t>2 sites</a:t>
              </a:r>
            </a:p>
            <a:p>
              <a:pPr marL="285750" indent="-285750" algn="l">
                <a:buFont typeface="Arial" panose="020B0604020202020204" pitchFamily="34" charset="0"/>
                <a:buChar char="•"/>
              </a:pPr>
              <a:r>
                <a:rPr lang="en-US" dirty="0">
                  <a:latin typeface="Avenir" panose="020B0503020203020204" pitchFamily="34" charset="0"/>
                </a:rPr>
                <a:t>96% successful imaging rate</a:t>
              </a:r>
            </a:p>
            <a:p>
              <a:pPr marL="285750" indent="-285750" algn="l">
                <a:buFont typeface="Arial" panose="020B0604020202020204" pitchFamily="34" charset="0"/>
                <a:buChar char="•"/>
              </a:pPr>
              <a:r>
                <a:rPr lang="en-US" dirty="0">
                  <a:latin typeface="Avenir" panose="020B0503020203020204" pitchFamily="34" charset="0"/>
                </a:rPr>
                <a:t>Monitoring period: 3 months</a:t>
              </a:r>
              <a:endParaRPr lang="en-US" dirty="0">
                <a:latin typeface="Avenir" panose="020B0503020203020204" pitchFamily="34" charset="0"/>
                <a:cs typeface="Calibri"/>
              </a:endParaRPr>
            </a:p>
            <a:p>
              <a:pPr marL="285750" indent="-285750" algn="l">
                <a:buFont typeface="Arial" panose="020B0604020202020204" pitchFamily="34" charset="0"/>
                <a:buChar char="•"/>
              </a:pPr>
              <a:r>
                <a:rPr lang="en-US" b="1" dirty="0">
                  <a:solidFill>
                    <a:schemeClr val="accent6"/>
                  </a:solidFill>
                  <a:latin typeface="Avenir" panose="020B0503020203020204" pitchFamily="34" charset="0"/>
                </a:rPr>
                <a:t>Adherence: 5.7 scans/</a:t>
              </a:r>
              <a:r>
                <a:rPr lang="en-US" b="1" dirty="0" err="1">
                  <a:solidFill>
                    <a:schemeClr val="accent6"/>
                  </a:solidFill>
                  <a:latin typeface="Avenir" panose="020B0503020203020204" pitchFamily="34" charset="0"/>
                </a:rPr>
                <a:t>wk</a:t>
              </a:r>
              <a:endParaRPr lang="en-US" b="1" dirty="0">
                <a:solidFill>
                  <a:schemeClr val="accent6"/>
                </a:solidFill>
                <a:latin typeface="Avenir" panose="020B0503020203020204" pitchFamily="34" charset="0"/>
              </a:endParaRPr>
            </a:p>
            <a:p>
              <a:pPr marL="285750" indent="-285750" algn="l">
                <a:buFont typeface="Arial" panose="020B0604020202020204" pitchFamily="34" charset="0"/>
                <a:buChar char="•"/>
              </a:pPr>
              <a:r>
                <a:rPr lang="en-US" dirty="0">
                  <a:latin typeface="Avenir" panose="020B0503020203020204" pitchFamily="34" charset="0"/>
                </a:rPr>
                <a:t>Patient experience: All satisfactory or higher</a:t>
              </a:r>
            </a:p>
          </p:txBody>
        </p:sp>
        <p:sp>
          <p:nvSpPr>
            <p:cNvPr id="11" name="Rectangle 10">
              <a:extLst>
                <a:ext uri="{FF2B5EF4-FFF2-40B4-BE49-F238E27FC236}">
                  <a16:creationId xmlns:a16="http://schemas.microsoft.com/office/drawing/2014/main" id="{A3FB75CB-3BBC-7B36-A32D-5DF153CB6270}"/>
                </a:ext>
              </a:extLst>
            </p:cNvPr>
            <p:cNvSpPr/>
            <p:nvPr/>
          </p:nvSpPr>
          <p:spPr>
            <a:xfrm>
              <a:off x="4169757" y="2481134"/>
              <a:ext cx="3447973" cy="2308324"/>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Avenir" panose="020B0503020203020204" pitchFamily="34" charset="0"/>
              </a:endParaRPr>
            </a:p>
          </p:txBody>
        </p:sp>
      </p:grpSp>
      <p:grpSp>
        <p:nvGrpSpPr>
          <p:cNvPr id="15" name="Group 14">
            <a:extLst>
              <a:ext uri="{FF2B5EF4-FFF2-40B4-BE49-F238E27FC236}">
                <a16:creationId xmlns:a16="http://schemas.microsoft.com/office/drawing/2014/main" id="{3C2E0351-C8B7-0EFE-6AEE-215B5B66F137}"/>
              </a:ext>
            </a:extLst>
          </p:cNvPr>
          <p:cNvGrpSpPr/>
          <p:nvPr/>
        </p:nvGrpSpPr>
        <p:grpSpPr>
          <a:xfrm>
            <a:off x="8006956" y="2445014"/>
            <a:ext cx="3967695" cy="2534862"/>
            <a:chOff x="8212568" y="2481134"/>
            <a:chExt cx="3736268" cy="2332157"/>
          </a:xfrm>
        </p:grpSpPr>
        <p:sp>
          <p:nvSpPr>
            <p:cNvPr id="9" name="TextBox 8">
              <a:extLst>
                <a:ext uri="{FF2B5EF4-FFF2-40B4-BE49-F238E27FC236}">
                  <a16:creationId xmlns:a16="http://schemas.microsoft.com/office/drawing/2014/main" id="{D5EB452D-77A5-323B-28EE-EAA24EBBC701}"/>
                </a:ext>
              </a:extLst>
            </p:cNvPr>
            <p:cNvSpPr txBox="1"/>
            <p:nvPr/>
          </p:nvSpPr>
          <p:spPr>
            <a:xfrm>
              <a:off x="8258598" y="2481134"/>
              <a:ext cx="3690238" cy="2123735"/>
            </a:xfrm>
            <a:prstGeom prst="rect">
              <a:avLst/>
            </a:prstGeom>
            <a:noFill/>
          </p:spPr>
          <p:txBody>
            <a:bodyPr wrap="square" lIns="91440" tIns="45720" rIns="91440" bIns="45720" rtlCol="0" anchor="t">
              <a:spAutoFit/>
            </a:bodyPr>
            <a:lstStyle/>
            <a:p>
              <a:pPr algn="l"/>
              <a:r>
                <a:rPr lang="en-US" b="1" dirty="0">
                  <a:latin typeface="Avenir" panose="020B0503020203020204" pitchFamily="34" charset="0"/>
                </a:rPr>
                <a:t>Blinder et al., </a:t>
              </a:r>
              <a:r>
                <a:rPr lang="en-US" dirty="0">
                  <a:latin typeface="Avenir" panose="020B0503020203020204" pitchFamily="34" charset="0"/>
                </a:rPr>
                <a:t>Protocol AK (longitudinal)</a:t>
              </a:r>
            </a:p>
            <a:p>
              <a:pPr marL="285750" indent="-285750" algn="l">
                <a:buFont typeface="Arial" panose="020B0604020202020204" pitchFamily="34" charset="0"/>
                <a:buChar char="•"/>
              </a:pPr>
              <a:r>
                <a:rPr lang="en-US" dirty="0">
                  <a:latin typeface="Avenir" panose="020B0503020203020204" pitchFamily="34" charset="0"/>
                </a:rPr>
                <a:t>14 patients, 3 sites</a:t>
              </a:r>
            </a:p>
            <a:p>
              <a:pPr marL="285750" indent="-285750" algn="l">
                <a:buFont typeface="Arial" panose="020B0604020202020204" pitchFamily="34" charset="0"/>
                <a:buChar char="•"/>
              </a:pPr>
              <a:r>
                <a:rPr lang="en-US" dirty="0">
                  <a:latin typeface="Avenir" panose="020B0503020203020204" pitchFamily="34" charset="0"/>
                </a:rPr>
                <a:t>Monitoring period: 6 months</a:t>
              </a:r>
              <a:endParaRPr lang="en-US" dirty="0">
                <a:latin typeface="Avenir" panose="020B0503020203020204" pitchFamily="34" charset="0"/>
                <a:cs typeface="Calibri"/>
              </a:endParaRPr>
            </a:p>
            <a:p>
              <a:pPr marL="285750" indent="-285750" algn="l">
                <a:buFont typeface="Arial" panose="020B0604020202020204" pitchFamily="34" charset="0"/>
                <a:buChar char="•"/>
              </a:pPr>
              <a:r>
                <a:rPr lang="en-US" b="1" dirty="0">
                  <a:solidFill>
                    <a:schemeClr val="accent6"/>
                  </a:solidFill>
                  <a:latin typeface="Avenir" panose="020B0503020203020204" pitchFamily="34" charset="0"/>
                </a:rPr>
                <a:t>Adherence: 6.3 scans/</a:t>
              </a:r>
              <a:r>
                <a:rPr lang="en-US" b="1" dirty="0" err="1">
                  <a:solidFill>
                    <a:schemeClr val="accent6"/>
                  </a:solidFill>
                  <a:latin typeface="Avenir" panose="020B0503020203020204" pitchFamily="34" charset="0"/>
                </a:rPr>
                <a:t>wk</a:t>
              </a:r>
              <a:endParaRPr lang="en-US" b="1" dirty="0">
                <a:solidFill>
                  <a:schemeClr val="accent6"/>
                </a:solidFill>
                <a:latin typeface="Avenir" panose="020B0503020203020204" pitchFamily="34" charset="0"/>
              </a:endParaRPr>
            </a:p>
            <a:p>
              <a:pPr marL="285750" indent="-285750" algn="l">
                <a:buFont typeface="Arial" panose="020B0604020202020204" pitchFamily="34" charset="0"/>
                <a:buChar char="•"/>
              </a:pPr>
              <a:r>
                <a:rPr lang="en-US" dirty="0">
                  <a:latin typeface="Avenir" panose="020B0503020203020204" pitchFamily="34" charset="0"/>
                </a:rPr>
                <a:t>Patient exp.: Satisfactory or higher</a:t>
              </a:r>
              <a:endParaRPr lang="en-US" dirty="0">
                <a:latin typeface="Avenir" panose="020B0503020203020204" pitchFamily="34" charset="0"/>
                <a:cs typeface="Calibri"/>
              </a:endParaRPr>
            </a:p>
            <a:p>
              <a:pPr marL="285750" indent="-285750" algn="l">
                <a:buFont typeface="Arial" panose="020B0604020202020204" pitchFamily="34" charset="0"/>
                <a:buChar char="•"/>
              </a:pPr>
              <a:r>
                <a:rPr lang="en-US" dirty="0">
                  <a:latin typeface="Avenir" panose="020B0503020203020204" pitchFamily="34" charset="0"/>
                </a:rPr>
                <a:t>Need for internet connectivity and travel support</a:t>
              </a:r>
            </a:p>
          </p:txBody>
        </p:sp>
        <p:sp>
          <p:nvSpPr>
            <p:cNvPr id="12" name="Rectangle 11">
              <a:extLst>
                <a:ext uri="{FF2B5EF4-FFF2-40B4-BE49-F238E27FC236}">
                  <a16:creationId xmlns:a16="http://schemas.microsoft.com/office/drawing/2014/main" id="{6B2BDB06-C711-2148-89BF-97EA716D936A}"/>
                </a:ext>
              </a:extLst>
            </p:cNvPr>
            <p:cNvSpPr/>
            <p:nvPr/>
          </p:nvSpPr>
          <p:spPr>
            <a:xfrm>
              <a:off x="8212568" y="2504967"/>
              <a:ext cx="3736268" cy="2308324"/>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Avenir" panose="020B0503020203020204" pitchFamily="34" charset="0"/>
              </a:endParaRPr>
            </a:p>
          </p:txBody>
        </p:sp>
      </p:grpSp>
      <p:sp>
        <p:nvSpPr>
          <p:cNvPr id="14" name="TextBox 13">
            <a:extLst>
              <a:ext uri="{FF2B5EF4-FFF2-40B4-BE49-F238E27FC236}">
                <a16:creationId xmlns:a16="http://schemas.microsoft.com/office/drawing/2014/main" id="{CC81C7AD-BC9D-8111-3C4D-E8DB1D7AA4F5}"/>
              </a:ext>
            </a:extLst>
          </p:cNvPr>
          <p:cNvSpPr txBox="1"/>
          <p:nvPr/>
        </p:nvSpPr>
        <p:spPr>
          <a:xfrm>
            <a:off x="8605284" y="6271336"/>
            <a:ext cx="3586716" cy="646331"/>
          </a:xfrm>
          <a:prstGeom prst="rect">
            <a:avLst/>
          </a:prstGeom>
          <a:noFill/>
        </p:spPr>
        <p:txBody>
          <a:bodyPr wrap="square" rtlCol="0">
            <a:spAutoFit/>
          </a:bodyPr>
          <a:lstStyle/>
          <a:p>
            <a:r>
              <a:rPr lang="en-US" sz="1200" i="1" dirty="0">
                <a:solidFill>
                  <a:schemeClr val="bg1"/>
                </a:solidFill>
              </a:rPr>
              <a:t>Kim et al., BMC Ophthalmology </a:t>
            </a:r>
            <a:r>
              <a:rPr lang="en-US" sz="1200" dirty="0">
                <a:solidFill>
                  <a:schemeClr val="bg1"/>
                </a:solidFill>
              </a:rPr>
              <a:t>(2022)</a:t>
            </a:r>
            <a:endParaRPr lang="en-US" sz="1200" i="1" dirty="0">
              <a:solidFill>
                <a:schemeClr val="bg1"/>
              </a:solidFill>
            </a:endParaRPr>
          </a:p>
          <a:p>
            <a:r>
              <a:rPr lang="en-US" sz="1200" i="1" dirty="0">
                <a:solidFill>
                  <a:schemeClr val="bg1"/>
                </a:solidFill>
              </a:rPr>
              <a:t>Liu et al., Ophthalmology Retina </a:t>
            </a:r>
            <a:r>
              <a:rPr lang="en-US" sz="1200" dirty="0">
                <a:solidFill>
                  <a:schemeClr val="bg1"/>
                </a:solidFill>
              </a:rPr>
              <a:t>(2022)</a:t>
            </a:r>
          </a:p>
          <a:p>
            <a:r>
              <a:rPr lang="en-US" sz="1200" i="1" dirty="0">
                <a:solidFill>
                  <a:schemeClr val="bg1"/>
                </a:solidFill>
              </a:rPr>
              <a:t>Blinder et al., Ophthalmology Retina (</a:t>
            </a:r>
            <a:r>
              <a:rPr lang="en-US" sz="1200" dirty="0">
                <a:solidFill>
                  <a:schemeClr val="bg1"/>
                </a:solidFill>
              </a:rPr>
              <a:t>2023)</a:t>
            </a:r>
          </a:p>
        </p:txBody>
      </p:sp>
      <p:sp>
        <p:nvSpPr>
          <p:cNvPr id="18" name="TextBox 15">
            <a:extLst>
              <a:ext uri="{FF2B5EF4-FFF2-40B4-BE49-F238E27FC236}">
                <a16:creationId xmlns:a16="http://schemas.microsoft.com/office/drawing/2014/main" id="{30938DA5-4CB8-7873-C849-DC682253B5C5}"/>
              </a:ext>
            </a:extLst>
          </p:cNvPr>
          <p:cNvSpPr txBox="1"/>
          <p:nvPr/>
        </p:nvSpPr>
        <p:spPr>
          <a:xfrm>
            <a:off x="85119" y="6457423"/>
            <a:ext cx="7324650" cy="267766"/>
          </a:xfrm>
          <a:prstGeom prst="rect">
            <a:avLst/>
          </a:prstGeom>
          <a:noFill/>
        </p:spPr>
        <p:txBody>
          <a:bodyPr wrap="square" rtlCol="0" anchor="t" anchorCtr="0">
            <a:spAutoFit/>
          </a:bodyPr>
          <a:lstStyle/>
          <a:p>
            <a:pPr algn="l">
              <a:lnSpc>
                <a:spcPct val="95000"/>
              </a:lnSpc>
            </a:pPr>
            <a:r>
              <a:rPr lang="en-US" sz="1200" i="1" dirty="0">
                <a:solidFill>
                  <a:schemeClr val="bg1"/>
                </a:solidFill>
                <a:latin typeface="Arial" panose="020B0604020202020204" pitchFamily="34" charset="0"/>
                <a:ea typeface="Avenir" charset="0"/>
                <a:cs typeface="Arial" panose="020B0604020202020204" pitchFamily="34" charset="0"/>
              </a:rPr>
              <a:t>*Use of investigational home OCT device</a:t>
            </a:r>
          </a:p>
        </p:txBody>
      </p:sp>
    </p:spTree>
    <p:extLst>
      <p:ext uri="{BB962C8B-B14F-4D97-AF65-F5344CB8AC3E}">
        <p14:creationId xmlns:p14="http://schemas.microsoft.com/office/powerpoint/2010/main" val="38433417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5"/>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4" grpId="0"/>
    </p:bldLst>
  </p:timing>
</p:sld>
</file>

<file path=ppt/slides/slide1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3C73A3-D496-900B-4758-B28FE2438DC2}"/>
              </a:ext>
            </a:extLst>
          </p:cNvPr>
          <p:cNvSpPr>
            <a:spLocks noGrp="1"/>
          </p:cNvSpPr>
          <p:nvPr>
            <p:ph type="title"/>
          </p:nvPr>
        </p:nvSpPr>
        <p:spPr/>
        <p:txBody>
          <a:bodyPr>
            <a:normAutofit/>
          </a:bodyPr>
          <a:lstStyle/>
          <a:p>
            <a:r>
              <a:rPr lang="en-US" dirty="0"/>
              <a:t>Home OCT: The State of Evidence</a:t>
            </a:r>
          </a:p>
        </p:txBody>
      </p:sp>
      <p:sp>
        <p:nvSpPr>
          <p:cNvPr id="4" name="Rectangle: Rounded Corners 3">
            <a:extLst>
              <a:ext uri="{FF2B5EF4-FFF2-40B4-BE49-F238E27FC236}">
                <a16:creationId xmlns:a16="http://schemas.microsoft.com/office/drawing/2014/main" id="{56434AE9-752D-8184-B104-63DEA91AA9DE}"/>
              </a:ext>
            </a:extLst>
          </p:cNvPr>
          <p:cNvSpPr/>
          <p:nvPr/>
        </p:nvSpPr>
        <p:spPr>
          <a:xfrm>
            <a:off x="694794" y="1458623"/>
            <a:ext cx="2322984" cy="686298"/>
          </a:xfrm>
          <a:prstGeom prst="roundRect">
            <a:avLst/>
          </a:prstGeom>
          <a:solidFill>
            <a:schemeClr val="accent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400" dirty="0">
                <a:solidFill>
                  <a:schemeClr val="tx2">
                    <a:lumMod val="40000"/>
                    <a:lumOff val="60000"/>
                  </a:schemeClr>
                </a:solidFill>
              </a:rPr>
              <a:t>1. SELF-IMAGING &amp; HOME USE</a:t>
            </a:r>
          </a:p>
        </p:txBody>
      </p:sp>
      <p:sp>
        <p:nvSpPr>
          <p:cNvPr id="5" name="Rectangle: Rounded Corners 4">
            <a:extLst>
              <a:ext uri="{FF2B5EF4-FFF2-40B4-BE49-F238E27FC236}">
                <a16:creationId xmlns:a16="http://schemas.microsoft.com/office/drawing/2014/main" id="{81740EC7-B1E7-FE19-A417-A52F5FC85E1B}"/>
              </a:ext>
            </a:extLst>
          </p:cNvPr>
          <p:cNvSpPr/>
          <p:nvPr/>
        </p:nvSpPr>
        <p:spPr>
          <a:xfrm>
            <a:off x="4304661" y="1252608"/>
            <a:ext cx="3064287" cy="1048768"/>
          </a:xfrm>
          <a:prstGeom prst="roundRect">
            <a:avLst/>
          </a:prstGeom>
          <a:solidFill>
            <a:schemeClr val="accent1">
              <a:lumMod val="75000"/>
            </a:schemeClr>
          </a:solidFill>
          <a:ln>
            <a:no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dirty="0">
                <a:solidFill>
                  <a:schemeClr val="bg1"/>
                </a:solidFill>
                <a:latin typeface="Avenir" panose="020B0503020203020204" pitchFamily="34" charset="0"/>
              </a:rPr>
              <a:t>2. AUTOMATED FLUID QUANTIFICATION</a:t>
            </a:r>
          </a:p>
        </p:txBody>
      </p:sp>
      <p:pic>
        <p:nvPicPr>
          <p:cNvPr id="7" name="Picture 6">
            <a:extLst>
              <a:ext uri="{FF2B5EF4-FFF2-40B4-BE49-F238E27FC236}">
                <a16:creationId xmlns:a16="http://schemas.microsoft.com/office/drawing/2014/main" id="{03FEFEEE-6431-E055-AD94-D07688B1D160}"/>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t="5870"/>
          <a:stretch/>
        </p:blipFill>
        <p:spPr>
          <a:xfrm>
            <a:off x="7567948" y="2487996"/>
            <a:ext cx="2602212" cy="1714622"/>
          </a:xfrm>
          <a:prstGeom prst="rect">
            <a:avLst/>
          </a:prstGeom>
        </p:spPr>
      </p:pic>
      <p:sp>
        <p:nvSpPr>
          <p:cNvPr id="9" name="Rectangle 18">
            <a:extLst>
              <a:ext uri="{FF2B5EF4-FFF2-40B4-BE49-F238E27FC236}">
                <a16:creationId xmlns:a16="http://schemas.microsoft.com/office/drawing/2014/main" id="{E0425001-2989-E7FF-E903-239B6E53F022}"/>
              </a:ext>
            </a:extLst>
          </p:cNvPr>
          <p:cNvSpPr/>
          <p:nvPr/>
        </p:nvSpPr>
        <p:spPr bwMode="gray">
          <a:xfrm>
            <a:off x="92278" y="2432979"/>
            <a:ext cx="6422107" cy="1408078"/>
          </a:xfrm>
          <a:prstGeom prst="rect">
            <a:avLst/>
          </a:prstGeom>
          <a:noFill/>
          <a:ln w="9525">
            <a:noFill/>
            <a:miter lim="800000"/>
            <a:headEnd/>
            <a:tailEnd/>
          </a:ln>
        </p:spPr>
        <p:txBody>
          <a:bodyPr vert="horz" wrap="square" lIns="68580" tIns="34290" rIns="68580" bIns="34290" numCol="1" anchor="t" anchorCtr="0" compatLnSpc="1">
            <a:prstTxWarp prst="textNoShape">
              <a:avLst/>
            </a:prstTxWarp>
            <a:spAutoFit/>
          </a:bodyPr>
          <a:lstStyle/>
          <a:p>
            <a:pPr marL="285750" indent="-285750" algn="l" defTabSz="685783" eaLnBrk="0" fontAlgn="base" hangingPunct="0">
              <a:spcAft>
                <a:spcPts val="1800"/>
              </a:spcAft>
              <a:buSzPct val="120000"/>
              <a:buFont typeface="Arial" panose="020B0604020202020204" pitchFamily="34" charset="0"/>
              <a:buChar char="•"/>
              <a:defRPr/>
            </a:pPr>
            <a:r>
              <a:rPr lang="en-US" b="1" kern="0" dirty="0">
                <a:solidFill>
                  <a:schemeClr val="tx1"/>
                </a:solidFill>
                <a:latin typeface="Avenir" panose="020B0503020203020204" pitchFamily="34" charset="0"/>
              </a:rPr>
              <a:t>Kim et al.: </a:t>
            </a:r>
            <a:r>
              <a:rPr lang="en-US" kern="0" dirty="0">
                <a:solidFill>
                  <a:schemeClr val="tx1"/>
                </a:solidFill>
                <a:latin typeface="Avenir" panose="020B0503020203020204" pitchFamily="34" charset="0"/>
              </a:rPr>
              <a:t>High correlation between AI-based Notal OCT Analyzer (NOA) </a:t>
            </a:r>
            <a:r>
              <a:rPr lang="en-US" kern="0" dirty="0">
                <a:latin typeface="Avenir" panose="020B0503020203020204" pitchFamily="34" charset="0"/>
              </a:rPr>
              <a:t>and expert graders: </a:t>
            </a:r>
            <a:r>
              <a:rPr lang="en-US" u="sng" kern="0" dirty="0">
                <a:latin typeface="Avenir" panose="020B0503020203020204" pitchFamily="34" charset="0"/>
              </a:rPr>
              <a:t>Pearson Correlation: 91.6%</a:t>
            </a:r>
          </a:p>
          <a:p>
            <a:pPr marL="285750" indent="-285750" algn="l" defTabSz="685783" eaLnBrk="0" fontAlgn="base" hangingPunct="0">
              <a:spcAft>
                <a:spcPts val="1800"/>
              </a:spcAft>
              <a:buSzPct val="120000"/>
              <a:buFont typeface="Arial" panose="020B0604020202020204" pitchFamily="34" charset="0"/>
              <a:buChar char="•"/>
              <a:defRPr/>
            </a:pPr>
            <a:r>
              <a:rPr lang="en-US" kern="0" dirty="0">
                <a:latin typeface="Avenir" panose="020B0503020203020204" pitchFamily="34" charset="0"/>
                <a:ea typeface="ＭＳ Ｐゴシック"/>
              </a:rPr>
              <a:t>Bland Altman Analysis; </a:t>
            </a:r>
            <a:r>
              <a:rPr lang="en-US" u="sng" kern="0" dirty="0">
                <a:latin typeface="Avenir" panose="020B0503020203020204" pitchFamily="34" charset="0"/>
                <a:ea typeface="ＭＳ Ｐゴシック"/>
              </a:rPr>
              <a:t>Mean diff.: - 2.7 </a:t>
            </a:r>
            <a:r>
              <a:rPr lang="en-US" u="sng" kern="0" dirty="0" err="1">
                <a:latin typeface="Avenir" panose="020B0503020203020204" pitchFamily="34" charset="0"/>
                <a:ea typeface="ＭＳ Ｐゴシック"/>
              </a:rPr>
              <a:t>nL</a:t>
            </a:r>
            <a:endParaRPr lang="en-US" strike="sngStrike" kern="0" dirty="0">
              <a:solidFill>
                <a:srgbClr val="FF0000"/>
              </a:solidFill>
              <a:latin typeface="Avenir" panose="020B0503020203020204" pitchFamily="34" charset="0"/>
              <a:ea typeface="ＭＳ Ｐゴシック"/>
            </a:endParaRPr>
          </a:p>
        </p:txBody>
      </p:sp>
      <p:sp>
        <p:nvSpPr>
          <p:cNvPr id="12" name="TextBox 11">
            <a:extLst>
              <a:ext uri="{FF2B5EF4-FFF2-40B4-BE49-F238E27FC236}">
                <a16:creationId xmlns:a16="http://schemas.microsoft.com/office/drawing/2014/main" id="{658A45E7-0B94-B28C-3462-15E3190912B1}"/>
              </a:ext>
            </a:extLst>
          </p:cNvPr>
          <p:cNvSpPr txBox="1"/>
          <p:nvPr/>
        </p:nvSpPr>
        <p:spPr>
          <a:xfrm>
            <a:off x="92277" y="3958637"/>
            <a:ext cx="6422107" cy="646331"/>
          </a:xfrm>
          <a:prstGeom prst="rect">
            <a:avLst/>
          </a:prstGeom>
          <a:noFill/>
        </p:spPr>
        <p:txBody>
          <a:bodyPr wrap="square" rtlCol="0">
            <a:spAutoFit/>
          </a:bodyPr>
          <a:lstStyle/>
          <a:p>
            <a:pPr marL="285750" indent="-285750" algn="l">
              <a:buFont typeface="Arial" panose="020B0604020202020204" pitchFamily="34" charset="0"/>
              <a:buChar char="•"/>
            </a:pPr>
            <a:r>
              <a:rPr lang="en-US" b="1" dirty="0">
                <a:latin typeface="Avenir" panose="020B0503020203020204" pitchFamily="34" charset="0"/>
              </a:rPr>
              <a:t>Liu et al.</a:t>
            </a:r>
            <a:r>
              <a:rPr lang="en-US" dirty="0">
                <a:latin typeface="Avenir" panose="020B0503020203020204" pitchFamily="34" charset="0"/>
              </a:rPr>
              <a:t>: 92% correlation between physician and NOA fluid detection </a:t>
            </a:r>
            <a:endParaRPr lang="en-US" i="1" dirty="0">
              <a:latin typeface="Avenir" panose="020B0503020203020204" pitchFamily="34" charset="0"/>
            </a:endParaRPr>
          </a:p>
        </p:txBody>
      </p:sp>
      <p:sp>
        <p:nvSpPr>
          <p:cNvPr id="13" name="TextBox 12">
            <a:extLst>
              <a:ext uri="{FF2B5EF4-FFF2-40B4-BE49-F238E27FC236}">
                <a16:creationId xmlns:a16="http://schemas.microsoft.com/office/drawing/2014/main" id="{BF572DC7-3F22-AD5E-AF36-FB660CBB027A}"/>
              </a:ext>
            </a:extLst>
          </p:cNvPr>
          <p:cNvSpPr txBox="1"/>
          <p:nvPr/>
        </p:nvSpPr>
        <p:spPr>
          <a:xfrm>
            <a:off x="92278" y="4766223"/>
            <a:ext cx="6422107" cy="923330"/>
          </a:xfrm>
          <a:prstGeom prst="rect">
            <a:avLst/>
          </a:prstGeom>
          <a:noFill/>
        </p:spPr>
        <p:txBody>
          <a:bodyPr wrap="square" rtlCol="0">
            <a:spAutoFit/>
          </a:bodyPr>
          <a:lstStyle/>
          <a:p>
            <a:pPr marL="285750" indent="-285750" algn="l">
              <a:buFont typeface="Arial" panose="020B0604020202020204" pitchFamily="34" charset="0"/>
              <a:buChar char="•"/>
            </a:pPr>
            <a:r>
              <a:rPr lang="en-US" b="1" dirty="0">
                <a:latin typeface="Avenir" panose="020B0503020203020204" pitchFamily="34" charset="0"/>
              </a:rPr>
              <a:t>Blinder et al.</a:t>
            </a:r>
            <a:r>
              <a:rPr lang="en-US" dirty="0">
                <a:latin typeface="Avenir" panose="020B0503020203020204" pitchFamily="34" charset="0"/>
              </a:rPr>
              <a:t>: </a:t>
            </a:r>
            <a:r>
              <a:rPr lang="en-US" sz="1800" dirty="0">
                <a:effectLst/>
                <a:latin typeface="Segoe UI" panose="020B0502040204020203" pitchFamily="34" charset="0"/>
              </a:rPr>
              <a:t>In cases of &gt;10 </a:t>
            </a:r>
            <a:r>
              <a:rPr lang="en-US" sz="1800" dirty="0" err="1">
                <a:effectLst/>
                <a:latin typeface="Segoe UI" panose="020B0502040204020203" pitchFamily="34" charset="0"/>
              </a:rPr>
              <a:t>nL</a:t>
            </a:r>
            <a:r>
              <a:rPr lang="en-US" sz="1800" dirty="0">
                <a:effectLst/>
                <a:latin typeface="Segoe UI" panose="020B0502040204020203" pitchFamily="34" charset="0"/>
              </a:rPr>
              <a:t> of fluid (threshold for Protocol AO), AI algorithm and physician agreed 100% in detection of fluid</a:t>
            </a:r>
            <a:endParaRPr lang="en-US" i="1" dirty="0">
              <a:latin typeface="Avenir" panose="020B0503020203020204" pitchFamily="34" charset="0"/>
            </a:endParaRPr>
          </a:p>
        </p:txBody>
      </p:sp>
      <p:sp>
        <p:nvSpPr>
          <p:cNvPr id="3" name="TextBox 2">
            <a:extLst>
              <a:ext uri="{FF2B5EF4-FFF2-40B4-BE49-F238E27FC236}">
                <a16:creationId xmlns:a16="http://schemas.microsoft.com/office/drawing/2014/main" id="{9A23DC13-A829-EE52-06D6-5D9CDF3EC132}"/>
              </a:ext>
            </a:extLst>
          </p:cNvPr>
          <p:cNvSpPr txBox="1"/>
          <p:nvPr/>
        </p:nvSpPr>
        <p:spPr>
          <a:xfrm>
            <a:off x="452502" y="5850808"/>
            <a:ext cx="11286995" cy="461665"/>
          </a:xfrm>
          <a:prstGeom prst="rect">
            <a:avLst/>
          </a:prstGeom>
          <a:noFill/>
        </p:spPr>
        <p:txBody>
          <a:bodyPr wrap="square" lIns="91440" tIns="45720" rIns="91440" bIns="45720" rtlCol="0" anchor="t">
            <a:spAutoFit/>
          </a:bodyPr>
          <a:lstStyle/>
          <a:p>
            <a:pPr algn="ctr"/>
            <a:r>
              <a:rPr lang="en-US" sz="2400" dirty="0">
                <a:solidFill>
                  <a:schemeClr val="accent5"/>
                </a:solidFill>
              </a:rPr>
              <a:t>AI algorithm shows good correlation with expert graders </a:t>
            </a:r>
          </a:p>
        </p:txBody>
      </p:sp>
      <p:pic>
        <p:nvPicPr>
          <p:cNvPr id="10" name="Picture 9">
            <a:extLst>
              <a:ext uri="{FF2B5EF4-FFF2-40B4-BE49-F238E27FC236}">
                <a16:creationId xmlns:a16="http://schemas.microsoft.com/office/drawing/2014/main" id="{62011F4B-419D-BEAA-B51E-E7F871A58364}"/>
              </a:ext>
            </a:extLst>
          </p:cNvPr>
          <p:cNvPicPr>
            <a:picLocks noChangeAspect="1"/>
          </p:cNvPicPr>
          <p:nvPr/>
        </p:nvPicPr>
        <p:blipFill>
          <a:blip r:embed="rId4"/>
          <a:stretch>
            <a:fillRect/>
          </a:stretch>
        </p:blipFill>
        <p:spPr>
          <a:xfrm>
            <a:off x="7304631" y="4217859"/>
            <a:ext cx="1480629" cy="1527527"/>
          </a:xfrm>
          <a:prstGeom prst="rect">
            <a:avLst/>
          </a:prstGeom>
        </p:spPr>
      </p:pic>
      <p:pic>
        <p:nvPicPr>
          <p:cNvPr id="15" name="Picture 14">
            <a:extLst>
              <a:ext uri="{FF2B5EF4-FFF2-40B4-BE49-F238E27FC236}">
                <a16:creationId xmlns:a16="http://schemas.microsoft.com/office/drawing/2014/main" id="{029F098E-0B75-849B-8005-4AE6FC2EF0AF}"/>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9029507" y="4217858"/>
            <a:ext cx="1415133" cy="1527527"/>
          </a:xfrm>
          <a:prstGeom prst="rect">
            <a:avLst/>
          </a:prstGeom>
        </p:spPr>
      </p:pic>
      <p:sp>
        <p:nvSpPr>
          <p:cNvPr id="16" name="TextBox 15">
            <a:extLst>
              <a:ext uri="{FF2B5EF4-FFF2-40B4-BE49-F238E27FC236}">
                <a16:creationId xmlns:a16="http://schemas.microsoft.com/office/drawing/2014/main" id="{BEEDF5A5-BBA0-AB65-817A-1D89DC0DE099}"/>
              </a:ext>
            </a:extLst>
          </p:cNvPr>
          <p:cNvSpPr txBox="1"/>
          <p:nvPr/>
        </p:nvSpPr>
        <p:spPr>
          <a:xfrm>
            <a:off x="10502339" y="4639745"/>
            <a:ext cx="1597383" cy="646331"/>
          </a:xfrm>
          <a:prstGeom prst="rect">
            <a:avLst/>
          </a:prstGeom>
          <a:noFill/>
        </p:spPr>
        <p:txBody>
          <a:bodyPr wrap="square" lIns="91440" tIns="45720" rIns="91440" bIns="45720" rtlCol="0" anchor="t">
            <a:spAutoFit/>
          </a:bodyPr>
          <a:lstStyle/>
          <a:p>
            <a:r>
              <a:rPr lang="en-US" sz="1200" i="1" dirty="0"/>
              <a:t>Example of 10.4 </a:t>
            </a:r>
            <a:r>
              <a:rPr lang="en-US" sz="1200" i="1" dirty="0" err="1"/>
              <a:t>nL</a:t>
            </a:r>
            <a:r>
              <a:rPr lang="en-US" sz="1200" i="1" dirty="0"/>
              <a:t> with fluid thickness map and B-scan</a:t>
            </a:r>
          </a:p>
        </p:txBody>
      </p:sp>
      <p:sp>
        <p:nvSpPr>
          <p:cNvPr id="11" name="Rectangle: Rounded Corners 5">
            <a:extLst>
              <a:ext uri="{FF2B5EF4-FFF2-40B4-BE49-F238E27FC236}">
                <a16:creationId xmlns:a16="http://schemas.microsoft.com/office/drawing/2014/main" id="{CA5BF764-9EA4-B841-A4E0-B2C8A1F580D5}"/>
              </a:ext>
            </a:extLst>
          </p:cNvPr>
          <p:cNvSpPr/>
          <p:nvPr/>
        </p:nvSpPr>
        <p:spPr>
          <a:xfrm>
            <a:off x="8737437" y="1440083"/>
            <a:ext cx="2346769" cy="803194"/>
          </a:xfrm>
          <a:prstGeom prst="roundRect">
            <a:avLst/>
          </a:prstGeom>
          <a:solidFill>
            <a:schemeClr val="accent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tx2">
                    <a:lumMod val="40000"/>
                    <a:lumOff val="60000"/>
                  </a:schemeClr>
                </a:solidFill>
                <a:latin typeface="Avenir" panose="020B0503020203020204" pitchFamily="34" charset="0"/>
              </a:rPr>
              <a:t>3. IMPACT ON PATIENT MANAGEMENT</a:t>
            </a:r>
          </a:p>
        </p:txBody>
      </p:sp>
      <p:sp>
        <p:nvSpPr>
          <p:cNvPr id="17" name="TextBox 15">
            <a:extLst>
              <a:ext uri="{FF2B5EF4-FFF2-40B4-BE49-F238E27FC236}">
                <a16:creationId xmlns:a16="http://schemas.microsoft.com/office/drawing/2014/main" id="{A29D9448-B1C5-FB4E-1851-70D8AA01E620}"/>
              </a:ext>
            </a:extLst>
          </p:cNvPr>
          <p:cNvSpPr txBox="1"/>
          <p:nvPr/>
        </p:nvSpPr>
        <p:spPr>
          <a:xfrm>
            <a:off x="85119" y="6457423"/>
            <a:ext cx="7324650" cy="267766"/>
          </a:xfrm>
          <a:prstGeom prst="rect">
            <a:avLst/>
          </a:prstGeom>
          <a:noFill/>
        </p:spPr>
        <p:txBody>
          <a:bodyPr wrap="square" rtlCol="0" anchor="t" anchorCtr="0">
            <a:spAutoFit/>
          </a:bodyPr>
          <a:lstStyle/>
          <a:p>
            <a:pPr algn="l">
              <a:lnSpc>
                <a:spcPct val="95000"/>
              </a:lnSpc>
            </a:pPr>
            <a:r>
              <a:rPr lang="en-US" sz="1200" i="1" dirty="0">
                <a:solidFill>
                  <a:schemeClr val="bg1"/>
                </a:solidFill>
                <a:latin typeface="Arial" panose="020B0604020202020204" pitchFamily="34" charset="0"/>
                <a:ea typeface="Avenir" charset="0"/>
                <a:cs typeface="Arial" panose="020B0604020202020204" pitchFamily="34" charset="0"/>
              </a:rPr>
              <a:t>*Use of investigational home OCT device</a:t>
            </a:r>
          </a:p>
        </p:txBody>
      </p:sp>
    </p:spTree>
    <p:extLst>
      <p:ext uri="{BB962C8B-B14F-4D97-AF65-F5344CB8AC3E}">
        <p14:creationId xmlns:p14="http://schemas.microsoft.com/office/powerpoint/2010/main" val="2506401387"/>
      </p:ext>
    </p:extLst>
  </p:cSld>
  <p:clrMapOvr>
    <a:masterClrMapping/>
  </p:clrMapOvr>
</p:sld>
</file>

<file path=ppt/slides/slide1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3C73A3-D496-900B-4758-B28FE2438DC2}"/>
              </a:ext>
            </a:extLst>
          </p:cNvPr>
          <p:cNvSpPr>
            <a:spLocks noGrp="1"/>
          </p:cNvSpPr>
          <p:nvPr>
            <p:ph type="title"/>
          </p:nvPr>
        </p:nvSpPr>
        <p:spPr/>
        <p:txBody>
          <a:bodyPr>
            <a:normAutofit/>
          </a:bodyPr>
          <a:lstStyle/>
          <a:p>
            <a:r>
              <a:rPr lang="en-US" dirty="0"/>
              <a:t>Home OCT: The State of Evidence</a:t>
            </a:r>
          </a:p>
        </p:txBody>
      </p:sp>
      <p:sp>
        <p:nvSpPr>
          <p:cNvPr id="4" name="Rectangle: Rounded Corners 3">
            <a:extLst>
              <a:ext uri="{FF2B5EF4-FFF2-40B4-BE49-F238E27FC236}">
                <a16:creationId xmlns:a16="http://schemas.microsoft.com/office/drawing/2014/main" id="{56434AE9-752D-8184-B104-63DEA91AA9DE}"/>
              </a:ext>
            </a:extLst>
          </p:cNvPr>
          <p:cNvSpPr/>
          <p:nvPr/>
        </p:nvSpPr>
        <p:spPr>
          <a:xfrm>
            <a:off x="648815" y="1459114"/>
            <a:ext cx="2322984" cy="686298"/>
          </a:xfrm>
          <a:prstGeom prst="roundRect">
            <a:avLst/>
          </a:prstGeom>
          <a:solidFill>
            <a:schemeClr val="accent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400" dirty="0">
                <a:solidFill>
                  <a:schemeClr val="tx2">
                    <a:lumMod val="40000"/>
                    <a:lumOff val="60000"/>
                  </a:schemeClr>
                </a:solidFill>
                <a:latin typeface="Avenir" panose="020B0503020203020204" pitchFamily="34" charset="0"/>
              </a:rPr>
              <a:t>1. SELF-IMAGING &amp; HOME USE</a:t>
            </a:r>
          </a:p>
        </p:txBody>
      </p:sp>
      <p:sp>
        <p:nvSpPr>
          <p:cNvPr id="5" name="Rectangle: Rounded Corners 4">
            <a:extLst>
              <a:ext uri="{FF2B5EF4-FFF2-40B4-BE49-F238E27FC236}">
                <a16:creationId xmlns:a16="http://schemas.microsoft.com/office/drawing/2014/main" id="{81740EC7-B1E7-FE19-A417-A52F5FC85E1B}"/>
              </a:ext>
            </a:extLst>
          </p:cNvPr>
          <p:cNvSpPr/>
          <p:nvPr/>
        </p:nvSpPr>
        <p:spPr>
          <a:xfrm>
            <a:off x="7943176" y="1253099"/>
            <a:ext cx="3064287" cy="1048768"/>
          </a:xfrm>
          <a:prstGeom prst="roundRect">
            <a:avLst/>
          </a:prstGeom>
          <a:solidFill>
            <a:schemeClr val="accent1">
              <a:lumMod val="75000"/>
            </a:schemeClr>
          </a:solidFill>
          <a:ln>
            <a:no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a:solidFill>
                  <a:schemeClr val="bg1"/>
                </a:solidFill>
                <a:latin typeface="Avenir" panose="020B0503020203020204" pitchFamily="34" charset="0"/>
              </a:rPr>
              <a:t>3. IMPACT ON PATIENT MANAGEMENT</a:t>
            </a:r>
          </a:p>
        </p:txBody>
      </p:sp>
      <p:sp>
        <p:nvSpPr>
          <p:cNvPr id="6" name="Rectangle: Rounded Corners 5">
            <a:extLst>
              <a:ext uri="{FF2B5EF4-FFF2-40B4-BE49-F238E27FC236}">
                <a16:creationId xmlns:a16="http://schemas.microsoft.com/office/drawing/2014/main" id="{D194687C-F5DE-3BF1-BF90-1127B9039A9E}"/>
              </a:ext>
            </a:extLst>
          </p:cNvPr>
          <p:cNvSpPr/>
          <p:nvPr/>
        </p:nvSpPr>
        <p:spPr>
          <a:xfrm>
            <a:off x="4436224" y="1423825"/>
            <a:ext cx="2260411" cy="754932"/>
          </a:xfrm>
          <a:prstGeom prst="roundRect">
            <a:avLst/>
          </a:prstGeom>
          <a:solidFill>
            <a:schemeClr val="accent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a:solidFill>
                  <a:schemeClr val="tx2">
                    <a:lumMod val="40000"/>
                    <a:lumOff val="60000"/>
                  </a:schemeClr>
                </a:solidFill>
                <a:latin typeface="Avenir" panose="020B0503020203020204" pitchFamily="34" charset="0"/>
              </a:rPr>
              <a:t>2. AUTOMATED FLUID QUANTIFICATION</a:t>
            </a:r>
          </a:p>
        </p:txBody>
      </p:sp>
      <p:sp>
        <p:nvSpPr>
          <p:cNvPr id="3" name="TextBox 2">
            <a:extLst>
              <a:ext uri="{FF2B5EF4-FFF2-40B4-BE49-F238E27FC236}">
                <a16:creationId xmlns:a16="http://schemas.microsoft.com/office/drawing/2014/main" id="{F83C4702-01CE-D36C-B0E1-0450242AFA7A}"/>
              </a:ext>
            </a:extLst>
          </p:cNvPr>
          <p:cNvSpPr txBox="1"/>
          <p:nvPr/>
        </p:nvSpPr>
        <p:spPr>
          <a:xfrm>
            <a:off x="443752" y="2648008"/>
            <a:ext cx="6252883" cy="3139321"/>
          </a:xfrm>
          <a:prstGeom prst="rect">
            <a:avLst/>
          </a:prstGeom>
          <a:noFill/>
        </p:spPr>
        <p:txBody>
          <a:bodyPr wrap="square" lIns="91440" tIns="45720" rIns="91440" bIns="45720" rtlCol="0" anchor="t">
            <a:spAutoFit/>
          </a:bodyPr>
          <a:lstStyle/>
          <a:p>
            <a:pPr marL="285750" indent="-285750" algn="l">
              <a:buFont typeface="Arial" panose="020B0604020202020204" pitchFamily="34" charset="0"/>
              <a:buChar char="•"/>
            </a:pPr>
            <a:r>
              <a:rPr lang="en-US" dirty="0"/>
              <a:t>First ever trial with home OCT-guided patient management</a:t>
            </a:r>
          </a:p>
          <a:p>
            <a:pPr marL="285750" indent="-285750" algn="l">
              <a:buFont typeface="Arial" panose="020B0604020202020204" pitchFamily="34" charset="0"/>
              <a:buChar char="•"/>
            </a:pPr>
            <a:endParaRPr lang="en-US" dirty="0"/>
          </a:p>
          <a:p>
            <a:pPr marL="285750" indent="-285750" algn="l">
              <a:buFont typeface="Arial" panose="020B0604020202020204" pitchFamily="34" charset="0"/>
              <a:buChar char="•"/>
            </a:pPr>
            <a:r>
              <a:rPr lang="en-US" dirty="0"/>
              <a:t>15 treatment experienced patients from 3 sites</a:t>
            </a:r>
            <a:endParaRPr lang="en-US" dirty="0">
              <a:cs typeface="Calibri" panose="020F0502020204030204"/>
            </a:endParaRPr>
          </a:p>
          <a:p>
            <a:pPr marL="285750" indent="-285750" algn="l">
              <a:buFont typeface="Arial" panose="020B0604020202020204" pitchFamily="34" charset="0"/>
              <a:buChar char="•"/>
            </a:pPr>
            <a:endParaRPr lang="en-US" dirty="0"/>
          </a:p>
          <a:p>
            <a:pPr marL="285750" indent="-285750" algn="l">
              <a:buFont typeface="Arial" panose="020B0604020202020204" pitchFamily="34" charset="0"/>
              <a:buChar char="•"/>
            </a:pPr>
            <a:r>
              <a:rPr lang="en-US" dirty="0"/>
              <a:t>In-office visits determined based on home OCT generated notifications</a:t>
            </a:r>
            <a:endParaRPr lang="en-US" dirty="0">
              <a:cs typeface="Calibri"/>
            </a:endParaRPr>
          </a:p>
          <a:p>
            <a:pPr algn="l"/>
            <a:endParaRPr lang="en-US" dirty="0"/>
          </a:p>
          <a:p>
            <a:pPr algn="l"/>
            <a:r>
              <a:rPr lang="en-US" i="1" u="sng" dirty="0"/>
              <a:t>Key finding</a:t>
            </a:r>
            <a:endParaRPr lang="en-US" i="1" u="sng" dirty="0">
              <a:cs typeface="Calibri"/>
            </a:endParaRPr>
          </a:p>
          <a:p>
            <a:pPr algn="l"/>
            <a:r>
              <a:rPr lang="en-US" dirty="0"/>
              <a:t>Physicians were able to significantly extend treatment </a:t>
            </a:r>
            <a:r>
              <a:rPr lang="en-US" dirty="0">
                <a:solidFill>
                  <a:schemeClr val="tx1"/>
                </a:solidFill>
              </a:rPr>
              <a:t>intervals from 8.0 to 15.3 weeks using home OCT</a:t>
            </a:r>
            <a:endParaRPr lang="en-US" dirty="0">
              <a:solidFill>
                <a:schemeClr val="tx1"/>
              </a:solidFill>
              <a:cs typeface="Calibri"/>
            </a:endParaRPr>
          </a:p>
        </p:txBody>
      </p:sp>
      <p:sp>
        <p:nvSpPr>
          <p:cNvPr id="7" name="TextBox 6">
            <a:extLst>
              <a:ext uri="{FF2B5EF4-FFF2-40B4-BE49-F238E27FC236}">
                <a16:creationId xmlns:a16="http://schemas.microsoft.com/office/drawing/2014/main" id="{F61E7A06-A1DF-73BE-BD9B-919E21A6D9C8}"/>
              </a:ext>
            </a:extLst>
          </p:cNvPr>
          <p:cNvSpPr txBox="1"/>
          <p:nvPr/>
        </p:nvSpPr>
        <p:spPr>
          <a:xfrm>
            <a:off x="1167554" y="5891543"/>
            <a:ext cx="9856892" cy="461665"/>
          </a:xfrm>
          <a:prstGeom prst="rect">
            <a:avLst/>
          </a:prstGeom>
          <a:noFill/>
        </p:spPr>
        <p:txBody>
          <a:bodyPr wrap="square" lIns="91440" tIns="45720" rIns="91440" bIns="45720" rtlCol="0" anchor="t">
            <a:spAutoFit/>
          </a:bodyPr>
          <a:lstStyle/>
          <a:p>
            <a:pPr algn="ctr"/>
            <a:r>
              <a:rPr lang="en-US" sz="2400" dirty="0">
                <a:solidFill>
                  <a:schemeClr val="accent5"/>
                </a:solidFill>
              </a:rPr>
              <a:t>Early results show potential of home OCT to reduce treatment burden</a:t>
            </a:r>
            <a:endParaRPr lang="en-US" sz="2400" dirty="0">
              <a:solidFill>
                <a:schemeClr val="accent5"/>
              </a:solidFill>
              <a:cs typeface="Calibri"/>
            </a:endParaRPr>
          </a:p>
        </p:txBody>
      </p:sp>
      <p:sp>
        <p:nvSpPr>
          <p:cNvPr id="12" name="TextBox 11">
            <a:extLst>
              <a:ext uri="{FF2B5EF4-FFF2-40B4-BE49-F238E27FC236}">
                <a16:creationId xmlns:a16="http://schemas.microsoft.com/office/drawing/2014/main" id="{BF19525F-1E7D-355A-E3AA-AB1D54D3DA29}"/>
              </a:ext>
            </a:extLst>
          </p:cNvPr>
          <p:cNvSpPr txBox="1"/>
          <p:nvPr/>
        </p:nvSpPr>
        <p:spPr>
          <a:xfrm>
            <a:off x="7967444" y="6457423"/>
            <a:ext cx="4139437" cy="276999"/>
          </a:xfrm>
          <a:prstGeom prst="rect">
            <a:avLst/>
          </a:prstGeom>
          <a:noFill/>
        </p:spPr>
        <p:txBody>
          <a:bodyPr wrap="square" rtlCol="0">
            <a:spAutoFit/>
          </a:bodyPr>
          <a:lstStyle/>
          <a:p>
            <a:pPr algn="l"/>
            <a:r>
              <a:rPr lang="en-US" sz="1200" i="1" dirty="0">
                <a:solidFill>
                  <a:schemeClr val="bg1"/>
                </a:solidFill>
              </a:rPr>
              <a:t>Holekamp </a:t>
            </a:r>
            <a:r>
              <a:rPr lang="en-US" sz="1200" dirty="0">
                <a:solidFill>
                  <a:schemeClr val="bg1"/>
                </a:solidFill>
              </a:rPr>
              <a:t>et al.</a:t>
            </a:r>
            <a:r>
              <a:rPr lang="en-US" sz="1200" i="1" dirty="0">
                <a:solidFill>
                  <a:schemeClr val="bg1"/>
                </a:solidFill>
              </a:rPr>
              <a:t>, In press, RETINA (2024)</a:t>
            </a:r>
          </a:p>
        </p:txBody>
      </p:sp>
      <p:pic>
        <p:nvPicPr>
          <p:cNvPr id="17" name="Picture 16">
            <a:extLst>
              <a:ext uri="{FF2B5EF4-FFF2-40B4-BE49-F238E27FC236}">
                <a16:creationId xmlns:a16="http://schemas.microsoft.com/office/drawing/2014/main" id="{63B6DC4E-FCFB-622D-7123-6C257FB7A376}"/>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113110" y="2443179"/>
            <a:ext cx="4290745" cy="3385047"/>
          </a:xfrm>
          <a:prstGeom prst="rect">
            <a:avLst/>
          </a:prstGeom>
        </p:spPr>
      </p:pic>
      <p:sp>
        <p:nvSpPr>
          <p:cNvPr id="18" name="Rectangle: Rounded Corners 17">
            <a:extLst>
              <a:ext uri="{FF2B5EF4-FFF2-40B4-BE49-F238E27FC236}">
                <a16:creationId xmlns:a16="http://schemas.microsoft.com/office/drawing/2014/main" id="{7E5D1D88-A47F-F9A7-C1CC-628D9EBE006D}"/>
              </a:ext>
            </a:extLst>
          </p:cNvPr>
          <p:cNvSpPr/>
          <p:nvPr/>
        </p:nvSpPr>
        <p:spPr>
          <a:xfrm>
            <a:off x="9000782" y="2418556"/>
            <a:ext cx="55084" cy="3201687"/>
          </a:xfrm>
          <a:prstGeom prst="roundRect">
            <a:avLst>
              <a:gd name="adj" fmla="val 48810"/>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Rounded Corners 18">
            <a:extLst>
              <a:ext uri="{FF2B5EF4-FFF2-40B4-BE49-F238E27FC236}">
                <a16:creationId xmlns:a16="http://schemas.microsoft.com/office/drawing/2014/main" id="{84352562-603C-1A7A-68E5-397D56D33688}"/>
              </a:ext>
            </a:extLst>
          </p:cNvPr>
          <p:cNvSpPr/>
          <p:nvPr/>
        </p:nvSpPr>
        <p:spPr>
          <a:xfrm>
            <a:off x="9000782" y="2418555"/>
            <a:ext cx="55084" cy="3201687"/>
          </a:xfrm>
          <a:prstGeom prst="roundRect">
            <a:avLst>
              <a:gd name="adj" fmla="val 48810"/>
            </a:avLst>
          </a:pr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TextBox 19">
            <a:extLst>
              <a:ext uri="{FF2B5EF4-FFF2-40B4-BE49-F238E27FC236}">
                <a16:creationId xmlns:a16="http://schemas.microsoft.com/office/drawing/2014/main" id="{484343B1-B2BA-E515-07E6-4EC4D21CEE3F}"/>
              </a:ext>
            </a:extLst>
          </p:cNvPr>
          <p:cNvSpPr txBox="1"/>
          <p:nvPr/>
        </p:nvSpPr>
        <p:spPr>
          <a:xfrm flipH="1">
            <a:off x="9559476" y="5624038"/>
            <a:ext cx="601382" cy="338554"/>
          </a:xfrm>
          <a:prstGeom prst="rect">
            <a:avLst/>
          </a:prstGeom>
          <a:noFill/>
        </p:spPr>
        <p:txBody>
          <a:bodyPr wrap="square" lIns="91440" tIns="45720" rIns="91440" bIns="45720" rtlCol="0" anchor="ctr">
            <a:spAutoFit/>
          </a:bodyPr>
          <a:lstStyle/>
          <a:p>
            <a:pPr algn="ctr"/>
            <a:r>
              <a:rPr lang="en-US" sz="1600" b="1">
                <a:solidFill>
                  <a:schemeClr val="accent1"/>
                </a:solidFill>
              </a:rPr>
              <a:t>15.3</a:t>
            </a:r>
          </a:p>
        </p:txBody>
      </p:sp>
      <p:sp>
        <p:nvSpPr>
          <p:cNvPr id="9" name="Rectangle 8">
            <a:extLst>
              <a:ext uri="{FF2B5EF4-FFF2-40B4-BE49-F238E27FC236}">
                <a16:creationId xmlns:a16="http://schemas.microsoft.com/office/drawing/2014/main" id="{C33ED72C-EB96-6CE8-C894-1A1B71658974}"/>
              </a:ext>
            </a:extLst>
          </p:cNvPr>
          <p:cNvSpPr/>
          <p:nvPr/>
        </p:nvSpPr>
        <p:spPr>
          <a:xfrm>
            <a:off x="8819584" y="5567881"/>
            <a:ext cx="165980" cy="90534"/>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9BEAA819-AF42-8993-5C4D-BC3548E16FE9}"/>
              </a:ext>
            </a:extLst>
          </p:cNvPr>
          <p:cNvSpPr txBox="1"/>
          <p:nvPr/>
        </p:nvSpPr>
        <p:spPr>
          <a:xfrm>
            <a:off x="8791762" y="5617942"/>
            <a:ext cx="479443" cy="338554"/>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algn="ctr"/>
            <a:r>
              <a:rPr lang="en-US" sz="1600" b="1" dirty="0">
                <a:solidFill>
                  <a:schemeClr val="accent2"/>
                </a:solidFill>
                <a:cs typeface="Calibri"/>
              </a:rPr>
              <a:t>8.0</a:t>
            </a:r>
          </a:p>
        </p:txBody>
      </p:sp>
      <p:sp>
        <p:nvSpPr>
          <p:cNvPr id="11" name="TextBox 15">
            <a:extLst>
              <a:ext uri="{FF2B5EF4-FFF2-40B4-BE49-F238E27FC236}">
                <a16:creationId xmlns:a16="http://schemas.microsoft.com/office/drawing/2014/main" id="{B53B66B3-8BB2-091C-734F-B9A7B798A2BD}"/>
              </a:ext>
            </a:extLst>
          </p:cNvPr>
          <p:cNvSpPr txBox="1"/>
          <p:nvPr/>
        </p:nvSpPr>
        <p:spPr>
          <a:xfrm>
            <a:off x="85119" y="6457423"/>
            <a:ext cx="7324650" cy="267766"/>
          </a:xfrm>
          <a:prstGeom prst="rect">
            <a:avLst/>
          </a:prstGeom>
          <a:noFill/>
        </p:spPr>
        <p:txBody>
          <a:bodyPr wrap="square" rtlCol="0" anchor="t" anchorCtr="0">
            <a:spAutoFit/>
          </a:bodyPr>
          <a:lstStyle/>
          <a:p>
            <a:pPr algn="l">
              <a:lnSpc>
                <a:spcPct val="95000"/>
              </a:lnSpc>
            </a:pPr>
            <a:r>
              <a:rPr lang="en-US" sz="1200" i="1" dirty="0">
                <a:solidFill>
                  <a:schemeClr val="bg1"/>
                </a:solidFill>
                <a:latin typeface="Arial" panose="020B0604020202020204" pitchFamily="34" charset="0"/>
                <a:ea typeface="Avenir" charset="0"/>
                <a:cs typeface="Arial" panose="020B0604020202020204" pitchFamily="34" charset="0"/>
              </a:rPr>
              <a:t>*Investigational and off-label use of home OCT device</a:t>
            </a:r>
          </a:p>
        </p:txBody>
      </p:sp>
    </p:spTree>
    <p:extLst>
      <p:ext uri="{BB962C8B-B14F-4D97-AF65-F5344CB8AC3E}">
        <p14:creationId xmlns:p14="http://schemas.microsoft.com/office/powerpoint/2010/main" val="7499580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path" presetSubtype="0" accel="50000" decel="50000" fill="hold" grpId="0" nodeType="clickEffect">
                                  <p:stCondLst>
                                    <p:cond delay="0"/>
                                  </p:stCondLst>
                                  <p:childTnLst>
                                    <p:animMotion origin="layout" path="M -4.79167E-6 3.7037E-7 L 0.06797 0.00208 " pathEditMode="relative" rAng="0" ptsTypes="AA">
                                      <p:cBhvr>
                                        <p:cTn id="6" dur="2000" fill="hold"/>
                                        <p:tgtEl>
                                          <p:spTgt spid="18"/>
                                        </p:tgtEl>
                                        <p:attrNameLst>
                                          <p:attrName>ppt_x</p:attrName>
                                          <p:attrName>ppt_y</p:attrName>
                                        </p:attrNameLst>
                                      </p:cBhvr>
                                      <p:rCtr x="3398" y="93"/>
                                    </p:animMotion>
                                  </p:childTnLst>
                                </p:cTn>
                              </p:par>
                            </p:childTnLst>
                          </p:cTn>
                        </p:par>
                        <p:par>
                          <p:cTn id="7" fill="hold">
                            <p:stCondLst>
                              <p:cond delay="2000"/>
                            </p:stCondLst>
                            <p:childTnLst>
                              <p:par>
                                <p:cTn id="8" presetID="1" presetClass="entr" presetSubtype="0" fill="hold" grpId="0" nodeType="afterEffect">
                                  <p:stCondLst>
                                    <p:cond delay="250"/>
                                  </p:stCondLst>
                                  <p:childTnLst>
                                    <p:set>
                                      <p:cBhvr>
                                        <p:cTn id="9" dur="1" fill="hold">
                                          <p:stCondLst>
                                            <p:cond delay="0"/>
                                          </p:stCondLst>
                                        </p:cTn>
                                        <p:tgtEl>
                                          <p:spTgt spid="20"/>
                                        </p:tgtEl>
                                        <p:attrNameLst>
                                          <p:attrName>style.visibility</p:attrName>
                                        </p:attrNameLst>
                                      </p:cBhvr>
                                      <p:to>
                                        <p:strVal val="visible"/>
                                      </p:to>
                                    </p:set>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nodeType="clickEffect">
                                  <p:stCondLst>
                                    <p:cond delay="0"/>
                                  </p:stCondLst>
                                  <p:childTnLst>
                                    <p:set>
                                      <p:cBhvr>
                                        <p:cTn id="13" dur="1" fill="hold">
                                          <p:stCondLst>
                                            <p:cond delay="0"/>
                                          </p:stCondLst>
                                        </p:cTn>
                                        <p:tgtEl>
                                          <p:spTgt spid="3">
                                            <p:txEl>
                                              <p:pRg st="6" end="6"/>
                                            </p:txEl>
                                          </p:spTgt>
                                        </p:tgtEl>
                                        <p:attrNameLst>
                                          <p:attrName>style.visibility</p:attrName>
                                        </p:attrNameLst>
                                      </p:cBhvr>
                                      <p:to>
                                        <p:strVal val="visible"/>
                                      </p:to>
                                    </p:set>
                                  </p:childTnLst>
                                </p:cTn>
                              </p:par>
                              <p:par>
                                <p:cTn id="14" presetID="1" presetClass="entr" presetSubtype="0" fill="hold" nodeType="withEffect">
                                  <p:stCondLst>
                                    <p:cond delay="0"/>
                                  </p:stCondLst>
                                  <p:childTnLst>
                                    <p:set>
                                      <p:cBhvr>
                                        <p:cTn id="15" dur="1" fill="hold">
                                          <p:stCondLst>
                                            <p:cond delay="0"/>
                                          </p:stCondLst>
                                        </p:cTn>
                                        <p:tgtEl>
                                          <p:spTgt spid="3">
                                            <p:txEl>
                                              <p:pRg st="7" end="7"/>
                                            </p:txEl>
                                          </p:spTgt>
                                        </p:tgtEl>
                                        <p:attrNameLst>
                                          <p:attrName>style.visibility</p:attrName>
                                        </p:attrNameLst>
                                      </p:cBhvr>
                                      <p:to>
                                        <p:strVal val="visible"/>
                                      </p:to>
                                    </p:set>
                                  </p:childTnLst>
                                </p:cTn>
                              </p:par>
                              <p:par>
                                <p:cTn id="16" presetID="1" presetClass="entr" presetSubtype="0" fill="hold" grpId="0" nodeType="withEffect">
                                  <p:stCondLst>
                                    <p:cond delay="0"/>
                                  </p:stCondLst>
                                  <p:childTnLst>
                                    <p:set>
                                      <p:cBhvr>
                                        <p:cTn id="17"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8" grpId="0" animBg="1"/>
      <p:bldP spid="20" grpId="0"/>
    </p:bldLst>
  </p:timing>
</p:sld>
</file>

<file path=ppt/slides/slide17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55A7B3-7181-CE24-575F-136B3E55903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0FFD775-C4FD-D565-774C-DB527E7B03D2}"/>
              </a:ext>
            </a:extLst>
          </p:cNvPr>
          <p:cNvSpPr>
            <a:spLocks noGrp="1"/>
          </p:cNvSpPr>
          <p:nvPr>
            <p:ph type="title"/>
          </p:nvPr>
        </p:nvSpPr>
        <p:spPr/>
        <p:txBody>
          <a:bodyPr>
            <a:normAutofit/>
          </a:bodyPr>
          <a:lstStyle/>
          <a:p>
            <a:r>
              <a:rPr lang="en-US" dirty="0"/>
              <a:t>Home OCT: The State of Evidence</a:t>
            </a:r>
          </a:p>
        </p:txBody>
      </p:sp>
      <p:sp>
        <p:nvSpPr>
          <p:cNvPr id="4" name="Rectangle: Rounded Corners 3">
            <a:extLst>
              <a:ext uri="{FF2B5EF4-FFF2-40B4-BE49-F238E27FC236}">
                <a16:creationId xmlns:a16="http://schemas.microsoft.com/office/drawing/2014/main" id="{EB1C4E43-3B15-547A-35CD-E140C38BCEFA}"/>
              </a:ext>
            </a:extLst>
          </p:cNvPr>
          <p:cNvSpPr/>
          <p:nvPr/>
        </p:nvSpPr>
        <p:spPr>
          <a:xfrm>
            <a:off x="648815" y="1469278"/>
            <a:ext cx="2322984" cy="686298"/>
          </a:xfrm>
          <a:prstGeom prst="roundRect">
            <a:avLst/>
          </a:prstGeom>
          <a:solidFill>
            <a:schemeClr val="accent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400" dirty="0">
                <a:solidFill>
                  <a:schemeClr val="tx2">
                    <a:lumMod val="40000"/>
                    <a:lumOff val="60000"/>
                  </a:schemeClr>
                </a:solidFill>
                <a:latin typeface="Avenir" panose="020B0503020203020204" pitchFamily="34" charset="0"/>
              </a:rPr>
              <a:t>1. SELF-IMAGING &amp; HOME USE</a:t>
            </a:r>
          </a:p>
        </p:txBody>
      </p:sp>
      <p:sp>
        <p:nvSpPr>
          <p:cNvPr id="5" name="Rectangle: Rounded Corners 4">
            <a:extLst>
              <a:ext uri="{FF2B5EF4-FFF2-40B4-BE49-F238E27FC236}">
                <a16:creationId xmlns:a16="http://schemas.microsoft.com/office/drawing/2014/main" id="{1D1FEDB9-5AFC-1B61-1810-83D1ECEBBEC7}"/>
              </a:ext>
            </a:extLst>
          </p:cNvPr>
          <p:cNvSpPr/>
          <p:nvPr/>
        </p:nvSpPr>
        <p:spPr>
          <a:xfrm>
            <a:off x="7943176" y="1263263"/>
            <a:ext cx="3064287" cy="1048768"/>
          </a:xfrm>
          <a:prstGeom prst="roundRect">
            <a:avLst/>
          </a:prstGeom>
          <a:solidFill>
            <a:schemeClr val="accent1">
              <a:lumMod val="75000"/>
            </a:schemeClr>
          </a:solidFill>
          <a:ln>
            <a:no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a:solidFill>
                  <a:schemeClr val="bg1"/>
                </a:solidFill>
                <a:latin typeface="Avenir" panose="020B0503020203020204" pitchFamily="34" charset="0"/>
              </a:rPr>
              <a:t>3. IMPACT ON PATIENT MANAGEMENT</a:t>
            </a:r>
          </a:p>
        </p:txBody>
      </p:sp>
      <p:sp>
        <p:nvSpPr>
          <p:cNvPr id="6" name="Rectangle: Rounded Corners 5">
            <a:extLst>
              <a:ext uri="{FF2B5EF4-FFF2-40B4-BE49-F238E27FC236}">
                <a16:creationId xmlns:a16="http://schemas.microsoft.com/office/drawing/2014/main" id="{C5D91D1B-F019-5C74-EC68-1B9DF2E15001}"/>
              </a:ext>
            </a:extLst>
          </p:cNvPr>
          <p:cNvSpPr/>
          <p:nvPr/>
        </p:nvSpPr>
        <p:spPr>
          <a:xfrm>
            <a:off x="4436224" y="1433989"/>
            <a:ext cx="2260411" cy="754932"/>
          </a:xfrm>
          <a:prstGeom prst="roundRect">
            <a:avLst/>
          </a:prstGeom>
          <a:solidFill>
            <a:schemeClr val="accent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a:solidFill>
                  <a:schemeClr val="tx2">
                    <a:lumMod val="40000"/>
                    <a:lumOff val="60000"/>
                  </a:schemeClr>
                </a:solidFill>
                <a:latin typeface="Avenir" panose="020B0503020203020204" pitchFamily="34" charset="0"/>
              </a:rPr>
              <a:t>2. AUTOMATED FLUID QUANTIFICATION</a:t>
            </a:r>
          </a:p>
        </p:txBody>
      </p:sp>
      <p:sp>
        <p:nvSpPr>
          <p:cNvPr id="3" name="TextBox 2">
            <a:extLst>
              <a:ext uri="{FF2B5EF4-FFF2-40B4-BE49-F238E27FC236}">
                <a16:creationId xmlns:a16="http://schemas.microsoft.com/office/drawing/2014/main" id="{471805A3-9750-EF1B-C2C0-C66E9BBCD509}"/>
              </a:ext>
            </a:extLst>
          </p:cNvPr>
          <p:cNvSpPr txBox="1"/>
          <p:nvPr/>
        </p:nvSpPr>
        <p:spPr>
          <a:xfrm>
            <a:off x="279401" y="2673449"/>
            <a:ext cx="5584612" cy="2862322"/>
          </a:xfrm>
          <a:prstGeom prst="rect">
            <a:avLst/>
          </a:prstGeom>
          <a:noFill/>
        </p:spPr>
        <p:txBody>
          <a:bodyPr wrap="square" lIns="91440" tIns="45720" rIns="91440" bIns="45720" rtlCol="0" anchor="t">
            <a:spAutoFit/>
          </a:bodyPr>
          <a:lstStyle/>
          <a:p>
            <a:pPr marL="285750" indent="-285750" algn="l">
              <a:buFont typeface="Arial" panose="020B0604020202020204" pitchFamily="34" charset="0"/>
              <a:buChar char="•"/>
            </a:pPr>
            <a:r>
              <a:rPr lang="en-US" dirty="0"/>
              <a:t>15 retina specialists retrospectively reviewed home OCT data and made treatment decisions which were compared to actual patient management </a:t>
            </a:r>
          </a:p>
          <a:p>
            <a:pPr marL="285750" indent="-285750" algn="l">
              <a:buFont typeface="Arial" panose="020B0604020202020204" pitchFamily="34" charset="0"/>
              <a:buChar char="•"/>
            </a:pPr>
            <a:endParaRPr lang="en-US" dirty="0"/>
          </a:p>
          <a:p>
            <a:pPr marL="285750" indent="-285750" algn="l">
              <a:buFont typeface="Arial" panose="020B0604020202020204" pitchFamily="34" charset="0"/>
              <a:buChar char="•"/>
            </a:pPr>
            <a:r>
              <a:rPr lang="en-US" i="1" u="sng" dirty="0"/>
              <a:t>Home OCT guided decision not to treat</a:t>
            </a:r>
            <a:r>
              <a:rPr lang="en-US" dirty="0"/>
              <a:t>: </a:t>
            </a:r>
            <a:br>
              <a:rPr lang="en-US" dirty="0"/>
            </a:br>
            <a:r>
              <a:rPr lang="en-US" dirty="0"/>
              <a:t>43% of instances compared to standard of care</a:t>
            </a:r>
            <a:br>
              <a:rPr lang="en-US" dirty="0"/>
            </a:br>
            <a:endParaRPr lang="en-US" dirty="0"/>
          </a:p>
          <a:p>
            <a:pPr marL="285750" indent="-285750" algn="l">
              <a:buFont typeface="Arial" panose="020B0604020202020204" pitchFamily="34" charset="0"/>
              <a:buChar char="•"/>
            </a:pPr>
            <a:r>
              <a:rPr lang="en-US" i="1" u="sng" dirty="0"/>
              <a:t>Home OCT guided decision to treat 7 days earlier</a:t>
            </a:r>
            <a:r>
              <a:rPr lang="en-US" dirty="0"/>
              <a:t>: 61%</a:t>
            </a:r>
          </a:p>
        </p:txBody>
      </p:sp>
      <p:sp>
        <p:nvSpPr>
          <p:cNvPr id="7" name="TextBox 6">
            <a:extLst>
              <a:ext uri="{FF2B5EF4-FFF2-40B4-BE49-F238E27FC236}">
                <a16:creationId xmlns:a16="http://schemas.microsoft.com/office/drawing/2014/main" id="{34095B86-61B0-56C3-3311-E05CF46207CC}"/>
              </a:ext>
            </a:extLst>
          </p:cNvPr>
          <p:cNvSpPr txBox="1"/>
          <p:nvPr/>
        </p:nvSpPr>
        <p:spPr>
          <a:xfrm>
            <a:off x="989579" y="5850344"/>
            <a:ext cx="9856892" cy="461665"/>
          </a:xfrm>
          <a:prstGeom prst="rect">
            <a:avLst/>
          </a:prstGeom>
          <a:noFill/>
        </p:spPr>
        <p:txBody>
          <a:bodyPr wrap="square" lIns="91440" tIns="45720" rIns="91440" bIns="45720" rtlCol="0" anchor="t">
            <a:spAutoFit/>
          </a:bodyPr>
          <a:lstStyle/>
          <a:p>
            <a:pPr algn="ctr"/>
            <a:r>
              <a:rPr lang="en-US" sz="2400" dirty="0">
                <a:solidFill>
                  <a:schemeClr val="accent5"/>
                </a:solidFill>
              </a:rPr>
              <a:t>Home OCT data has significant impact on physician decision making</a:t>
            </a:r>
            <a:endParaRPr lang="en-US" sz="2400" dirty="0">
              <a:solidFill>
                <a:schemeClr val="accent5"/>
              </a:solidFill>
              <a:cs typeface="Calibri"/>
            </a:endParaRPr>
          </a:p>
        </p:txBody>
      </p:sp>
      <p:sp>
        <p:nvSpPr>
          <p:cNvPr id="12" name="TextBox 11">
            <a:extLst>
              <a:ext uri="{FF2B5EF4-FFF2-40B4-BE49-F238E27FC236}">
                <a16:creationId xmlns:a16="http://schemas.microsoft.com/office/drawing/2014/main" id="{E2FD8534-0462-8DC4-F71E-0913ABE0F301}"/>
              </a:ext>
            </a:extLst>
          </p:cNvPr>
          <p:cNvSpPr txBox="1"/>
          <p:nvPr/>
        </p:nvSpPr>
        <p:spPr>
          <a:xfrm>
            <a:off x="6956754" y="6457423"/>
            <a:ext cx="5235246" cy="276999"/>
          </a:xfrm>
          <a:prstGeom prst="rect">
            <a:avLst/>
          </a:prstGeom>
          <a:noFill/>
        </p:spPr>
        <p:txBody>
          <a:bodyPr wrap="square" rtlCol="0">
            <a:spAutoFit/>
          </a:bodyPr>
          <a:lstStyle/>
          <a:p>
            <a:pPr algn="l"/>
            <a:r>
              <a:rPr lang="en-US" sz="1200" i="1" dirty="0">
                <a:solidFill>
                  <a:schemeClr val="bg1"/>
                </a:solidFill>
              </a:rPr>
              <a:t> Heier, et. al, In Review, Journal of Vitreoretinal Disease. (2024) </a:t>
            </a:r>
          </a:p>
        </p:txBody>
      </p:sp>
      <p:grpSp>
        <p:nvGrpSpPr>
          <p:cNvPr id="10" name="Group 9">
            <a:extLst>
              <a:ext uri="{FF2B5EF4-FFF2-40B4-BE49-F238E27FC236}">
                <a16:creationId xmlns:a16="http://schemas.microsoft.com/office/drawing/2014/main" id="{C7169540-7078-876E-5755-2C6436E6FC47}"/>
              </a:ext>
            </a:extLst>
          </p:cNvPr>
          <p:cNvGrpSpPr/>
          <p:nvPr/>
        </p:nvGrpSpPr>
        <p:grpSpPr>
          <a:xfrm>
            <a:off x="5965614" y="2553333"/>
            <a:ext cx="6143258" cy="3215231"/>
            <a:chOff x="5402388" y="1821384"/>
            <a:chExt cx="6143258" cy="3215231"/>
          </a:xfrm>
        </p:grpSpPr>
        <p:graphicFrame>
          <p:nvGraphicFramePr>
            <p:cNvPr id="11" name="Chart 10">
              <a:extLst>
                <a:ext uri="{FF2B5EF4-FFF2-40B4-BE49-F238E27FC236}">
                  <a16:creationId xmlns:a16="http://schemas.microsoft.com/office/drawing/2014/main" id="{A88A8DCD-8E36-7FE6-23ED-CE961FD5E759}"/>
                </a:ext>
              </a:extLst>
            </p:cNvPr>
            <p:cNvGraphicFramePr>
              <a:graphicFrameLocks/>
            </p:cNvGraphicFramePr>
            <p:nvPr/>
          </p:nvGraphicFramePr>
          <p:xfrm>
            <a:off x="5402388" y="1821384"/>
            <a:ext cx="5584612" cy="3215231"/>
          </p:xfrm>
          <a:graphic>
            <a:graphicData uri="http://schemas.openxmlformats.org/drawingml/2006/chart">
              <c:chart xmlns:c="http://schemas.openxmlformats.org/drawingml/2006/chart" xmlns:r="http://schemas.openxmlformats.org/officeDocument/2006/relationships" r:id="rId3"/>
            </a:graphicData>
          </a:graphic>
        </p:graphicFrame>
        <p:cxnSp>
          <p:nvCxnSpPr>
            <p:cNvPr id="13" name="Straight Connector 12">
              <a:extLst>
                <a:ext uri="{FF2B5EF4-FFF2-40B4-BE49-F238E27FC236}">
                  <a16:creationId xmlns:a16="http://schemas.microsoft.com/office/drawing/2014/main" id="{F6BB9AF4-7061-E32A-B61E-8E0DD9F83CCE}"/>
                </a:ext>
              </a:extLst>
            </p:cNvPr>
            <p:cNvCxnSpPr>
              <a:cxnSpLocks/>
            </p:cNvCxnSpPr>
            <p:nvPr/>
          </p:nvCxnSpPr>
          <p:spPr bwMode="auto">
            <a:xfrm>
              <a:off x="6096000" y="3571875"/>
              <a:ext cx="4686300" cy="0"/>
            </a:xfrm>
            <a:prstGeom prst="line">
              <a:avLst/>
            </a:prstGeom>
            <a:noFill/>
            <a:ln w="19050" cap="rnd" cmpd="sng" algn="ctr">
              <a:solidFill>
                <a:srgbClr val="92D050"/>
              </a:solidFill>
              <a:prstDash val="sysDash"/>
              <a:round/>
              <a:headEnd type="none" w="med" len="med"/>
              <a:tailEnd type="none" w="med" len="med"/>
            </a:ln>
            <a:effectLst/>
          </p:spPr>
        </p:cxnSp>
        <p:sp>
          <p:nvSpPr>
            <p:cNvPr id="14" name="TextBox 13">
              <a:extLst>
                <a:ext uri="{FF2B5EF4-FFF2-40B4-BE49-F238E27FC236}">
                  <a16:creationId xmlns:a16="http://schemas.microsoft.com/office/drawing/2014/main" id="{27848349-F322-907E-0FBC-97856C514224}"/>
                </a:ext>
              </a:extLst>
            </p:cNvPr>
            <p:cNvSpPr txBox="1"/>
            <p:nvPr/>
          </p:nvSpPr>
          <p:spPr>
            <a:xfrm>
              <a:off x="10835681" y="3423373"/>
              <a:ext cx="709965" cy="298672"/>
            </a:xfrm>
            <a:prstGeom prst="rect">
              <a:avLst/>
            </a:prstGeom>
            <a:noFill/>
          </p:spPr>
          <p:txBody>
            <a:bodyPr wrap="square" rtlCol="0" anchor="t" anchorCtr="0">
              <a:spAutoFit/>
            </a:bodyPr>
            <a:lstStyle/>
            <a:p>
              <a:pPr>
                <a:lnSpc>
                  <a:spcPct val="95000"/>
                </a:lnSpc>
              </a:pPr>
              <a:r>
                <a:rPr lang="en-US" sz="1400" b="1" dirty="0">
                  <a:solidFill>
                    <a:schemeClr val="accent1"/>
                  </a:solidFill>
                  <a:latin typeface="Avenir" charset="0"/>
                  <a:ea typeface="Avenir" charset="0"/>
                  <a:cs typeface="Avenir" charset="0"/>
                </a:rPr>
                <a:t>42.7%</a:t>
              </a:r>
            </a:p>
          </p:txBody>
        </p:sp>
      </p:grpSp>
      <p:sp>
        <p:nvSpPr>
          <p:cNvPr id="9" name="TextBox 15">
            <a:extLst>
              <a:ext uri="{FF2B5EF4-FFF2-40B4-BE49-F238E27FC236}">
                <a16:creationId xmlns:a16="http://schemas.microsoft.com/office/drawing/2014/main" id="{193175E8-083E-EED0-52DE-D5834F578A6B}"/>
              </a:ext>
            </a:extLst>
          </p:cNvPr>
          <p:cNvSpPr txBox="1"/>
          <p:nvPr/>
        </p:nvSpPr>
        <p:spPr>
          <a:xfrm>
            <a:off x="85119" y="6457423"/>
            <a:ext cx="2810481" cy="267766"/>
          </a:xfrm>
          <a:prstGeom prst="rect">
            <a:avLst/>
          </a:prstGeom>
          <a:noFill/>
        </p:spPr>
        <p:txBody>
          <a:bodyPr wrap="square" rtlCol="0" anchor="t" anchorCtr="0">
            <a:spAutoFit/>
          </a:bodyPr>
          <a:lstStyle/>
          <a:p>
            <a:pPr algn="l">
              <a:lnSpc>
                <a:spcPct val="95000"/>
              </a:lnSpc>
            </a:pPr>
            <a:r>
              <a:rPr lang="en-US" sz="1200" i="1" dirty="0">
                <a:solidFill>
                  <a:schemeClr val="bg1"/>
                </a:solidFill>
                <a:latin typeface="Arial" panose="020B0604020202020204" pitchFamily="34" charset="0"/>
                <a:ea typeface="Avenir" charset="0"/>
                <a:cs typeface="Arial" panose="020B0604020202020204" pitchFamily="34" charset="0"/>
              </a:rPr>
              <a:t>*describes off-label use of home OCT</a:t>
            </a:r>
          </a:p>
        </p:txBody>
      </p:sp>
    </p:spTree>
    <p:extLst>
      <p:ext uri="{BB962C8B-B14F-4D97-AF65-F5344CB8AC3E}">
        <p14:creationId xmlns:p14="http://schemas.microsoft.com/office/powerpoint/2010/main" val="3714484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par>
                          <p:cTn id="7" fill="hold">
                            <p:stCondLst>
                              <p:cond delay="0"/>
                            </p:stCondLst>
                            <p:childTnLst>
                              <p:par>
                                <p:cTn id="8" presetID="1" presetClass="entr" presetSubtype="0" fill="hold" nodeType="afterEffect">
                                  <p:stCondLst>
                                    <p:cond delay="0"/>
                                  </p:stCondLst>
                                  <p:childTnLst>
                                    <p:set>
                                      <p:cBhvr>
                                        <p:cTn id="9"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7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64CDA5-C9C7-9BBD-9C9E-450913BC04E3}"/>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899CB199-340A-6655-43FF-177951EF7F35}"/>
              </a:ext>
            </a:extLst>
          </p:cNvPr>
          <p:cNvSpPr>
            <a:spLocks noGrp="1"/>
          </p:cNvSpPr>
          <p:nvPr>
            <p:ph type="ctrTitle"/>
          </p:nvPr>
        </p:nvSpPr>
        <p:spPr>
          <a:xfrm>
            <a:off x="2816192" y="2690221"/>
            <a:ext cx="7239000" cy="584775"/>
          </a:xfrm>
        </p:spPr>
        <p:txBody>
          <a:bodyPr>
            <a:normAutofit fontScale="90000"/>
          </a:bodyPr>
          <a:lstStyle/>
          <a:p>
            <a:pPr algn="ctr"/>
            <a:r>
              <a:rPr lang="en-US"/>
              <a:t>PIVTOAL TRIAL RESULTS</a:t>
            </a:r>
          </a:p>
        </p:txBody>
      </p:sp>
    </p:spTree>
    <p:extLst>
      <p:ext uri="{BB962C8B-B14F-4D97-AF65-F5344CB8AC3E}">
        <p14:creationId xmlns:p14="http://schemas.microsoft.com/office/powerpoint/2010/main" val="736054483"/>
      </p:ext>
    </p:extLst>
  </p:cSld>
  <p:clrMapOvr>
    <a:masterClrMapping/>
  </p:clrMapOvr>
</p:sld>
</file>

<file path=ppt/slides/slide1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Inhaltsplatzhalter 2">
            <a:extLst>
              <a:ext uri="{FF2B5EF4-FFF2-40B4-BE49-F238E27FC236}">
                <a16:creationId xmlns:a16="http://schemas.microsoft.com/office/drawing/2014/main" id="{C274D86D-277F-CF90-5BB2-653ACD271B6C}"/>
              </a:ext>
            </a:extLst>
          </p:cNvPr>
          <p:cNvSpPr>
            <a:spLocks noGrp="1"/>
          </p:cNvSpPr>
          <p:nvPr>
            <p:ph idx="1"/>
          </p:nvPr>
        </p:nvSpPr>
        <p:spPr>
          <a:xfrm>
            <a:off x="267067" y="2182053"/>
            <a:ext cx="7811652" cy="3642588"/>
          </a:xfrm>
        </p:spPr>
        <p:txBody>
          <a:bodyPr/>
          <a:lstStyle/>
          <a:p>
            <a:pPr marL="233363" indent="-233363"/>
            <a:r>
              <a:rPr lang="en-US" sz="2000" b="1" dirty="0">
                <a:solidFill>
                  <a:schemeClr val="accent3"/>
                </a:solidFill>
                <a:latin typeface="Avenir Black" panose="02000503020000020003" pitchFamily="2" charset="0"/>
              </a:rPr>
              <a:t>Imageability At Home</a:t>
            </a:r>
          </a:p>
          <a:p>
            <a:pPr marL="569913" lvl="1" indent="-225425"/>
            <a:r>
              <a:rPr lang="en-US" sz="1800" dirty="0">
                <a:latin typeface="Avenir"/>
              </a:rPr>
              <a:t>Self-imaging time: 48 seconds (mean)</a:t>
            </a:r>
            <a:r>
              <a:rPr lang="en-US" sz="1800" baseline="30000" dirty="0">
                <a:latin typeface="Avenir" panose="02000503020000020003"/>
              </a:rPr>
              <a:t>1</a:t>
            </a:r>
          </a:p>
          <a:p>
            <a:pPr marL="569913" lvl="1" indent="-225425"/>
            <a:r>
              <a:rPr lang="en-US" sz="1800" dirty="0">
                <a:latin typeface="Avenir" panose="02000503020000020003"/>
              </a:rPr>
              <a:t>Patients able to successfully activate: 97%</a:t>
            </a:r>
            <a:r>
              <a:rPr lang="en-US" sz="1800" baseline="30000" dirty="0">
                <a:latin typeface="Avenir" panose="02000503020000020003"/>
              </a:rPr>
              <a:t>1</a:t>
            </a:r>
          </a:p>
          <a:p>
            <a:pPr marL="569913" lvl="1" indent="-225425"/>
            <a:r>
              <a:rPr lang="en-US" sz="1800" dirty="0">
                <a:latin typeface="Avenir" panose="02000503020000020003"/>
              </a:rPr>
              <a:t>Self-imaging success attempts: 97%</a:t>
            </a:r>
            <a:r>
              <a:rPr lang="en-US" sz="1800" baseline="30000" dirty="0">
                <a:latin typeface="Avenir" panose="02000503020000020003"/>
              </a:rPr>
              <a:t>1</a:t>
            </a:r>
          </a:p>
          <a:p>
            <a:pPr marL="569913" lvl="1" indent="-225425"/>
            <a:r>
              <a:rPr lang="en-US" sz="1800" dirty="0">
                <a:latin typeface="Avenir" panose="02000503020000020003"/>
              </a:rPr>
              <a:t>In patients with BCVA of 20/320 or better</a:t>
            </a:r>
            <a:r>
              <a:rPr lang="en-US" sz="1800" baseline="30000" dirty="0">
                <a:latin typeface="Avenir" panose="02000503020000020003"/>
              </a:rPr>
              <a:t>1</a:t>
            </a:r>
          </a:p>
          <a:p>
            <a:pPr marL="233363" indent="-233363"/>
            <a:r>
              <a:rPr lang="en-US" sz="2000" b="1" kern="1200" dirty="0">
                <a:solidFill>
                  <a:schemeClr val="accent3"/>
                </a:solidFill>
                <a:latin typeface="Avenir Black" panose="02000503020000020003" pitchFamily="2" charset="0"/>
              </a:rPr>
              <a:t>AI Capability of Notal OCT Analyzer</a:t>
            </a:r>
          </a:p>
          <a:p>
            <a:pPr marL="569913" lvl="1" indent="-225425"/>
            <a:r>
              <a:rPr lang="en-US" sz="1800" kern="1200" dirty="0">
                <a:solidFill>
                  <a:srgbClr val="414141"/>
                </a:solidFill>
                <a:latin typeface="Avenir" panose="02000503020000020003"/>
                <a:cs typeface="Arial"/>
              </a:rPr>
              <a:t>Image gradeability rate: 88%</a:t>
            </a:r>
            <a:r>
              <a:rPr lang="en-US" sz="1800" kern="1200" baseline="30000" dirty="0">
                <a:solidFill>
                  <a:srgbClr val="414141"/>
                </a:solidFill>
                <a:latin typeface="Avenir" panose="02000503020000020003"/>
                <a:cs typeface="Arial"/>
              </a:rPr>
              <a:t>2</a:t>
            </a:r>
            <a:r>
              <a:rPr lang="en-US" sz="1800" kern="1200" dirty="0">
                <a:solidFill>
                  <a:srgbClr val="414141"/>
                </a:solidFill>
                <a:latin typeface="Avenir" panose="02000503020000020003"/>
                <a:cs typeface="Arial"/>
              </a:rPr>
              <a:t> </a:t>
            </a:r>
            <a:endParaRPr lang="en-US" sz="1800" i="1" kern="1200" dirty="0">
              <a:solidFill>
                <a:srgbClr val="414141"/>
              </a:solidFill>
              <a:latin typeface="Avenir" panose="02000503020000020003"/>
              <a:cs typeface="Arial"/>
            </a:endParaRPr>
          </a:p>
          <a:p>
            <a:pPr marL="569913" lvl="1" indent="-225425"/>
            <a:r>
              <a:rPr lang="en-US" sz="1800" kern="1200" dirty="0">
                <a:solidFill>
                  <a:srgbClr val="414141"/>
                </a:solidFill>
                <a:latin typeface="Avenir" panose="02000503020000020003"/>
              </a:rPr>
              <a:t>AI agreement with graders nearly as high as agreement between graders</a:t>
            </a:r>
            <a:r>
              <a:rPr lang="en-US" sz="1800" kern="1200" baseline="30000" dirty="0">
                <a:solidFill>
                  <a:srgbClr val="414141"/>
                </a:solidFill>
                <a:latin typeface="Avenir" panose="02000503020000020003"/>
              </a:rPr>
              <a:t>2</a:t>
            </a:r>
          </a:p>
          <a:p>
            <a:pPr marL="233363" indent="-233363"/>
            <a:r>
              <a:rPr kumimoji="0" lang="en-US" sz="2000" b="1" u="none" strike="noStrike" kern="1200" cap="none" spc="0" normalizeH="0" baseline="0" noProof="0" dirty="0">
                <a:ln>
                  <a:noFill/>
                </a:ln>
                <a:solidFill>
                  <a:schemeClr val="accent3"/>
                </a:solidFill>
                <a:effectLst/>
                <a:uLnTx/>
                <a:uFillTx/>
                <a:latin typeface="Avenir Black" panose="02000503020000020003" pitchFamily="2" charset="0"/>
              </a:rPr>
              <a:t>Longitudinal Performance</a:t>
            </a:r>
            <a:endParaRPr lang="en-US" sz="2000" b="1" u="none" strike="noStrike" kern="1200" cap="none" spc="0" normalizeH="0" baseline="0" noProof="0" dirty="0">
              <a:ln>
                <a:noFill/>
              </a:ln>
              <a:solidFill>
                <a:schemeClr val="accent3"/>
              </a:solidFill>
              <a:effectLst/>
              <a:uLnTx/>
              <a:uFillTx/>
              <a:latin typeface="Avenir Black" panose="02000503020000020003" pitchFamily="2" charset="0"/>
            </a:endParaRPr>
          </a:p>
          <a:p>
            <a:pPr marL="569913" lvl="1" indent="-225425"/>
            <a:r>
              <a:rPr lang="en-US" sz="1800" dirty="0">
                <a:latin typeface="Avenir" panose="02000503020000020003"/>
              </a:rPr>
              <a:t>Adherence: 5.9 scans/week</a:t>
            </a:r>
            <a:r>
              <a:rPr lang="en-US" sz="1800" baseline="30000" dirty="0">
                <a:latin typeface="Avenir" panose="02000503020000020003"/>
              </a:rPr>
              <a:t>1</a:t>
            </a:r>
            <a:endParaRPr lang="en-US" sz="1800" i="1" baseline="30000" dirty="0">
              <a:latin typeface="Avenir" panose="02000503020000020003"/>
            </a:endParaRPr>
          </a:p>
        </p:txBody>
      </p:sp>
      <p:sp>
        <p:nvSpPr>
          <p:cNvPr id="11" name="Rectangle 5">
            <a:extLst>
              <a:ext uri="{FF2B5EF4-FFF2-40B4-BE49-F238E27FC236}">
                <a16:creationId xmlns:a16="http://schemas.microsoft.com/office/drawing/2014/main" id="{E2E4D63D-9479-8B90-DA6B-BE4201EAD977}"/>
              </a:ext>
            </a:extLst>
          </p:cNvPr>
          <p:cNvSpPr/>
          <p:nvPr/>
        </p:nvSpPr>
        <p:spPr bwMode="gray">
          <a:xfrm>
            <a:off x="464575" y="1342201"/>
            <a:ext cx="11346424" cy="399940"/>
          </a:xfrm>
          <a:prstGeom prst="roundRect">
            <a:avLst/>
          </a:prstGeom>
          <a:solidFill>
            <a:schemeClr val="accent1">
              <a:lumMod val="75000"/>
            </a:schemeClr>
          </a:solidFill>
          <a:ln>
            <a:noFill/>
            <a:headEnd type="none" w="med" len="med"/>
            <a:tailEnd type="none" w="med" len="med"/>
          </a:ln>
          <a:effectLst/>
        </p:spPr>
        <p:style>
          <a:lnRef idx="2">
            <a:schemeClr val="accent1"/>
          </a:lnRef>
          <a:fillRef idx="1">
            <a:schemeClr val="lt1"/>
          </a:fillRef>
          <a:effectRef idx="0">
            <a:schemeClr val="accent1"/>
          </a:effectRef>
          <a:fontRef idx="minor">
            <a:schemeClr val="dk1"/>
          </a:fontRef>
        </p:style>
        <p:txBody>
          <a:bodyPr vert="horz" wrap="square" lIns="91440" tIns="45720" rIns="91440" bIns="45720" numCol="1" rtlCol="0" anchor="ctr" anchorCtr="0" compatLnSpc="1">
            <a:prstTxWarp prst="textNoShape">
              <a:avLst/>
            </a:prstTxWarp>
          </a:bodyPr>
          <a:lstStyle/>
          <a:p>
            <a:pPr marL="0" marR="0" lvl="0" indent="0" algn="ctr" defTabSz="914400" rtl="0" eaLnBrk="1" fontAlgn="auto" latinLnBrk="0" hangingPunct="1">
              <a:lnSpc>
                <a:spcPct val="95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FFFFF"/>
                </a:solidFill>
                <a:effectLst/>
                <a:uLnTx/>
                <a:uFillTx/>
                <a:latin typeface="Avenir Black" panose="02000503020000020003" pitchFamily="2" charset="0"/>
                <a:ea typeface="Avenir" charset="0"/>
                <a:cs typeface="Avenir" charset="0"/>
              </a:rPr>
              <a:t>Service has </a:t>
            </a:r>
            <a:r>
              <a:rPr lang="en-US" sz="2000" b="1" dirty="0">
                <a:solidFill>
                  <a:srgbClr val="FFFFFF"/>
                </a:solidFill>
                <a:latin typeface="Avenir Black" panose="02000503020000020003" pitchFamily="2" charset="0"/>
                <a:ea typeface="Avenir" charset="0"/>
                <a:cs typeface="Avenir" charset="0"/>
              </a:rPr>
              <a:t>been </a:t>
            </a:r>
            <a:r>
              <a:rPr kumimoji="0" lang="en-US" sz="2000" b="1" i="0" u="none" strike="noStrike" kern="1200" cap="none" spc="0" normalizeH="0" baseline="0" noProof="0" dirty="0">
                <a:ln>
                  <a:noFill/>
                </a:ln>
                <a:solidFill>
                  <a:srgbClr val="FFFFFF"/>
                </a:solidFill>
                <a:effectLst/>
                <a:uLnTx/>
                <a:uFillTx/>
                <a:latin typeface="Avenir Black" panose="02000503020000020003" pitchFamily="2" charset="0"/>
                <a:ea typeface="Avenir" charset="0"/>
                <a:cs typeface="Avenir" charset="0"/>
              </a:rPr>
              <a:t>used by patients to self-image over 1,500 eyes in clinical trial settings</a:t>
            </a:r>
            <a:endParaRPr kumimoji="0" lang="en-US" sz="2000" b="1" i="0" u="none" strike="noStrike" kern="1200" cap="none" spc="0" normalizeH="0" baseline="0" noProof="0" dirty="0">
              <a:ln>
                <a:noFill/>
              </a:ln>
              <a:solidFill>
                <a:srgbClr val="FFFFFF"/>
              </a:solidFill>
              <a:effectLst/>
              <a:uLnTx/>
              <a:uFillTx/>
              <a:latin typeface="Avenir" charset="0"/>
              <a:ea typeface="+mn-ea"/>
              <a:cs typeface="+mn-cs"/>
            </a:endParaRPr>
          </a:p>
        </p:txBody>
      </p:sp>
      <p:pic>
        <p:nvPicPr>
          <p:cNvPr id="12" name="Picture 15" descr="A picture containing person, indoor, person, window&#10;&#10;Description automatically generated">
            <a:extLst>
              <a:ext uri="{FF2B5EF4-FFF2-40B4-BE49-F238E27FC236}">
                <a16:creationId xmlns:a16="http://schemas.microsoft.com/office/drawing/2014/main" id="{79A183D1-BAAD-BF7A-5157-742BC52F1F18}"/>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8192653" y="1951968"/>
            <a:ext cx="3618345" cy="2069483"/>
          </a:xfrm>
          <a:prstGeom prst="rect">
            <a:avLst/>
          </a:prstGeom>
        </p:spPr>
      </p:pic>
      <p:sp>
        <p:nvSpPr>
          <p:cNvPr id="2" name="Textfeld 1">
            <a:extLst>
              <a:ext uri="{FF2B5EF4-FFF2-40B4-BE49-F238E27FC236}">
                <a16:creationId xmlns:a16="http://schemas.microsoft.com/office/drawing/2014/main" id="{EC6B06D9-42CE-ADC4-5C77-12E22DFE0C9F}"/>
              </a:ext>
            </a:extLst>
          </p:cNvPr>
          <p:cNvSpPr txBox="1"/>
          <p:nvPr/>
        </p:nvSpPr>
        <p:spPr>
          <a:xfrm>
            <a:off x="3853721" y="6401622"/>
            <a:ext cx="2881274" cy="356572"/>
          </a:xfrm>
          <a:prstGeom prst="rect">
            <a:avLst/>
          </a:prstGeom>
          <a:noFill/>
        </p:spPr>
        <p:txBody>
          <a:bodyPr wrap="square" rtlCol="0" anchor="t" anchorCtr="0">
            <a:spAutoFit/>
          </a:bodyPr>
          <a:lstStyle/>
          <a:p>
            <a:pPr>
              <a:lnSpc>
                <a:spcPct val="95000"/>
              </a:lnSpc>
            </a:pPr>
            <a:r>
              <a:rPr lang="en-US" sz="900" u="sng" strike="noStrike">
                <a:solidFill>
                  <a:schemeClr val="bg1"/>
                </a:solidFill>
                <a:effectLst/>
                <a:latin typeface="Avenir" panose="02000503020000020003"/>
                <a:ea typeface="Calibri" panose="020F050202020403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1. </a:t>
            </a:r>
            <a:r>
              <a:rPr lang="en-US" sz="900" u="none" strike="noStrike">
                <a:solidFill>
                  <a:schemeClr val="bg1"/>
                </a:solidFill>
                <a:effectLst/>
                <a:latin typeface="Avenir" panose="02000503020000020003"/>
                <a:ea typeface="Calibri" panose="020F050202020403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https://clinicaltrials.gov/study/NCT04907409</a:t>
            </a:r>
            <a:endParaRPr lang="en-US" sz="900" u="none" strike="noStrike">
              <a:solidFill>
                <a:schemeClr val="bg1"/>
              </a:solidFill>
              <a:effectLst/>
              <a:latin typeface="Avenir" panose="02000503020000020003"/>
              <a:ea typeface="Calibri" panose="020F0502020204030204" pitchFamily="34" charset="0"/>
              <a:cs typeface="Arial" panose="020B0604020202020204" pitchFamily="34" charset="0"/>
            </a:endParaRPr>
          </a:p>
          <a:p>
            <a:pPr>
              <a:lnSpc>
                <a:spcPct val="95000"/>
              </a:lnSpc>
            </a:pPr>
            <a:r>
              <a:rPr lang="en-US" sz="900" u="none" strike="noStrike">
                <a:solidFill>
                  <a:schemeClr val="bg1"/>
                </a:solidFill>
                <a:effectLst/>
                <a:latin typeface="Avenir" panose="02000503020000020003"/>
                <a:ea typeface="Calibri" panose="020F050202020403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2 https://clinicaltrials.gov/study/NCT05202587</a:t>
            </a:r>
            <a:endParaRPr lang="en-US" sz="900" u="none" strike="noStrike">
              <a:solidFill>
                <a:schemeClr val="bg1"/>
              </a:solidFill>
              <a:effectLst/>
              <a:latin typeface="Avenir" panose="02000503020000020003"/>
              <a:ea typeface="Calibri" panose="020F0502020204030204" pitchFamily="34" charset="0"/>
              <a:cs typeface="Arial" panose="020B0604020202020204" pitchFamily="34" charset="0"/>
            </a:endParaRPr>
          </a:p>
        </p:txBody>
      </p:sp>
      <p:pic>
        <p:nvPicPr>
          <p:cNvPr id="19" name="Grafik 18">
            <a:extLst>
              <a:ext uri="{FF2B5EF4-FFF2-40B4-BE49-F238E27FC236}">
                <a16:creationId xmlns:a16="http://schemas.microsoft.com/office/drawing/2014/main" id="{F0DC1A61-C687-8258-7B3C-C4CCB334D530}"/>
              </a:ext>
            </a:extLst>
          </p:cNvPr>
          <p:cNvPicPr>
            <a:picLocks noChangeAspect="1"/>
          </p:cNvPicPr>
          <p:nvPr/>
        </p:nvPicPr>
        <p:blipFill>
          <a:blip r:embed="rId6"/>
          <a:stretch>
            <a:fillRect/>
          </a:stretch>
        </p:blipFill>
        <p:spPr>
          <a:xfrm>
            <a:off x="10115760" y="4120397"/>
            <a:ext cx="1695238" cy="1857143"/>
          </a:xfrm>
          <a:prstGeom prst="rect">
            <a:avLst/>
          </a:prstGeom>
        </p:spPr>
      </p:pic>
      <p:sp>
        <p:nvSpPr>
          <p:cNvPr id="22" name="Textfeld 21">
            <a:extLst>
              <a:ext uri="{FF2B5EF4-FFF2-40B4-BE49-F238E27FC236}">
                <a16:creationId xmlns:a16="http://schemas.microsoft.com/office/drawing/2014/main" id="{CA6CF98D-3759-B021-A464-EA9011907CD8}"/>
              </a:ext>
            </a:extLst>
          </p:cNvPr>
          <p:cNvSpPr txBox="1"/>
          <p:nvPr/>
        </p:nvSpPr>
        <p:spPr>
          <a:xfrm>
            <a:off x="6782839" y="6417452"/>
            <a:ext cx="3897653" cy="357332"/>
          </a:xfrm>
          <a:prstGeom prst="roundRect">
            <a:avLst/>
          </a:prstGeom>
          <a:solidFill>
            <a:schemeClr val="bg1">
              <a:lumMod val="95000"/>
              <a:alpha val="20000"/>
            </a:schemeClr>
          </a:solidFill>
        </p:spPr>
        <p:txBody>
          <a:bodyPr wrap="square" lIns="0" tIns="0" rIns="0" bIns="0" rtlCol="0" anchor="t" anchorCtr="0">
            <a:spAutoFit/>
          </a:bodyPr>
          <a:lstStyle/>
          <a:p>
            <a:pPr marL="0" marR="0" lvl="0" indent="0" algn="ctr" defTabSz="914400" rtl="0" eaLnBrk="1" fontAlgn="auto" latinLnBrk="0" hangingPunct="1">
              <a:lnSpc>
                <a:spcPct val="95000"/>
              </a:lnSpc>
              <a:spcBef>
                <a:spcPts val="0"/>
              </a:spcBef>
              <a:spcAft>
                <a:spcPts val="0"/>
              </a:spcAft>
              <a:buClrTx/>
              <a:buSzTx/>
              <a:buFontTx/>
              <a:buNone/>
              <a:tabLst/>
              <a:defRPr/>
            </a:pPr>
            <a:r>
              <a:rPr kumimoji="0" lang="en-US" sz="1100" b="1" i="0" u="none" strike="noStrike" kern="1200" cap="none" spc="0" normalizeH="0" noProof="0" dirty="0">
                <a:ln>
                  <a:noFill/>
                </a:ln>
                <a:solidFill>
                  <a:srgbClr val="FFFFFF"/>
                </a:solidFill>
                <a:effectLst/>
                <a:uLnTx/>
                <a:uFillTx/>
                <a:latin typeface="Avenir" charset="0"/>
                <a:ea typeface="Avenir" charset="0"/>
                <a:cs typeface="Avenir" charset="0"/>
              </a:rPr>
              <a:t>VU</a:t>
            </a:r>
            <a:r>
              <a:rPr kumimoji="0" lang="en-US" sz="1100" b="0" i="0" u="none" strike="noStrike" kern="1200" cap="none" spc="0" normalizeH="0" noProof="0" dirty="0">
                <a:ln>
                  <a:noFill/>
                </a:ln>
                <a:solidFill>
                  <a:srgbClr val="FFFFFF"/>
                </a:solidFill>
                <a:effectLst/>
                <a:uLnTx/>
                <a:uFillTx/>
                <a:latin typeface="Avenir" charset="0"/>
                <a:ea typeface="Avenir" charset="0"/>
                <a:cs typeface="Avenir" charset="0"/>
              </a:rPr>
              <a:t>: Volume Units  |  </a:t>
            </a:r>
            <a:r>
              <a:rPr lang="en-US" sz="1100" b="1" dirty="0">
                <a:solidFill>
                  <a:srgbClr val="FFFFFF"/>
                </a:solidFill>
                <a:latin typeface="Avenir" charset="0"/>
                <a:ea typeface="Avenir" charset="0"/>
                <a:cs typeface="Avenir" charset="0"/>
              </a:rPr>
              <a:t>SRO</a:t>
            </a:r>
            <a:r>
              <a:rPr lang="en-US" sz="1100" dirty="0">
                <a:solidFill>
                  <a:srgbClr val="FFFFFF"/>
                </a:solidFill>
                <a:latin typeface="Avenir" charset="0"/>
                <a:ea typeface="Avenir" charset="0"/>
                <a:cs typeface="Avenir" charset="0"/>
              </a:rPr>
              <a:t>: Sub-retinal hypo-reflective spaces</a:t>
            </a:r>
            <a:endParaRPr kumimoji="0" lang="en-US" sz="1100" b="0" i="0" u="none" strike="noStrike" kern="1200" cap="none" spc="0" normalizeH="0" noProof="0" dirty="0">
              <a:ln>
                <a:noFill/>
              </a:ln>
              <a:solidFill>
                <a:srgbClr val="FFFFFF"/>
              </a:solidFill>
              <a:effectLst/>
              <a:uLnTx/>
              <a:uFillTx/>
              <a:latin typeface="Avenir" charset="0"/>
              <a:ea typeface="Avenir" charset="0"/>
              <a:cs typeface="Avenir" charset="0"/>
            </a:endParaRPr>
          </a:p>
          <a:p>
            <a:pPr marL="0" marR="0" lvl="0" indent="0" algn="ctr" defTabSz="914400" rtl="0" eaLnBrk="1" fontAlgn="auto" latinLnBrk="0" hangingPunct="1">
              <a:lnSpc>
                <a:spcPct val="95000"/>
              </a:lnSpc>
              <a:spcBef>
                <a:spcPts val="0"/>
              </a:spcBef>
              <a:spcAft>
                <a:spcPts val="0"/>
              </a:spcAft>
              <a:buClrTx/>
              <a:buSzTx/>
              <a:buFontTx/>
              <a:buNone/>
              <a:tabLst/>
              <a:defRPr/>
            </a:pPr>
            <a:r>
              <a:rPr lang="en-US" sz="1100" b="1" baseline="0" dirty="0">
                <a:solidFill>
                  <a:srgbClr val="FFFFFF"/>
                </a:solidFill>
                <a:latin typeface="Avenir" charset="0"/>
                <a:ea typeface="Avenir" charset="0"/>
                <a:cs typeface="Avenir" charset="0"/>
              </a:rPr>
              <a:t>TRO</a:t>
            </a:r>
            <a:r>
              <a:rPr lang="en-US" sz="1100" baseline="0" dirty="0">
                <a:solidFill>
                  <a:srgbClr val="FFFFFF"/>
                </a:solidFill>
                <a:latin typeface="Avenir" charset="0"/>
                <a:ea typeface="Avenir" charset="0"/>
                <a:cs typeface="Avenir" charset="0"/>
              </a:rPr>
              <a:t>: Total retinal hypo-reflective spaces</a:t>
            </a:r>
            <a:endParaRPr kumimoji="0" lang="en-US" sz="1100" b="0" i="0" u="none" strike="noStrike" kern="1200" cap="none" spc="0" normalizeH="0" baseline="0" noProof="0" dirty="0">
              <a:ln>
                <a:noFill/>
              </a:ln>
              <a:solidFill>
                <a:srgbClr val="FFFFFF"/>
              </a:solidFill>
              <a:effectLst/>
              <a:uLnTx/>
              <a:uFillTx/>
              <a:latin typeface="Avenir" charset="0"/>
              <a:ea typeface="Avenir" charset="0"/>
              <a:cs typeface="Avenir" charset="0"/>
            </a:endParaRPr>
          </a:p>
        </p:txBody>
      </p:sp>
      <p:pic>
        <p:nvPicPr>
          <p:cNvPr id="24" name="Grafik 23">
            <a:extLst>
              <a:ext uri="{FF2B5EF4-FFF2-40B4-BE49-F238E27FC236}">
                <a16:creationId xmlns:a16="http://schemas.microsoft.com/office/drawing/2014/main" id="{7BB682F4-44F8-0976-6F3F-99D407F07B0E}"/>
              </a:ext>
            </a:extLst>
          </p:cNvPr>
          <p:cNvPicPr>
            <a:picLocks noChangeAspect="1"/>
          </p:cNvPicPr>
          <p:nvPr/>
        </p:nvPicPr>
        <p:blipFill rotWithShape="1">
          <a:blip r:embed="rId7" cstate="screen">
            <a:extLst>
              <a:ext uri="{28A0092B-C50C-407E-A947-70E740481C1C}">
                <a14:useLocalDpi xmlns:a14="http://schemas.microsoft.com/office/drawing/2010/main"/>
              </a:ext>
            </a:extLst>
          </a:blip>
          <a:srcRect/>
          <a:stretch/>
        </p:blipFill>
        <p:spPr>
          <a:xfrm>
            <a:off x="8192653" y="4119286"/>
            <a:ext cx="1695238" cy="1865027"/>
          </a:xfrm>
          <a:prstGeom prst="rect">
            <a:avLst/>
          </a:prstGeom>
        </p:spPr>
      </p:pic>
      <p:sp>
        <p:nvSpPr>
          <p:cNvPr id="4" name="Title 1">
            <a:extLst>
              <a:ext uri="{FF2B5EF4-FFF2-40B4-BE49-F238E27FC236}">
                <a16:creationId xmlns:a16="http://schemas.microsoft.com/office/drawing/2014/main" id="{198A0D42-5E7B-9007-B719-B8EA357FCE7E}"/>
              </a:ext>
            </a:extLst>
          </p:cNvPr>
          <p:cNvSpPr txBox="1">
            <a:spLocks/>
          </p:cNvSpPr>
          <p:nvPr/>
        </p:nvSpPr>
        <p:spPr bwMode="black">
          <a:xfrm>
            <a:off x="232286" y="540214"/>
            <a:ext cx="11811002" cy="501676"/>
          </a:xfrm>
          <a:prstGeom prst="rect">
            <a:avLst/>
          </a:prstGeom>
          <a:noFill/>
          <a:ln w="9525">
            <a:noFill/>
            <a:miter lim="800000"/>
            <a:headEnd/>
            <a:tailEnd/>
          </a:ln>
        </p:spPr>
        <p:txBody>
          <a:bodyPr vert="horz" wrap="square" lIns="91440" tIns="45720" rIns="91440" bIns="45720" numCol="1" rtlCol="0" anchor="t" anchorCtr="1" compatLnSpc="1">
            <a:prstTxWarp prst="textNoShape">
              <a:avLst/>
            </a:prstTxWarp>
            <a:noAutofit/>
          </a:bodyPr>
          <a:lstStyle>
            <a:lvl1pPr algn="ctr" rtl="0" eaLnBrk="1" fontAlgn="base" hangingPunct="1">
              <a:lnSpc>
                <a:spcPct val="95000"/>
              </a:lnSpc>
              <a:spcBef>
                <a:spcPct val="0"/>
              </a:spcBef>
              <a:spcAft>
                <a:spcPct val="0"/>
              </a:spcAft>
              <a:defRPr sz="2800" b="0" i="0" cap="none" spc="0" baseline="0">
                <a:solidFill>
                  <a:schemeClr val="tx2"/>
                </a:solidFill>
                <a:effectLst/>
                <a:latin typeface="Avenir" charset="0"/>
                <a:ea typeface="Avenir" charset="0"/>
                <a:cs typeface="Avenir" charset="0"/>
              </a:defRPr>
            </a:lvl1pPr>
            <a:lvl2pPr algn="l" rtl="0" eaLnBrk="1" fontAlgn="base" hangingPunct="1">
              <a:lnSpc>
                <a:spcPct val="95000"/>
              </a:lnSpc>
              <a:spcBef>
                <a:spcPct val="0"/>
              </a:spcBef>
              <a:spcAft>
                <a:spcPct val="0"/>
              </a:spcAft>
              <a:defRPr sz="2667">
                <a:solidFill>
                  <a:schemeClr val="tx1"/>
                </a:solidFill>
                <a:latin typeface="Arial" pitchFamily="23" charset="0"/>
                <a:ea typeface="ＭＳ Ｐゴシック" charset="-128"/>
              </a:defRPr>
            </a:lvl2pPr>
            <a:lvl3pPr algn="l" rtl="0" eaLnBrk="1" fontAlgn="base" hangingPunct="1">
              <a:lnSpc>
                <a:spcPct val="95000"/>
              </a:lnSpc>
              <a:spcBef>
                <a:spcPct val="0"/>
              </a:spcBef>
              <a:spcAft>
                <a:spcPct val="0"/>
              </a:spcAft>
              <a:defRPr sz="2667">
                <a:solidFill>
                  <a:schemeClr val="tx1"/>
                </a:solidFill>
                <a:latin typeface="Arial" pitchFamily="23" charset="0"/>
                <a:ea typeface="ＭＳ Ｐゴシック" charset="-128"/>
              </a:defRPr>
            </a:lvl3pPr>
            <a:lvl4pPr algn="l" rtl="0" eaLnBrk="1" fontAlgn="base" hangingPunct="1">
              <a:lnSpc>
                <a:spcPct val="95000"/>
              </a:lnSpc>
              <a:spcBef>
                <a:spcPct val="0"/>
              </a:spcBef>
              <a:spcAft>
                <a:spcPct val="0"/>
              </a:spcAft>
              <a:defRPr sz="2667">
                <a:solidFill>
                  <a:schemeClr val="tx1"/>
                </a:solidFill>
                <a:latin typeface="Arial" pitchFamily="23" charset="0"/>
                <a:ea typeface="ＭＳ Ｐゴシック" charset="-128"/>
              </a:defRPr>
            </a:lvl4pPr>
            <a:lvl5pPr algn="l" rtl="0" eaLnBrk="1" fontAlgn="base" hangingPunct="1">
              <a:lnSpc>
                <a:spcPct val="95000"/>
              </a:lnSpc>
              <a:spcBef>
                <a:spcPct val="0"/>
              </a:spcBef>
              <a:spcAft>
                <a:spcPct val="0"/>
              </a:spcAft>
              <a:defRPr sz="2667">
                <a:solidFill>
                  <a:schemeClr val="tx1"/>
                </a:solidFill>
                <a:latin typeface="Arial" pitchFamily="23" charset="0"/>
                <a:ea typeface="ＭＳ Ｐゴシック" charset="-128"/>
              </a:defRPr>
            </a:lvl5pPr>
            <a:lvl6pPr marL="609585" algn="l" rtl="0" eaLnBrk="1" fontAlgn="base" hangingPunct="1">
              <a:lnSpc>
                <a:spcPct val="95000"/>
              </a:lnSpc>
              <a:spcBef>
                <a:spcPct val="0"/>
              </a:spcBef>
              <a:spcAft>
                <a:spcPct val="0"/>
              </a:spcAft>
              <a:defRPr sz="2933">
                <a:solidFill>
                  <a:schemeClr val="bg1"/>
                </a:solidFill>
                <a:latin typeface="Arial" pitchFamily="23" charset="0"/>
              </a:defRPr>
            </a:lvl6pPr>
            <a:lvl7pPr marL="1219170" algn="l" rtl="0" eaLnBrk="1" fontAlgn="base" hangingPunct="1">
              <a:lnSpc>
                <a:spcPct val="95000"/>
              </a:lnSpc>
              <a:spcBef>
                <a:spcPct val="0"/>
              </a:spcBef>
              <a:spcAft>
                <a:spcPct val="0"/>
              </a:spcAft>
              <a:defRPr sz="2933">
                <a:solidFill>
                  <a:schemeClr val="bg1"/>
                </a:solidFill>
                <a:latin typeface="Arial" pitchFamily="23" charset="0"/>
              </a:defRPr>
            </a:lvl7pPr>
            <a:lvl8pPr marL="1828754" algn="l" rtl="0" eaLnBrk="1" fontAlgn="base" hangingPunct="1">
              <a:lnSpc>
                <a:spcPct val="95000"/>
              </a:lnSpc>
              <a:spcBef>
                <a:spcPct val="0"/>
              </a:spcBef>
              <a:spcAft>
                <a:spcPct val="0"/>
              </a:spcAft>
              <a:defRPr sz="2933">
                <a:solidFill>
                  <a:schemeClr val="bg1"/>
                </a:solidFill>
                <a:latin typeface="Arial" pitchFamily="23" charset="0"/>
              </a:defRPr>
            </a:lvl8pPr>
            <a:lvl9pPr marL="2438339" algn="l" rtl="0" eaLnBrk="1" fontAlgn="base" hangingPunct="1">
              <a:lnSpc>
                <a:spcPct val="95000"/>
              </a:lnSpc>
              <a:spcBef>
                <a:spcPct val="0"/>
              </a:spcBef>
              <a:spcAft>
                <a:spcPct val="0"/>
              </a:spcAft>
              <a:defRPr sz="2933">
                <a:solidFill>
                  <a:schemeClr val="bg1"/>
                </a:solidFill>
                <a:latin typeface="Arial" pitchFamily="23" charset="0"/>
              </a:defRPr>
            </a:lvl9pPr>
          </a:lstStyle>
          <a:p>
            <a:r>
              <a:rPr lang="en-US" kern="0" dirty="0">
                <a:latin typeface="Avenir"/>
              </a:rPr>
              <a:t>AI-powered SCANLY Safe and Effective for wet-AMD Home Monitoring</a:t>
            </a:r>
          </a:p>
        </p:txBody>
      </p:sp>
    </p:spTree>
    <p:extLst>
      <p:ext uri="{BB962C8B-B14F-4D97-AF65-F5344CB8AC3E}">
        <p14:creationId xmlns:p14="http://schemas.microsoft.com/office/powerpoint/2010/main" val="2449175831"/>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wipe(left)">
                                      <p:cBhvr>
                                        <p:cTn id="7" dur="1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1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BFB485-3F41-0314-3AD3-F57417C1E195}"/>
              </a:ext>
            </a:extLst>
          </p:cNvPr>
          <p:cNvSpPr>
            <a:spLocks noGrp="1"/>
          </p:cNvSpPr>
          <p:nvPr>
            <p:ph type="title"/>
          </p:nvPr>
        </p:nvSpPr>
        <p:spPr>
          <a:xfrm>
            <a:off x="381003" y="387911"/>
            <a:ext cx="11429999" cy="705642"/>
          </a:xfrm>
        </p:spPr>
        <p:txBody>
          <a:bodyPr/>
          <a:lstStyle/>
          <a:p>
            <a:r>
              <a:rPr lang="en-US" dirty="0"/>
              <a:t>HOME OCT: SUMMARY</a:t>
            </a:r>
          </a:p>
        </p:txBody>
      </p:sp>
      <p:sp>
        <p:nvSpPr>
          <p:cNvPr id="3" name="Content Placeholder 2">
            <a:extLst>
              <a:ext uri="{FF2B5EF4-FFF2-40B4-BE49-F238E27FC236}">
                <a16:creationId xmlns:a16="http://schemas.microsoft.com/office/drawing/2014/main" id="{C7E67D58-9851-9294-43DB-A5FF859647B0}"/>
              </a:ext>
            </a:extLst>
          </p:cNvPr>
          <p:cNvSpPr>
            <a:spLocks noGrp="1"/>
          </p:cNvSpPr>
          <p:nvPr>
            <p:ph idx="1"/>
          </p:nvPr>
        </p:nvSpPr>
        <p:spPr>
          <a:xfrm>
            <a:off x="381003" y="1479224"/>
            <a:ext cx="11655136" cy="4437125"/>
          </a:xfrm>
        </p:spPr>
        <p:txBody>
          <a:bodyPr vert="horz" lIns="91440" tIns="45720" rIns="91440" bIns="45720" rtlCol="0" anchor="t">
            <a:noAutofit/>
          </a:bodyPr>
          <a:lstStyle/>
          <a:p>
            <a:pPr marL="457200" indent="-401638">
              <a:lnSpc>
                <a:spcPct val="100000"/>
              </a:lnSpc>
              <a:spcBef>
                <a:spcPts val="0"/>
              </a:spcBef>
              <a:spcAft>
                <a:spcPts val="1800"/>
              </a:spcAft>
              <a:buSzPct val="100000"/>
              <a:buAutoNum type="arabicPeriod"/>
            </a:pPr>
            <a:r>
              <a:rPr lang="en-US" dirty="0">
                <a:solidFill>
                  <a:schemeClr val="tx1"/>
                </a:solidFill>
              </a:rPr>
              <a:t>Multiple studies have shown feasibility and meaningful use of home OCT remote monitoring in management of </a:t>
            </a:r>
            <a:r>
              <a:rPr lang="en-US" dirty="0" err="1">
                <a:solidFill>
                  <a:schemeClr val="tx1"/>
                </a:solidFill>
              </a:rPr>
              <a:t>nAMD</a:t>
            </a:r>
            <a:r>
              <a:rPr lang="en-US" dirty="0">
                <a:solidFill>
                  <a:schemeClr val="tx1"/>
                </a:solidFill>
              </a:rPr>
              <a:t> patients</a:t>
            </a:r>
          </a:p>
          <a:p>
            <a:pPr marL="457200" indent="-401638">
              <a:lnSpc>
                <a:spcPct val="100000"/>
              </a:lnSpc>
              <a:spcBef>
                <a:spcPts val="0"/>
              </a:spcBef>
              <a:spcAft>
                <a:spcPts val="1800"/>
              </a:spcAft>
              <a:buSzPct val="100000"/>
              <a:buAutoNum type="arabicPeriod"/>
            </a:pPr>
            <a:r>
              <a:rPr lang="en-US" dirty="0">
                <a:solidFill>
                  <a:schemeClr val="tx1"/>
                </a:solidFill>
              </a:rPr>
              <a:t>Use of AI for image analysis is essential to support physician data review</a:t>
            </a:r>
          </a:p>
          <a:p>
            <a:pPr marL="457200" indent="-401638">
              <a:lnSpc>
                <a:spcPct val="100000"/>
              </a:lnSpc>
              <a:spcBef>
                <a:spcPts val="0"/>
              </a:spcBef>
              <a:spcAft>
                <a:spcPts val="1800"/>
              </a:spcAft>
              <a:buSzPct val="100000"/>
              <a:buAutoNum type="arabicPeriod"/>
            </a:pPr>
            <a:r>
              <a:rPr lang="en-US" dirty="0">
                <a:solidFill>
                  <a:schemeClr val="tx1"/>
                </a:solidFill>
              </a:rPr>
              <a:t>Monitoring center support is needed to implement remote care model</a:t>
            </a:r>
          </a:p>
          <a:p>
            <a:pPr marL="457200" indent="-401638">
              <a:lnSpc>
                <a:spcPct val="100000"/>
              </a:lnSpc>
              <a:spcBef>
                <a:spcPts val="0"/>
              </a:spcBef>
              <a:spcAft>
                <a:spcPts val="1800"/>
              </a:spcAft>
              <a:buSzPct val="100000"/>
              <a:buAutoNum type="arabicPeriod"/>
            </a:pPr>
            <a:r>
              <a:rPr lang="en-US" dirty="0">
                <a:solidFill>
                  <a:schemeClr val="tx1"/>
                </a:solidFill>
              </a:rPr>
              <a:t>Multiple studies show promise of home OCT is significantly impacting management of the patients in exudative diseases</a:t>
            </a:r>
          </a:p>
          <a:p>
            <a:pPr marL="457200" indent="-401638">
              <a:lnSpc>
                <a:spcPct val="100000"/>
              </a:lnSpc>
              <a:spcBef>
                <a:spcPts val="0"/>
              </a:spcBef>
              <a:spcAft>
                <a:spcPts val="1800"/>
              </a:spcAft>
              <a:buSzPct val="100000"/>
              <a:buAutoNum type="arabicPeriod"/>
            </a:pPr>
            <a:r>
              <a:rPr lang="en-US" dirty="0">
                <a:solidFill>
                  <a:schemeClr val="tx1"/>
                </a:solidFill>
              </a:rPr>
              <a:t>A randomized controlled DRCR Retina Network trial is under way to compare Home OCT guided management with treat and extend protocol</a:t>
            </a:r>
          </a:p>
        </p:txBody>
      </p:sp>
    </p:spTree>
    <p:extLst>
      <p:ext uri="{BB962C8B-B14F-4D97-AF65-F5344CB8AC3E}">
        <p14:creationId xmlns:p14="http://schemas.microsoft.com/office/powerpoint/2010/main" val="2116257323"/>
      </p:ext>
    </p:extLst>
  </p:cSld>
  <p:clrMapOvr>
    <a:masterClrMapping/>
  </p:clrMapOvr>
  <p:transition>
    <p:wipe dir="r"/>
  </p:transition>
</p:sld>
</file>

<file path=ppt/slides/slide18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F88A78C0-9A9D-3E74-85BD-FE999A47A764}"/>
              </a:ext>
            </a:extLst>
          </p:cNvPr>
          <p:cNvSpPr>
            <a:spLocks noGrp="1"/>
          </p:cNvSpPr>
          <p:nvPr>
            <p:ph type="title"/>
          </p:nvPr>
        </p:nvSpPr>
        <p:spPr>
          <a:xfrm>
            <a:off x="4128368" y="4522156"/>
            <a:ext cx="4937937" cy="1363215"/>
          </a:xfrm>
        </p:spPr>
        <p:txBody>
          <a:bodyPr vert="horz" lIns="91440" tIns="45720" rIns="91440" bIns="45720" rtlCol="0" anchor="t">
            <a:normAutofit/>
          </a:bodyPr>
          <a:lstStyle/>
          <a:p>
            <a:r>
              <a:rPr lang="en-US" kern="1200" dirty="0">
                <a:solidFill>
                  <a:schemeClr val="tx1"/>
                </a:solidFill>
                <a:latin typeface="+mj-lt"/>
                <a:ea typeface="+mj-ea"/>
                <a:cs typeface="+mj-cs"/>
              </a:rPr>
              <a:t>In Summary: </a:t>
            </a:r>
            <a:br>
              <a:rPr lang="en-US" kern="1200" dirty="0">
                <a:solidFill>
                  <a:schemeClr val="tx1"/>
                </a:solidFill>
                <a:latin typeface="+mj-lt"/>
                <a:ea typeface="+mj-ea"/>
                <a:cs typeface="+mj-cs"/>
              </a:rPr>
            </a:br>
            <a:r>
              <a:rPr lang="en-US" kern="1200" dirty="0">
                <a:solidFill>
                  <a:schemeClr val="tx1"/>
                </a:solidFill>
                <a:latin typeface="+mj-lt"/>
                <a:ea typeface="+mj-ea"/>
                <a:cs typeface="+mj-cs"/>
              </a:rPr>
              <a:t>	Options Galore</a:t>
            </a:r>
          </a:p>
        </p:txBody>
      </p:sp>
      <p:sp>
        <p:nvSpPr>
          <p:cNvPr id="18" name="Freeform: Shape 17">
            <a:extLst>
              <a:ext uri="{FF2B5EF4-FFF2-40B4-BE49-F238E27FC236}">
                <a16:creationId xmlns:a16="http://schemas.microsoft.com/office/drawing/2014/main" id="{F6E384F5-137A-40B1-97F0-694CC6ECD5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122218"/>
            <a:ext cx="3730752" cy="4735782"/>
          </a:xfrm>
          <a:custGeom>
            <a:avLst/>
            <a:gdLst>
              <a:gd name="connsiteX0" fmla="*/ 640080 w 3730752"/>
              <a:gd name="connsiteY0" fmla="*/ 0 h 4735782"/>
              <a:gd name="connsiteX1" fmla="*/ 3730752 w 3730752"/>
              <a:gd name="connsiteY1" fmla="*/ 3090672 h 4735782"/>
              <a:gd name="connsiteX2" fmla="*/ 3357725 w 3730752"/>
              <a:gd name="connsiteY2" fmla="*/ 4563870 h 4735782"/>
              <a:gd name="connsiteX3" fmla="*/ 3253285 w 3730752"/>
              <a:gd name="connsiteY3" fmla="*/ 4735782 h 4735782"/>
              <a:gd name="connsiteX4" fmla="*/ 0 w 3730752"/>
              <a:gd name="connsiteY4" fmla="*/ 4735782 h 4735782"/>
              <a:gd name="connsiteX5" fmla="*/ 0 w 3730752"/>
              <a:gd name="connsiteY5" fmla="*/ 67215 h 4735782"/>
              <a:gd name="connsiteX6" fmla="*/ 17202 w 3730752"/>
              <a:gd name="connsiteY6" fmla="*/ 62792 h 4735782"/>
              <a:gd name="connsiteX7" fmla="*/ 640080 w 3730752"/>
              <a:gd name="connsiteY7" fmla="*/ 0 h 4735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30752" h="4735782">
                <a:moveTo>
                  <a:pt x="640080" y="0"/>
                </a:moveTo>
                <a:cubicBezTo>
                  <a:pt x="2347011" y="0"/>
                  <a:pt x="3730752" y="1383741"/>
                  <a:pt x="3730752" y="3090672"/>
                </a:cubicBezTo>
                <a:cubicBezTo>
                  <a:pt x="3730752" y="3624088"/>
                  <a:pt x="3595621" y="4125943"/>
                  <a:pt x="3357725" y="4563870"/>
                </a:cubicBezTo>
                <a:lnTo>
                  <a:pt x="3253285" y="4735782"/>
                </a:lnTo>
                <a:lnTo>
                  <a:pt x="0" y="4735782"/>
                </a:lnTo>
                <a:lnTo>
                  <a:pt x="0" y="67215"/>
                </a:lnTo>
                <a:lnTo>
                  <a:pt x="17202" y="62792"/>
                </a:lnTo>
                <a:cubicBezTo>
                  <a:pt x="218397" y="21621"/>
                  <a:pt x="426714" y="0"/>
                  <a:pt x="640080"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Freeform: Shape 19">
            <a:extLst>
              <a:ext uri="{FF2B5EF4-FFF2-40B4-BE49-F238E27FC236}">
                <a16:creationId xmlns:a16="http://schemas.microsoft.com/office/drawing/2014/main" id="{9DBC4630-03DA-474F-BBCB-BA3AE6B317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1982" y="-4332"/>
            <a:ext cx="4242816" cy="2454158"/>
          </a:xfrm>
          <a:custGeom>
            <a:avLst/>
            <a:gdLst>
              <a:gd name="connsiteX0" fmla="*/ 28633 w 4242816"/>
              <a:gd name="connsiteY0" fmla="*/ 0 h 2454158"/>
              <a:gd name="connsiteX1" fmla="*/ 4214183 w 4242816"/>
              <a:gd name="connsiteY1" fmla="*/ 0 h 2454158"/>
              <a:gd name="connsiteX2" fmla="*/ 4231864 w 4242816"/>
              <a:gd name="connsiteY2" fmla="*/ 115848 h 2454158"/>
              <a:gd name="connsiteX3" fmla="*/ 4242816 w 4242816"/>
              <a:gd name="connsiteY3" fmla="*/ 332750 h 2454158"/>
              <a:gd name="connsiteX4" fmla="*/ 2121408 w 4242816"/>
              <a:gd name="connsiteY4" fmla="*/ 2454158 h 2454158"/>
              <a:gd name="connsiteX5" fmla="*/ 0 w 4242816"/>
              <a:gd name="connsiteY5" fmla="*/ 332750 h 2454158"/>
              <a:gd name="connsiteX6" fmla="*/ 10953 w 4242816"/>
              <a:gd name="connsiteY6" fmla="*/ 115848 h 2454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42816" h="2454158">
                <a:moveTo>
                  <a:pt x="28633" y="0"/>
                </a:moveTo>
                <a:lnTo>
                  <a:pt x="4214183" y="0"/>
                </a:lnTo>
                <a:lnTo>
                  <a:pt x="4231864" y="115848"/>
                </a:lnTo>
                <a:cubicBezTo>
                  <a:pt x="4239106" y="187164"/>
                  <a:pt x="4242816" y="259524"/>
                  <a:pt x="4242816" y="332750"/>
                </a:cubicBezTo>
                <a:cubicBezTo>
                  <a:pt x="4242816" y="1504371"/>
                  <a:pt x="3293029" y="2454158"/>
                  <a:pt x="2121408" y="2454158"/>
                </a:cubicBezTo>
                <a:cubicBezTo>
                  <a:pt x="949787" y="2454158"/>
                  <a:pt x="0" y="1504371"/>
                  <a:pt x="0" y="332750"/>
                </a:cubicBezTo>
                <a:cubicBezTo>
                  <a:pt x="0" y="259524"/>
                  <a:pt x="3710" y="187164"/>
                  <a:pt x="10953" y="115848"/>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Picture 8" descr="A hand reaching out to a computer monitor&#10;&#10;Description automatically generated">
            <a:extLst>
              <a:ext uri="{FF2B5EF4-FFF2-40B4-BE49-F238E27FC236}">
                <a16:creationId xmlns:a16="http://schemas.microsoft.com/office/drawing/2014/main" id="{129E0BCB-E4EC-8A3E-B1E3-8F7FD56DE706}"/>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r="-1"/>
          <a:stretch/>
        </p:blipFill>
        <p:spPr>
          <a:xfrm>
            <a:off x="1246573" y="10"/>
            <a:ext cx="3913632" cy="2285224"/>
          </a:xfrm>
          <a:custGeom>
            <a:avLst/>
            <a:gdLst/>
            <a:ahLst/>
            <a:cxnLst/>
            <a:rect l="l" t="t" r="r" b="b"/>
            <a:pathLst>
              <a:path w="3913632" h="2285234">
                <a:moveTo>
                  <a:pt x="29691" y="0"/>
                </a:moveTo>
                <a:lnTo>
                  <a:pt x="3883942" y="0"/>
                </a:lnTo>
                <a:lnTo>
                  <a:pt x="3903529" y="128345"/>
                </a:lnTo>
                <a:cubicBezTo>
                  <a:pt x="3910210" y="194127"/>
                  <a:pt x="3913632" y="260873"/>
                  <a:pt x="3913632" y="328418"/>
                </a:cubicBezTo>
                <a:cubicBezTo>
                  <a:pt x="3913632" y="1409138"/>
                  <a:pt x="3037536" y="2285234"/>
                  <a:pt x="1956816" y="2285234"/>
                </a:cubicBezTo>
                <a:cubicBezTo>
                  <a:pt x="876096" y="2285234"/>
                  <a:pt x="0" y="1409138"/>
                  <a:pt x="0" y="328418"/>
                </a:cubicBezTo>
                <a:cubicBezTo>
                  <a:pt x="0" y="260873"/>
                  <a:pt x="3422" y="194127"/>
                  <a:pt x="10103" y="128345"/>
                </a:cubicBezTo>
                <a:close/>
              </a:path>
            </a:pathLst>
          </a:custGeom>
        </p:spPr>
      </p:pic>
      <p:pic>
        <p:nvPicPr>
          <p:cNvPr id="13" name="Picture 12" descr="A white device with a screen and a black background&#10;&#10;Description automatically generated">
            <a:extLst>
              <a:ext uri="{FF2B5EF4-FFF2-40B4-BE49-F238E27FC236}">
                <a16:creationId xmlns:a16="http://schemas.microsoft.com/office/drawing/2014/main" id="{3DF62117-09F8-5DC4-775A-521A098E1292}"/>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20" y="2288331"/>
            <a:ext cx="3564618" cy="4569668"/>
          </a:xfrm>
          <a:custGeom>
            <a:avLst/>
            <a:gdLst/>
            <a:ahLst/>
            <a:cxnLst/>
            <a:rect l="l" t="t" r="r" b="b"/>
            <a:pathLst>
              <a:path w="3564638" h="4569668">
                <a:moveTo>
                  <a:pt x="640080" y="0"/>
                </a:moveTo>
                <a:cubicBezTo>
                  <a:pt x="2255269" y="0"/>
                  <a:pt x="3564638" y="1309369"/>
                  <a:pt x="3564638" y="2924558"/>
                </a:cubicBezTo>
                <a:cubicBezTo>
                  <a:pt x="3564638" y="3530254"/>
                  <a:pt x="3380508" y="4092944"/>
                  <a:pt x="3065170" y="4559707"/>
                </a:cubicBezTo>
                <a:lnTo>
                  <a:pt x="3057720" y="4569668"/>
                </a:lnTo>
                <a:lnTo>
                  <a:pt x="0" y="4569668"/>
                </a:lnTo>
                <a:lnTo>
                  <a:pt x="0" y="72448"/>
                </a:lnTo>
                <a:lnTo>
                  <a:pt x="50679" y="59417"/>
                </a:lnTo>
                <a:cubicBezTo>
                  <a:pt x="241061" y="20459"/>
                  <a:pt x="438181" y="0"/>
                  <a:pt x="640080" y="0"/>
                </a:cubicBezTo>
                <a:close/>
              </a:path>
            </a:pathLst>
          </a:custGeom>
        </p:spPr>
      </p:pic>
      <p:sp>
        <p:nvSpPr>
          <p:cNvPr id="22" name="Oval 21">
            <a:extLst>
              <a:ext uri="{FF2B5EF4-FFF2-40B4-BE49-F238E27FC236}">
                <a16:creationId xmlns:a16="http://schemas.microsoft.com/office/drawing/2014/main" id="{78418A25-6EAC-4140-BFE6-284E1925B5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60967" y="561316"/>
            <a:ext cx="3182112" cy="3182112"/>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2" name="Picture 11">
            <a:extLst>
              <a:ext uri="{FF2B5EF4-FFF2-40B4-BE49-F238E27FC236}">
                <a16:creationId xmlns:a16="http://schemas.microsoft.com/office/drawing/2014/main" id="{D1917639-CEEB-B814-7AAB-A1105A920E46}"/>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r="-5" b="-5"/>
          <a:stretch/>
        </p:blipFill>
        <p:spPr>
          <a:xfrm>
            <a:off x="5525559" y="725908"/>
            <a:ext cx="2852928" cy="2852928"/>
          </a:xfrm>
          <a:custGeom>
            <a:avLst/>
            <a:gdLst/>
            <a:ahLst/>
            <a:cxnLst/>
            <a:rect l="l" t="t" r="r" b="b"/>
            <a:pathLst>
              <a:path w="2852928" h="2852928">
                <a:moveTo>
                  <a:pt x="1426464" y="0"/>
                </a:moveTo>
                <a:cubicBezTo>
                  <a:pt x="2214278" y="0"/>
                  <a:pt x="2852928" y="638650"/>
                  <a:pt x="2852928" y="1426464"/>
                </a:cubicBezTo>
                <a:cubicBezTo>
                  <a:pt x="2852928" y="2214278"/>
                  <a:pt x="2214278" y="2852928"/>
                  <a:pt x="1426464" y="2852928"/>
                </a:cubicBezTo>
                <a:cubicBezTo>
                  <a:pt x="638650" y="2852928"/>
                  <a:pt x="0" y="2214278"/>
                  <a:pt x="0" y="1426464"/>
                </a:cubicBezTo>
                <a:cubicBezTo>
                  <a:pt x="0" y="638650"/>
                  <a:pt x="638650" y="0"/>
                  <a:pt x="1426464" y="0"/>
                </a:cubicBezTo>
                <a:close/>
              </a:path>
            </a:pathLst>
          </a:custGeom>
        </p:spPr>
      </p:pic>
      <p:sp>
        <p:nvSpPr>
          <p:cNvPr id="24" name="Freeform: Shape 23">
            <a:extLst>
              <a:ext uri="{FF2B5EF4-FFF2-40B4-BE49-F238E27FC236}">
                <a16:creationId xmlns:a16="http://schemas.microsoft.com/office/drawing/2014/main" id="{6B9D64DB-4D5C-4A91-B45F-F301E3174F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2568" y="-4332"/>
            <a:ext cx="3439432" cy="3550083"/>
          </a:xfrm>
          <a:custGeom>
            <a:avLst/>
            <a:gdLst>
              <a:gd name="connsiteX0" fmla="*/ 115336 w 3439432"/>
              <a:gd name="connsiteY0" fmla="*/ 0 h 3550083"/>
              <a:gd name="connsiteX1" fmla="*/ 3439432 w 3439432"/>
              <a:gd name="connsiteY1" fmla="*/ 0 h 3550083"/>
              <a:gd name="connsiteX2" fmla="*/ 3439432 w 3439432"/>
              <a:gd name="connsiteY2" fmla="*/ 3462762 h 3550083"/>
              <a:gd name="connsiteX3" fmla="*/ 3318024 w 3439432"/>
              <a:gd name="connsiteY3" fmla="*/ 3493980 h 3550083"/>
              <a:gd name="connsiteX4" fmla="*/ 2761488 w 3439432"/>
              <a:gd name="connsiteY4" fmla="*/ 3550083 h 3550083"/>
              <a:gd name="connsiteX5" fmla="*/ 0 w 3439432"/>
              <a:gd name="connsiteY5" fmla="*/ 788595 h 3550083"/>
              <a:gd name="connsiteX6" fmla="*/ 70713 w 3439432"/>
              <a:gd name="connsiteY6" fmla="*/ 164949 h 355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39432" h="3550083">
                <a:moveTo>
                  <a:pt x="115336" y="0"/>
                </a:moveTo>
                <a:lnTo>
                  <a:pt x="3439432" y="0"/>
                </a:lnTo>
                <a:lnTo>
                  <a:pt x="3439432" y="3462762"/>
                </a:lnTo>
                <a:lnTo>
                  <a:pt x="3318024" y="3493980"/>
                </a:lnTo>
                <a:cubicBezTo>
                  <a:pt x="3138258" y="3530765"/>
                  <a:pt x="2952129" y="3550083"/>
                  <a:pt x="2761488" y="3550083"/>
                </a:cubicBezTo>
                <a:cubicBezTo>
                  <a:pt x="1236360" y="3550083"/>
                  <a:pt x="0" y="2313723"/>
                  <a:pt x="0" y="788595"/>
                </a:cubicBezTo>
                <a:cubicBezTo>
                  <a:pt x="0" y="574124"/>
                  <a:pt x="24450" y="365364"/>
                  <a:pt x="70713" y="164949"/>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0" name="Content Placeholder 10" descr="A close-up of a medical device&#10;&#10;Description automatically generated">
            <a:extLst>
              <a:ext uri="{FF2B5EF4-FFF2-40B4-BE49-F238E27FC236}">
                <a16:creationId xmlns:a16="http://schemas.microsoft.com/office/drawing/2014/main" id="{6D657A8C-493C-EA38-3CB7-6650D2DDFA32}"/>
              </a:ext>
            </a:extLst>
          </p:cNvPr>
          <p:cNvPicPr>
            <a:picLocks noGrp="1" noChangeAspect="1"/>
          </p:cNvPicPr>
          <p:nvPr>
            <p:ph idx="1"/>
          </p:nvPr>
        </p:nvPicPr>
        <p:blipFill rotWithShape="1">
          <a:blip r:embed="rId5" cstate="screen">
            <a:extLst>
              <a:ext uri="{28A0092B-C50C-407E-A947-70E740481C1C}">
                <a14:useLocalDpi xmlns:a14="http://schemas.microsoft.com/office/drawing/2010/main"/>
              </a:ext>
            </a:extLst>
          </a:blip>
          <a:srcRect r="-4" b="-3"/>
          <a:stretch/>
        </p:blipFill>
        <p:spPr>
          <a:xfrm>
            <a:off x="8918761" y="-4331"/>
            <a:ext cx="3273238" cy="3383891"/>
          </a:xfrm>
          <a:custGeom>
            <a:avLst/>
            <a:gdLst/>
            <a:ahLst/>
            <a:cxnLst/>
            <a:rect l="l" t="t" r="r" b="b"/>
            <a:pathLst>
              <a:path w="3273238" h="3383891">
                <a:moveTo>
                  <a:pt x="122841" y="0"/>
                </a:moveTo>
                <a:lnTo>
                  <a:pt x="3273238" y="0"/>
                </a:lnTo>
                <a:lnTo>
                  <a:pt x="3273238" y="3291335"/>
                </a:lnTo>
                <a:lnTo>
                  <a:pt x="3118338" y="3331164"/>
                </a:lnTo>
                <a:cubicBezTo>
                  <a:pt x="2949390" y="3365736"/>
                  <a:pt x="2774463" y="3383891"/>
                  <a:pt x="2595295" y="3383891"/>
                </a:cubicBezTo>
                <a:cubicBezTo>
                  <a:pt x="1161953" y="3383891"/>
                  <a:pt x="0" y="2221938"/>
                  <a:pt x="0" y="788596"/>
                </a:cubicBezTo>
                <a:cubicBezTo>
                  <a:pt x="0" y="519845"/>
                  <a:pt x="40850" y="260634"/>
                  <a:pt x="116679" y="16835"/>
                </a:cubicBezTo>
                <a:close/>
              </a:path>
            </a:pathLst>
          </a:custGeom>
        </p:spPr>
      </p:pic>
      <p:sp>
        <p:nvSpPr>
          <p:cNvPr id="26" name="Freeform: Shape 25">
            <a:extLst>
              <a:ext uri="{FF2B5EF4-FFF2-40B4-BE49-F238E27FC236}">
                <a16:creationId xmlns:a16="http://schemas.microsoft.com/office/drawing/2014/main" id="{CB14CE1B-4BC5-4EF2-BE3D-05E4F580B3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99331" y="3907418"/>
            <a:ext cx="2992669" cy="2950582"/>
          </a:xfrm>
          <a:custGeom>
            <a:avLst/>
            <a:gdLst>
              <a:gd name="connsiteX0" fmla="*/ 2052140 w 2992669"/>
              <a:gd name="connsiteY0" fmla="*/ 0 h 2950582"/>
              <a:gd name="connsiteX1" fmla="*/ 2850926 w 2992669"/>
              <a:gd name="connsiteY1" fmla="*/ 161267 h 2950582"/>
              <a:gd name="connsiteX2" fmla="*/ 2992669 w 2992669"/>
              <a:gd name="connsiteY2" fmla="*/ 229549 h 2950582"/>
              <a:gd name="connsiteX3" fmla="*/ 2992669 w 2992669"/>
              <a:gd name="connsiteY3" fmla="*/ 2950582 h 2950582"/>
              <a:gd name="connsiteX4" fmla="*/ 209274 w 2992669"/>
              <a:gd name="connsiteY4" fmla="*/ 2950582 h 2950582"/>
              <a:gd name="connsiteX5" fmla="*/ 161267 w 2992669"/>
              <a:gd name="connsiteY5" fmla="*/ 2850926 h 2950582"/>
              <a:gd name="connsiteX6" fmla="*/ 0 w 2992669"/>
              <a:gd name="connsiteY6" fmla="*/ 2052140 h 2950582"/>
              <a:gd name="connsiteX7" fmla="*/ 2052140 w 2992669"/>
              <a:gd name="connsiteY7" fmla="*/ 0 h 2950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92669" h="2950582">
                <a:moveTo>
                  <a:pt x="2052140" y="0"/>
                </a:moveTo>
                <a:cubicBezTo>
                  <a:pt x="2335482" y="0"/>
                  <a:pt x="2605411" y="57424"/>
                  <a:pt x="2850926" y="161267"/>
                </a:cubicBezTo>
                <a:lnTo>
                  <a:pt x="2992669" y="229549"/>
                </a:lnTo>
                <a:lnTo>
                  <a:pt x="2992669" y="2950582"/>
                </a:lnTo>
                <a:lnTo>
                  <a:pt x="209274" y="2950582"/>
                </a:lnTo>
                <a:lnTo>
                  <a:pt x="161267" y="2850926"/>
                </a:lnTo>
                <a:cubicBezTo>
                  <a:pt x="57423" y="2605411"/>
                  <a:pt x="0" y="2335482"/>
                  <a:pt x="0" y="2052140"/>
                </a:cubicBezTo>
                <a:cubicBezTo>
                  <a:pt x="0" y="918774"/>
                  <a:pt x="918774" y="0"/>
                  <a:pt x="2052140"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Picture 7" descr="A machine with a screen and a monitor&#10;&#10;Description automatically generated">
            <a:extLst>
              <a:ext uri="{FF2B5EF4-FFF2-40B4-BE49-F238E27FC236}">
                <a16:creationId xmlns:a16="http://schemas.microsoft.com/office/drawing/2014/main" id="{4E9DDFEA-BF32-54AA-FDF4-A1A33F15D934}"/>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a:off x="9363236" y="4071322"/>
            <a:ext cx="2828765" cy="2786678"/>
          </a:xfrm>
          <a:custGeom>
            <a:avLst/>
            <a:gdLst/>
            <a:ahLst/>
            <a:cxnLst/>
            <a:rect l="l" t="t" r="r" b="b"/>
            <a:pathLst>
              <a:path w="2828765" h="2786678">
                <a:moveTo>
                  <a:pt x="1888236" y="0"/>
                </a:moveTo>
                <a:cubicBezTo>
                  <a:pt x="2214125" y="0"/>
                  <a:pt x="2520731" y="82558"/>
                  <a:pt x="2788281" y="227900"/>
                </a:cubicBezTo>
                <a:lnTo>
                  <a:pt x="2828765" y="252495"/>
                </a:lnTo>
                <a:lnTo>
                  <a:pt x="2828765" y="2786678"/>
                </a:lnTo>
                <a:lnTo>
                  <a:pt x="227128" y="2786678"/>
                </a:lnTo>
                <a:lnTo>
                  <a:pt x="148387" y="2623223"/>
                </a:lnTo>
                <a:cubicBezTo>
                  <a:pt x="52837" y="2397318"/>
                  <a:pt x="0" y="2148947"/>
                  <a:pt x="0" y="1888236"/>
                </a:cubicBezTo>
                <a:cubicBezTo>
                  <a:pt x="0" y="845392"/>
                  <a:pt x="845392" y="0"/>
                  <a:pt x="1888236" y="0"/>
                </a:cubicBezTo>
                <a:close/>
              </a:path>
            </a:pathLst>
          </a:custGeom>
        </p:spPr>
      </p:pic>
    </p:spTree>
    <p:extLst>
      <p:ext uri="{BB962C8B-B14F-4D97-AF65-F5344CB8AC3E}">
        <p14:creationId xmlns:p14="http://schemas.microsoft.com/office/powerpoint/2010/main" val="965154438"/>
      </p:ext>
    </p:extLst>
  </p:cSld>
  <p:clrMapOvr>
    <a:overrideClrMapping bg1="dk1" tx1="lt1" bg2="dk2" tx2="lt2" accent1="accent1" accent2="accent2" accent3="accent3" accent4="accent4" accent5="accent5" accent6="accent6" hlink="hlink" folHlink="folHlink"/>
  </p:clrMapOvr>
</p:sld>
</file>

<file path=ppt/slides/slide1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B49ECE4-62B5-7004-FF1B-D04BC0AEFB94}"/>
              </a:ext>
            </a:extLst>
          </p:cNvPr>
          <p:cNvSpPr>
            <a:spLocks noGrp="1"/>
          </p:cNvSpPr>
          <p:nvPr>
            <p:ph type="title"/>
          </p:nvPr>
        </p:nvSpPr>
        <p:spPr>
          <a:xfrm>
            <a:off x="1735393" y="2766218"/>
            <a:ext cx="8721213" cy="1325563"/>
          </a:xfrm>
        </p:spPr>
        <p:txBody>
          <a:bodyPr>
            <a:normAutofit fontScale="90000"/>
          </a:bodyPr>
          <a:lstStyle/>
          <a:p>
            <a:pPr algn="ctr"/>
            <a:r>
              <a:rPr lang="en-US" b="1" dirty="0"/>
              <a:t>Thank you to Heidelberg, Topcon, Zeiss, </a:t>
            </a:r>
            <a:r>
              <a:rPr lang="en-US" b="1" dirty="0" err="1"/>
              <a:t>Optos</a:t>
            </a:r>
            <a:r>
              <a:rPr lang="en-US" b="1" dirty="0"/>
              <a:t>, and </a:t>
            </a:r>
            <a:r>
              <a:rPr lang="en-US" b="1" dirty="0" err="1"/>
              <a:t>NotalVision</a:t>
            </a:r>
            <a:r>
              <a:rPr lang="en-US" b="1" dirty="0"/>
              <a:t> for providing slides and/or materials for this talk.</a:t>
            </a:r>
          </a:p>
        </p:txBody>
      </p:sp>
      <p:pic>
        <p:nvPicPr>
          <p:cNvPr id="5" name="Picture 4" descr="A black and grey logo&#10;&#10;Description automatically generated">
            <a:extLst>
              <a:ext uri="{FF2B5EF4-FFF2-40B4-BE49-F238E27FC236}">
                <a16:creationId xmlns:a16="http://schemas.microsoft.com/office/drawing/2014/main" id="{4F2F7B99-79FF-18B9-341C-8BECBF68CC1F}"/>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35546" y="6383356"/>
            <a:ext cx="2535810" cy="416031"/>
          </a:xfrm>
          <a:prstGeom prst="rect">
            <a:avLst/>
          </a:prstGeom>
        </p:spPr>
      </p:pic>
      <p:pic>
        <p:nvPicPr>
          <p:cNvPr id="6" name="Picture 5" descr="Blue text on a black background&#10;&#10;Description automatically generated">
            <a:extLst>
              <a:ext uri="{FF2B5EF4-FFF2-40B4-BE49-F238E27FC236}">
                <a16:creationId xmlns:a16="http://schemas.microsoft.com/office/drawing/2014/main" id="{78FF7595-7180-A25E-E8DB-E31200B294E8}"/>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9164123" y="6324744"/>
            <a:ext cx="2826077" cy="480248"/>
          </a:xfrm>
          <a:prstGeom prst="rect">
            <a:avLst/>
          </a:prstGeom>
        </p:spPr>
      </p:pic>
    </p:spTree>
    <p:extLst>
      <p:ext uri="{BB962C8B-B14F-4D97-AF65-F5344CB8AC3E}">
        <p14:creationId xmlns:p14="http://schemas.microsoft.com/office/powerpoint/2010/main" val="2157439259"/>
      </p:ext>
    </p:extLst>
  </p:cSld>
  <p:clrMapOvr>
    <a:masterClrMapping/>
  </p:clrMapOvr>
</p:sld>
</file>

<file path=ppt/slides/slide1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descr="A picture containing light, colorfulness, neon, magenta&#10;&#10;Description automatically generated">
            <a:extLst>
              <a:ext uri="{FF2B5EF4-FFF2-40B4-BE49-F238E27FC236}">
                <a16:creationId xmlns:a16="http://schemas.microsoft.com/office/drawing/2014/main" id="{15048189-5FE0-248F-C6BB-684885E2BDB2}"/>
              </a:ext>
            </a:extLst>
          </p:cNvPr>
          <p:cNvPicPr>
            <a:picLocks noGrp="1" noChangeAspect="1"/>
          </p:cNvPicPr>
          <p:nvPr>
            <p:ph type="pic" sz="quarter" idx="13"/>
          </p:nvPr>
        </p:nvPicPr>
        <p:blipFill rotWithShape="1">
          <a:blip r:embed="rId3">
            <a:extLst>
              <a:ext uri="{28A0092B-C50C-407E-A947-70E740481C1C}">
                <a14:useLocalDpi xmlns:a14="http://schemas.microsoft.com/office/drawing/2010/main" val="0"/>
              </a:ext>
            </a:extLst>
          </a:blip>
          <a:srcRect l="12160" t="12683" r="42676" b="11103"/>
          <a:stretch/>
        </p:blipFill>
        <p:spPr>
          <a:xfrm>
            <a:off x="1" y="0"/>
            <a:ext cx="12192000" cy="6858000"/>
          </a:xfrm>
        </p:spPr>
      </p:pic>
      <p:sp>
        <p:nvSpPr>
          <p:cNvPr id="7" name="Rectangle 6">
            <a:extLst>
              <a:ext uri="{FF2B5EF4-FFF2-40B4-BE49-F238E27FC236}">
                <a16:creationId xmlns:a16="http://schemas.microsoft.com/office/drawing/2014/main" id="{7CB00C02-B6DD-4C54-8841-6A558539CDEB}"/>
              </a:ext>
            </a:extLst>
          </p:cNvPr>
          <p:cNvSpPr/>
          <p:nvPr/>
        </p:nvSpPr>
        <p:spPr>
          <a:xfrm>
            <a:off x="558800" y="1151467"/>
            <a:ext cx="7384473" cy="4671584"/>
          </a:xfrm>
          <a:prstGeom prst="rect">
            <a:avLst/>
          </a:prstGeom>
          <a:gradFill>
            <a:gsLst>
              <a:gs pos="0">
                <a:schemeClr val="accent3"/>
              </a:gs>
              <a:gs pos="45000">
                <a:schemeClr val="accent2">
                  <a:alpha val="0"/>
                </a:schemeClr>
              </a:gs>
            </a:gsLst>
            <a:lin ang="33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algn="ctr" defTabSz="609585">
              <a:defRPr/>
            </a:pPr>
            <a:endParaRPr lang="en-US" sz="1351">
              <a:solidFill>
                <a:srgbClr val="3C289B"/>
              </a:solidFill>
              <a:latin typeface="MdFago" charset="0"/>
              <a:ea typeface="MdFago" charset="0"/>
              <a:cs typeface="MdFago" charset="0"/>
            </a:endParaRPr>
          </a:p>
        </p:txBody>
      </p:sp>
      <p:sp>
        <p:nvSpPr>
          <p:cNvPr id="10" name="Title 9">
            <a:extLst>
              <a:ext uri="{FF2B5EF4-FFF2-40B4-BE49-F238E27FC236}">
                <a16:creationId xmlns:a16="http://schemas.microsoft.com/office/drawing/2014/main" id="{A1F474C3-20C3-89AE-57DA-CF108FFB9A19}"/>
              </a:ext>
            </a:extLst>
          </p:cNvPr>
          <p:cNvSpPr>
            <a:spLocks noGrp="1"/>
          </p:cNvSpPr>
          <p:nvPr>
            <p:ph type="ctrTitle"/>
          </p:nvPr>
        </p:nvSpPr>
        <p:spPr>
          <a:xfrm>
            <a:off x="850902" y="1384301"/>
            <a:ext cx="5826124" cy="2218267"/>
          </a:xfrm>
        </p:spPr>
        <p:txBody>
          <a:bodyPr/>
          <a:lstStyle/>
          <a:p>
            <a:r>
              <a:rPr lang="en-US" dirty="0"/>
              <a:t>2024 SPN Vision </a:t>
            </a:r>
            <a:br>
              <a:rPr lang="en-US" dirty="0"/>
            </a:br>
            <a:r>
              <a:rPr lang="en-US" dirty="0"/>
              <a:t>Exchange </a:t>
            </a:r>
          </a:p>
        </p:txBody>
      </p:sp>
      <p:pic>
        <p:nvPicPr>
          <p:cNvPr id="2" name="Graphic 1">
            <a:extLst>
              <a:ext uri="{FF2B5EF4-FFF2-40B4-BE49-F238E27FC236}">
                <a16:creationId xmlns:a16="http://schemas.microsoft.com/office/drawing/2014/main" id="{D3991ED8-2CF0-0AA1-3E01-41A946A3270D}"/>
              </a:ext>
            </a:extLst>
          </p:cNvPr>
          <p:cNvPicPr>
            <a:picLocks noChangeAspect="1"/>
          </p:cNvPicPr>
          <p:nvPr/>
        </p:nvPicPr>
        <p:blipFill>
          <a:blip r:embed="rId4" cstate="print">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838958" y="403167"/>
            <a:ext cx="1521127" cy="216000"/>
          </a:xfrm>
          <a:prstGeom prst="rect">
            <a:avLst/>
          </a:prstGeom>
        </p:spPr>
      </p:pic>
      <p:pic>
        <p:nvPicPr>
          <p:cNvPr id="4" name="Picture 3" descr="A blue and pink background with white text&#10;&#10;Description automatically generated">
            <a:extLst>
              <a:ext uri="{FF2B5EF4-FFF2-40B4-BE49-F238E27FC236}">
                <a16:creationId xmlns:a16="http://schemas.microsoft.com/office/drawing/2014/main" id="{2506F604-B7AD-08A6-97FF-E9832A0A08B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TextBox 2">
            <a:extLst>
              <a:ext uri="{FF2B5EF4-FFF2-40B4-BE49-F238E27FC236}">
                <a16:creationId xmlns:a16="http://schemas.microsoft.com/office/drawing/2014/main" id="{8F866CDD-F791-A5A6-00F5-04DDFD206E61}"/>
              </a:ext>
            </a:extLst>
          </p:cNvPr>
          <p:cNvSpPr txBox="1"/>
          <p:nvPr/>
        </p:nvSpPr>
        <p:spPr>
          <a:xfrm>
            <a:off x="2639027" y="3981690"/>
            <a:ext cx="2366353" cy="1446550"/>
          </a:xfrm>
          <a:prstGeom prst="rect">
            <a:avLst/>
          </a:prstGeom>
          <a:noFill/>
        </p:spPr>
        <p:txBody>
          <a:bodyPr wrap="none" rtlCol="0">
            <a:spAutoFit/>
          </a:bodyPr>
          <a:lstStyle/>
          <a:p>
            <a:r>
              <a:rPr lang="en-US" sz="8800" dirty="0">
                <a:solidFill>
                  <a:schemeClr val="bg1"/>
                </a:solidFill>
              </a:rPr>
              <a:t>Q&amp;A</a:t>
            </a:r>
          </a:p>
        </p:txBody>
      </p:sp>
    </p:spTree>
    <p:extLst>
      <p:ext uri="{BB962C8B-B14F-4D97-AF65-F5344CB8AC3E}">
        <p14:creationId xmlns:p14="http://schemas.microsoft.com/office/powerpoint/2010/main" val="2671269226"/>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slides/slide1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descr="A picture containing light, colorfulness, neon, magenta&#10;&#10;Description automatically generated">
            <a:extLst>
              <a:ext uri="{FF2B5EF4-FFF2-40B4-BE49-F238E27FC236}">
                <a16:creationId xmlns:a16="http://schemas.microsoft.com/office/drawing/2014/main" id="{15048189-5FE0-248F-C6BB-684885E2BDB2}"/>
              </a:ext>
            </a:extLst>
          </p:cNvPr>
          <p:cNvPicPr>
            <a:picLocks noGrp="1" noChangeAspect="1"/>
          </p:cNvPicPr>
          <p:nvPr>
            <p:ph type="pic" sz="quarter" idx="13"/>
          </p:nvPr>
        </p:nvPicPr>
        <p:blipFill rotWithShape="1">
          <a:blip r:embed="rId3">
            <a:extLst>
              <a:ext uri="{28A0092B-C50C-407E-A947-70E740481C1C}">
                <a14:useLocalDpi xmlns:a14="http://schemas.microsoft.com/office/drawing/2010/main" val="0"/>
              </a:ext>
            </a:extLst>
          </a:blip>
          <a:srcRect l="12160" t="12683" r="42676" b="11103"/>
          <a:stretch/>
        </p:blipFill>
        <p:spPr>
          <a:xfrm>
            <a:off x="1" y="0"/>
            <a:ext cx="12192000" cy="6858000"/>
          </a:xfrm>
        </p:spPr>
      </p:pic>
      <p:sp>
        <p:nvSpPr>
          <p:cNvPr id="7" name="Rectangle 6">
            <a:extLst>
              <a:ext uri="{FF2B5EF4-FFF2-40B4-BE49-F238E27FC236}">
                <a16:creationId xmlns:a16="http://schemas.microsoft.com/office/drawing/2014/main" id="{7CB00C02-B6DD-4C54-8841-6A558539CDEB}"/>
              </a:ext>
            </a:extLst>
          </p:cNvPr>
          <p:cNvSpPr/>
          <p:nvPr/>
        </p:nvSpPr>
        <p:spPr>
          <a:xfrm>
            <a:off x="558800" y="1151467"/>
            <a:ext cx="7384473" cy="4671584"/>
          </a:xfrm>
          <a:prstGeom prst="rect">
            <a:avLst/>
          </a:prstGeom>
          <a:gradFill>
            <a:gsLst>
              <a:gs pos="0">
                <a:schemeClr val="accent3"/>
              </a:gs>
              <a:gs pos="45000">
                <a:schemeClr val="accent2">
                  <a:alpha val="0"/>
                </a:schemeClr>
              </a:gs>
            </a:gsLst>
            <a:lin ang="33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algn="ctr" defTabSz="609585">
              <a:defRPr/>
            </a:pPr>
            <a:endParaRPr lang="en-US" sz="1351">
              <a:solidFill>
                <a:srgbClr val="3C289B"/>
              </a:solidFill>
              <a:latin typeface="MdFago" charset="0"/>
              <a:ea typeface="MdFago" charset="0"/>
              <a:cs typeface="MdFago" charset="0"/>
            </a:endParaRPr>
          </a:p>
        </p:txBody>
      </p:sp>
      <p:sp>
        <p:nvSpPr>
          <p:cNvPr id="10" name="Title 9">
            <a:extLst>
              <a:ext uri="{FF2B5EF4-FFF2-40B4-BE49-F238E27FC236}">
                <a16:creationId xmlns:a16="http://schemas.microsoft.com/office/drawing/2014/main" id="{A1F474C3-20C3-89AE-57DA-CF108FFB9A19}"/>
              </a:ext>
            </a:extLst>
          </p:cNvPr>
          <p:cNvSpPr>
            <a:spLocks noGrp="1"/>
          </p:cNvSpPr>
          <p:nvPr>
            <p:ph type="ctrTitle"/>
          </p:nvPr>
        </p:nvSpPr>
        <p:spPr>
          <a:xfrm>
            <a:off x="850902" y="1384301"/>
            <a:ext cx="5826124" cy="2218267"/>
          </a:xfrm>
        </p:spPr>
        <p:txBody>
          <a:bodyPr/>
          <a:lstStyle/>
          <a:p>
            <a:r>
              <a:rPr lang="en-US" dirty="0"/>
              <a:t>2024 SPN Vision </a:t>
            </a:r>
            <a:br>
              <a:rPr lang="en-US" dirty="0"/>
            </a:br>
            <a:r>
              <a:rPr lang="en-US" dirty="0"/>
              <a:t>Exchange </a:t>
            </a:r>
          </a:p>
        </p:txBody>
      </p:sp>
      <p:pic>
        <p:nvPicPr>
          <p:cNvPr id="2" name="Graphic 1">
            <a:extLst>
              <a:ext uri="{FF2B5EF4-FFF2-40B4-BE49-F238E27FC236}">
                <a16:creationId xmlns:a16="http://schemas.microsoft.com/office/drawing/2014/main" id="{D3991ED8-2CF0-0AA1-3E01-41A946A3270D}"/>
              </a:ext>
            </a:extLst>
          </p:cNvPr>
          <p:cNvPicPr>
            <a:picLocks noChangeAspect="1"/>
          </p:cNvPicPr>
          <p:nvPr/>
        </p:nvPicPr>
        <p:blipFill>
          <a:blip r:embed="rId4" cstate="print">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838958" y="403167"/>
            <a:ext cx="1521127" cy="216000"/>
          </a:xfrm>
          <a:prstGeom prst="rect">
            <a:avLst/>
          </a:prstGeom>
        </p:spPr>
      </p:pic>
      <p:pic>
        <p:nvPicPr>
          <p:cNvPr id="4" name="Picture 3" descr="A blue and pink background with white text&#10;&#10;Description automatically generated">
            <a:extLst>
              <a:ext uri="{FF2B5EF4-FFF2-40B4-BE49-F238E27FC236}">
                <a16:creationId xmlns:a16="http://schemas.microsoft.com/office/drawing/2014/main" id="{2506F604-B7AD-08A6-97FF-E9832A0A08B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9413068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Cencora Exchange 2024">
  <a:themeElements>
    <a:clrScheme name="Custom 1">
      <a:dk1>
        <a:srgbClr val="3B3B3B"/>
      </a:dk1>
      <a:lt1>
        <a:srgbClr val="FFFFFF"/>
      </a:lt1>
      <a:dk2>
        <a:srgbClr val="3B3B3B"/>
      </a:dk2>
      <a:lt2>
        <a:srgbClr val="E7E6E6"/>
      </a:lt2>
      <a:accent1>
        <a:srgbClr val="461E96"/>
      </a:accent1>
      <a:accent2>
        <a:srgbClr val="00B4E6"/>
      </a:accent2>
      <a:accent3>
        <a:srgbClr val="E6008C"/>
      </a:accent3>
      <a:accent4>
        <a:srgbClr val="00DC8C"/>
      </a:accent4>
      <a:accent5>
        <a:srgbClr val="3B3B3B"/>
      </a:accent5>
      <a:accent6>
        <a:srgbClr val="FAEB1E"/>
      </a:accent6>
      <a:hlink>
        <a:srgbClr val="E6008C"/>
      </a:hlink>
      <a:folHlink>
        <a:srgbClr val="00B4E6"/>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B7F97B409F7244FBFABAEB6E3200BF2" ma:contentTypeVersion="18" ma:contentTypeDescription="Create a new document." ma:contentTypeScope="" ma:versionID="52192a95247eecf9504eef7eba86aba0">
  <xsd:schema xmlns:xsd="http://www.w3.org/2001/XMLSchema" xmlns:xs="http://www.w3.org/2001/XMLSchema" xmlns:p="http://schemas.microsoft.com/office/2006/metadata/properties" xmlns:ns2="e1dbabf1-eebe-443b-855a-a1519157840e" xmlns:ns3="eab00432-e92e-437d-bd5f-93b106d6849f" targetNamespace="http://schemas.microsoft.com/office/2006/metadata/properties" ma:root="true" ma:fieldsID="cb043580bcafcfd1f39f99727cc1c61a" ns2:_="" ns3:_="">
    <xsd:import namespace="e1dbabf1-eebe-443b-855a-a1519157840e"/>
    <xsd:import namespace="eab00432-e92e-437d-bd5f-93b106d6849f"/>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AutoTags" minOccurs="0"/>
                <xsd:element ref="ns2:MediaServiceGenerationTime" minOccurs="0"/>
                <xsd:element ref="ns2:MediaServiceEventHashCode" minOccurs="0"/>
                <xsd:element ref="ns2:MediaServiceDateTaken" minOccurs="0"/>
                <xsd:element ref="ns2:MediaLengthInSeconds" minOccurs="0"/>
                <xsd:element ref="ns3:SharedWithUsers" minOccurs="0"/>
                <xsd:element ref="ns3:SharedWithDetails" minOccurs="0"/>
                <xsd:element ref="ns2:MediaServiceOCR" minOccurs="0"/>
                <xsd:element ref="ns2:lcf76f155ced4ddcb4097134ff3c332f" minOccurs="0"/>
                <xsd:element ref="ns3:TaxCatchAll" minOccurs="0"/>
                <xsd:element ref="ns2:MediaServiceLocation"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1dbabf1-eebe-443b-855a-a1519157840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ternalName="MediaServiceDateTaken"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MediaServiceOCR" ma:index="19" nillable="true" ma:displayName="Extracted Text" ma:internalName="MediaServiceOCR" ma:readOnly="true">
      <xsd:simpleType>
        <xsd:restriction base="dms:Note">
          <xsd:maxLength value="255"/>
        </xsd:restrictio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f4c8288c-6099-4289-a83d-50ac0de6e457" ma:termSetId="09814cd3-568e-fe90-9814-8d621ff8fb84" ma:anchorId="fba54fb3-c3e1-fe81-a776-ca4b69148c4d" ma:open="true" ma:isKeyword="false">
      <xsd:complexType>
        <xsd:sequence>
          <xsd:element ref="pc:Terms" minOccurs="0" maxOccurs="1"/>
        </xsd:sequence>
      </xsd:complexType>
    </xsd:element>
    <xsd:element name="MediaServiceLocation" ma:index="23" nillable="true" ma:displayName="Location" ma:internalName="MediaServiceLocation" ma:readOnly="true">
      <xsd:simpleType>
        <xsd:restriction base="dms:Text"/>
      </xsd:simple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ab00432-e92e-437d-bd5f-93b106d6849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d0e290b0-99c1-44fd-873f-52a6249ac7a0}" ma:internalName="TaxCatchAll" ma:showField="CatchAllData" ma:web="eab00432-e92e-437d-bd5f-93b106d6849f">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0D9BB5A-173E-4D76-8558-91565CD48AE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1dbabf1-eebe-443b-855a-a1519157840e"/>
    <ds:schemaRef ds:uri="eab00432-e92e-437d-bd5f-93b106d6849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5451D80-7AD5-4705-BEAF-3CB3B5F3561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385</TotalTime>
  <Words>8632</Words>
  <Application>Microsoft Office PowerPoint</Application>
  <PresentationFormat>Widescreen</PresentationFormat>
  <Paragraphs>1117</Paragraphs>
  <Slides>183</Slides>
  <Notes>74</Notes>
  <HiddenSlides>12</HiddenSlides>
  <MMClips>4</MMClips>
  <ScaleCrop>false</ScaleCrop>
  <HeadingPairs>
    <vt:vector size="6" baseType="variant">
      <vt:variant>
        <vt:lpstr>Fonts Used</vt:lpstr>
      </vt:variant>
      <vt:variant>
        <vt:i4>21</vt:i4>
      </vt:variant>
      <vt:variant>
        <vt:lpstr>Theme</vt:lpstr>
      </vt:variant>
      <vt:variant>
        <vt:i4>2</vt:i4>
      </vt:variant>
      <vt:variant>
        <vt:lpstr>Slide Titles</vt:lpstr>
      </vt:variant>
      <vt:variant>
        <vt:i4>183</vt:i4>
      </vt:variant>
    </vt:vector>
  </HeadingPairs>
  <TitlesOfParts>
    <vt:vector size="206" baseType="lpstr">
      <vt:lpstr>SimSun</vt:lpstr>
      <vt:lpstr>Aptos</vt:lpstr>
      <vt:lpstr>Aptos Display</vt:lpstr>
      <vt:lpstr>Arial</vt:lpstr>
      <vt:lpstr>Arial,Sans-Serif</vt:lpstr>
      <vt:lpstr>Avenir</vt:lpstr>
      <vt:lpstr>Avenir Black</vt:lpstr>
      <vt:lpstr>Avenir Heavy</vt:lpstr>
      <vt:lpstr>Calibri</vt:lpstr>
      <vt:lpstr>Calibri Light</vt:lpstr>
      <vt:lpstr>Gotham-BookItalic</vt:lpstr>
      <vt:lpstr>Gotham-Light</vt:lpstr>
      <vt:lpstr>Gotham-LightItalic</vt:lpstr>
      <vt:lpstr>MdFago</vt:lpstr>
      <vt:lpstr>Open Sans</vt:lpstr>
      <vt:lpstr>Proforma-Book</vt:lpstr>
      <vt:lpstr>Segoe UI</vt:lpstr>
      <vt:lpstr>Space Grotesk Light</vt:lpstr>
      <vt:lpstr>System Font Regular</vt:lpstr>
      <vt:lpstr>Times New Roman</vt:lpstr>
      <vt:lpstr>Wingdings</vt:lpstr>
      <vt:lpstr>Office Theme</vt:lpstr>
      <vt:lpstr>Cencora Exchange 2024</vt:lpstr>
      <vt:lpstr>2024 SPN Vision  Exchange </vt:lpstr>
      <vt:lpstr>PowerPoint Presentation</vt:lpstr>
      <vt:lpstr>Retina Imaging and New Technologies</vt:lpstr>
      <vt:lpstr>Disclosures</vt:lpstr>
      <vt:lpstr>PowerPoint Presentation</vt:lpstr>
      <vt:lpstr>SPECTRALIS® Confocal Scanning Laser Ophthalmoscopy (cSLO)</vt:lpstr>
      <vt:lpstr>SPECTRALIS® Confocal Scanning Laser Ophthalmoscopy (cSLO)</vt:lpstr>
      <vt:lpstr>Light Path of cSLO, Fixation Light, and OCT Combined Within SPECTRALIS®</vt:lpstr>
      <vt:lpstr>PowerPoint Presentation</vt:lpstr>
      <vt:lpstr>PowerPoint Presentation</vt:lpstr>
      <vt:lpstr>SPECTRALIS® Indocyanine Green Angiography (ICGA)</vt:lpstr>
      <vt:lpstr>PowerPoint Presentation</vt:lpstr>
      <vt:lpstr>PowerPoint Presentation</vt:lpstr>
      <vt:lpstr>PowerPoint Presentation</vt:lpstr>
      <vt:lpstr>PowerPoint Presentation</vt:lpstr>
      <vt:lpstr>SPECTRALIS® cSLO: Fields of View</vt:lpstr>
      <vt:lpstr>PowerPoint Presentation</vt:lpstr>
      <vt:lpstr>PowerPoint Presentation</vt:lpstr>
      <vt:lpstr>PowerPoint Presentation</vt:lpstr>
      <vt:lpstr>SPECTRALIS® Is More Than cSLO…</vt:lpstr>
      <vt:lpstr>PowerPoint Presentation</vt:lpstr>
      <vt:lpstr>PowerPoint Presentation</vt:lpstr>
      <vt:lpstr>SPECTRALIS® TruTrack Active Eye Tracking</vt:lpstr>
      <vt:lpstr>TruTrack Active Eye Tracking: SPECTRALIS® Returns to the Exact Same Location</vt:lpstr>
      <vt:lpstr>SPECTRALIS® TruTrack Active Eye Tracking: Eye Movements in AMD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SPECTRALIS® OCT is Comparable to Optical Histology</vt:lpstr>
      <vt:lpstr>SPECTRALIS® OCT is Comparable to Optical Histology</vt:lpstr>
      <vt:lpstr>PowerPoint Presentation</vt:lpstr>
      <vt:lpstr>Multimodality Diagnostics with SPECTRALIS®</vt:lpstr>
      <vt:lpstr>Multimodality Diagnostics with SPECTRALIS®</vt:lpstr>
      <vt:lpstr>PowerPoint Presentation</vt:lpstr>
      <vt:lpstr>Maestro2 Spectral vs Triton Swept Source </vt:lpstr>
      <vt:lpstr>PowerPoint Presentation</vt:lpstr>
      <vt:lpstr>Triton Swept-Source OCT Fundus Camera </vt:lpstr>
      <vt:lpstr>Normal Triton Scan Line H - Single 128x oversampled scan, 12 mm long </vt:lpstr>
      <vt:lpstr>PowerPoint Presentation</vt:lpstr>
      <vt:lpstr>PowerPoint Presentation</vt:lpstr>
      <vt:lpstr>Triton has Spaide FAF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What’s next for GA?</vt:lpstr>
      <vt:lpstr>PowerPoint Presentation</vt:lpstr>
      <vt:lpstr>Optos UWF</vt:lpstr>
      <vt:lpstr>UWF Clinical Impact</vt:lpstr>
      <vt:lpstr>PowerPoint Presentation</vt:lpstr>
      <vt:lpstr>PowerPoint Presentation</vt:lpstr>
      <vt:lpstr>Reading center comparison of optomap RG and optomap RGB</vt:lpstr>
      <vt:lpstr>optomap RG vs RGB</vt:lpstr>
      <vt:lpstr>optomap RG vs RGB</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Multi-mode Clinical Strengths</vt:lpstr>
      <vt:lpstr>PowerPoint Presentation</vt:lpstr>
      <vt:lpstr>PowerPoint Presentation</vt:lpstr>
      <vt:lpstr>Feasibility and Clinical Utility of Ultra-Widefield–Navigated Swept-Source Optical Coherence Tomography Imaging</vt:lpstr>
      <vt:lpstr>Silverstone Research</vt:lpstr>
      <vt:lpstr>PowerPoint Presentation</vt:lpstr>
      <vt:lpstr>Peripheral Atrophic Hole with Fluid</vt:lpstr>
      <vt:lpstr>Retinal Tear</vt:lpstr>
      <vt:lpstr>Active Proliferative Diabetic Retinopathy</vt:lpstr>
      <vt:lpstr>Far Peripheral Tear</vt:lpstr>
      <vt:lpstr>Retinal Hole</vt:lpstr>
      <vt:lpstr>Treated Operculated Retinal Hole</vt:lpstr>
      <vt:lpstr>Choroidal Nevus</vt:lpstr>
      <vt:lpstr>Nevus with fluid</vt:lpstr>
      <vt:lpstr>AMD with CNV</vt:lpstr>
      <vt:lpstr>AMD with CNV</vt:lpstr>
      <vt:lpstr>Proliferative Diabetic Retinopathy</vt:lpstr>
      <vt:lpstr>Epiretinal Membrane</vt:lpstr>
      <vt:lpstr>Glaucoma</vt:lpstr>
      <vt:lpstr>Lattice with Retinal Break (repaired)</vt:lpstr>
      <vt:lpstr>Pavingstone Degeneration</vt:lpstr>
      <vt:lpstr>Lattice Degeneration and Retinal Schisis</vt:lpstr>
      <vt:lpstr>PDR</vt:lpstr>
      <vt:lpstr>Post Detachment ERM</vt:lpstr>
      <vt:lpstr>Repaired Retinal Detachment with Multiple Breaks</vt:lpstr>
      <vt:lpstr>Retinal Hole</vt:lpstr>
      <vt:lpstr>GA, Cobblestone Degen, and Retinal Schisis</vt:lpstr>
      <vt:lpstr>Sickle cell</vt:lpstr>
      <vt:lpstr>VKH</vt:lpstr>
      <vt:lpstr>Home OCT</vt:lpstr>
      <vt:lpstr>UNMET NEEDS: Limitations of nAMD Management</vt:lpstr>
      <vt:lpstr>PowerPoint Presentation</vt:lpstr>
      <vt:lpstr>Real World wet AMD outcomes are inferior to clinical trials</vt:lpstr>
      <vt:lpstr>PowerPoint Presentation</vt:lpstr>
      <vt:lpstr>PowerPoint Presentation</vt:lpstr>
      <vt:lpstr>BURDEN ON PATIENT AND CAREGIVERS</vt:lpstr>
      <vt:lpstr>SOLUTIONS ON THERAPEUTIC FRONT</vt:lpstr>
      <vt:lpstr>ROLE OF ARTIFICIAL INTELLIGENCE</vt:lpstr>
      <vt:lpstr>Role of Artificial Intelligence</vt:lpstr>
      <vt:lpstr>Role of Artificial Intelligence</vt:lpstr>
      <vt:lpstr>AI-based Identification of Imaging Biomarkers for nAMD Management</vt:lpstr>
      <vt:lpstr>Use of Imaging vs Physical Biomarkers</vt:lpstr>
      <vt:lpstr>IMPLEMENTATION OF HOME OCT</vt:lpstr>
      <vt:lpstr>Practical Challenges in Home Monitoring</vt:lpstr>
      <vt:lpstr>PowerPoint Presentation</vt:lpstr>
      <vt:lpstr>Home OCT Patient Device</vt:lpstr>
      <vt:lpstr>Home OCT Physician Portal</vt:lpstr>
      <vt:lpstr>PowerPoint Presentation</vt:lpstr>
      <vt:lpstr>TRO Volume &amp; Time Interval Notifications</vt:lpstr>
      <vt:lpstr>PowerPoint Presentation</vt:lpstr>
      <vt:lpstr>EVIDENCE BEHIND HOME OCT</vt:lpstr>
      <vt:lpstr>Home OCT: The State of Evidence</vt:lpstr>
      <vt:lpstr>Home OCT: The State of Evidence</vt:lpstr>
      <vt:lpstr>Home OCT: The State of Evidence</vt:lpstr>
      <vt:lpstr>Home OCT: The State of Evidence</vt:lpstr>
      <vt:lpstr>Home OCT: The State of Evidence</vt:lpstr>
      <vt:lpstr>PIVTOAL TRIAL RESULTS</vt:lpstr>
      <vt:lpstr>PowerPoint Presentation</vt:lpstr>
      <vt:lpstr>HOME OCT: SUMMARY</vt:lpstr>
      <vt:lpstr>In Summary:   Options Galore</vt:lpstr>
      <vt:lpstr>Thank you to Heidelberg, Topcon, Zeiss, Optos, and NotalVision for providing slides and/or materials for this talk.</vt:lpstr>
      <vt:lpstr>2024 SPN Vision  Exchange </vt:lpstr>
      <vt:lpstr>2024 SPN Vision  Exchange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Mark Barakat</dc:creator>
  <cp:lastModifiedBy>Jacobson, Meghan</cp:lastModifiedBy>
  <cp:revision>57</cp:revision>
  <dcterms:created xsi:type="dcterms:W3CDTF">2024-06-07T16:40:41Z</dcterms:created>
  <dcterms:modified xsi:type="dcterms:W3CDTF">2024-07-18T20:24:51Z</dcterms:modified>
</cp:coreProperties>
</file>